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4942" r:id="rId2"/>
    <p:sldId id="4985" r:id="rId3"/>
    <p:sldId id="4949" r:id="rId4"/>
    <p:sldId id="4954" r:id="rId5"/>
    <p:sldId id="4950" r:id="rId6"/>
    <p:sldId id="4955" r:id="rId7"/>
    <p:sldId id="4956" r:id="rId8"/>
    <p:sldId id="265" r:id="rId9"/>
    <p:sldId id="4945" r:id="rId10"/>
    <p:sldId id="4991" r:id="rId11"/>
    <p:sldId id="4992" r:id="rId12"/>
    <p:sldId id="4999" r:id="rId13"/>
    <p:sldId id="4996" r:id="rId14"/>
    <p:sldId id="4997" r:id="rId15"/>
    <p:sldId id="4998" r:id="rId16"/>
    <p:sldId id="4995" r:id="rId17"/>
    <p:sldId id="4994" r:id="rId18"/>
    <p:sldId id="296" r:id="rId19"/>
    <p:sldId id="316" r:id="rId20"/>
    <p:sldId id="317" r:id="rId21"/>
    <p:sldId id="318" r:id="rId22"/>
    <p:sldId id="320" r:id="rId23"/>
    <p:sldId id="304" r:id="rId24"/>
    <p:sldId id="305" r:id="rId25"/>
    <p:sldId id="322" r:id="rId26"/>
    <p:sldId id="308" r:id="rId27"/>
    <p:sldId id="309" r:id="rId28"/>
    <p:sldId id="5000" r:id="rId29"/>
    <p:sldId id="4944" r:id="rId30"/>
    <p:sldId id="4946" r:id="rId31"/>
    <p:sldId id="4967" r:id="rId32"/>
    <p:sldId id="4957" r:id="rId33"/>
    <p:sldId id="259" r:id="rId34"/>
    <p:sldId id="4959" r:id="rId35"/>
    <p:sldId id="264" r:id="rId36"/>
    <p:sldId id="4960" r:id="rId37"/>
    <p:sldId id="4972" r:id="rId38"/>
    <p:sldId id="4973" r:id="rId39"/>
    <p:sldId id="4958" r:id="rId40"/>
    <p:sldId id="4970" r:id="rId41"/>
    <p:sldId id="266" r:id="rId42"/>
    <p:sldId id="4982" r:id="rId43"/>
    <p:sldId id="4974" r:id="rId44"/>
    <p:sldId id="4979" r:id="rId45"/>
    <p:sldId id="4980" r:id="rId46"/>
    <p:sldId id="4981" r:id="rId47"/>
    <p:sldId id="257" r:id="rId48"/>
    <p:sldId id="4964" r:id="rId49"/>
    <p:sldId id="4965" r:id="rId50"/>
    <p:sldId id="4975" r:id="rId51"/>
    <p:sldId id="4966" r:id="rId52"/>
    <p:sldId id="500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80"/>
    <p:restoredTop sz="94712"/>
  </p:normalViewPr>
  <p:slideViewPr>
    <p:cSldViewPr snapToGrid="0">
      <p:cViewPr varScale="1">
        <p:scale>
          <a:sx n="137" d="100"/>
          <a:sy n="137" d="100"/>
        </p:scale>
        <p:origin x="312" y="240"/>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CEAA2-FCAC-7546-A90F-F3B12697FC0A}" type="datetimeFigureOut">
              <a:rPr lang="en-US" smtClean="0"/>
              <a:t>10/4/23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1B4947-1DD7-1740-9D5B-33C33BB89315}" type="slidenum">
              <a:rPr lang="en-US" smtClean="0"/>
              <a:t>‹#›</a:t>
            </a:fld>
            <a:endParaRPr lang="en-US"/>
          </a:p>
        </p:txBody>
      </p:sp>
    </p:spTree>
    <p:extLst>
      <p:ext uri="{BB962C8B-B14F-4D97-AF65-F5344CB8AC3E}">
        <p14:creationId xmlns:p14="http://schemas.microsoft.com/office/powerpoint/2010/main" val="941415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C8C43-DB26-A243-8EC0-2EFA8A8CE183}" type="slidenum">
              <a:rPr lang="en-US" smtClean="0"/>
              <a:t>1</a:t>
            </a:fld>
            <a:endParaRPr lang="en-US" dirty="0"/>
          </a:p>
        </p:txBody>
      </p:sp>
    </p:spTree>
    <p:extLst>
      <p:ext uri="{BB962C8B-B14F-4D97-AF65-F5344CB8AC3E}">
        <p14:creationId xmlns:p14="http://schemas.microsoft.com/office/powerpoint/2010/main" val="422341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Properly Assured Implementation of Differential Dynamic Logic from hybrid programs verification and specification </a:t>
            </a:r>
          </a:p>
        </p:txBody>
      </p:sp>
      <p:sp>
        <p:nvSpPr>
          <p:cNvPr id="4" name="Slide Number Placeholder 3"/>
          <p:cNvSpPr>
            <a:spLocks noGrp="1"/>
          </p:cNvSpPr>
          <p:nvPr>
            <p:ph type="sldNum" sz="quarter" idx="5"/>
          </p:nvPr>
        </p:nvSpPr>
        <p:spPr/>
        <p:txBody>
          <a:bodyPr/>
          <a:lstStyle/>
          <a:p>
            <a:fld id="{4DBC8C43-DB26-A243-8EC0-2EFA8A8CE183}" type="slidenum">
              <a:rPr lang="en-US" smtClean="0"/>
              <a:t>47</a:t>
            </a:fld>
            <a:endParaRPr lang="en-US" dirty="0"/>
          </a:p>
        </p:txBody>
      </p:sp>
    </p:spTree>
    <p:extLst>
      <p:ext uri="{BB962C8B-B14F-4D97-AF65-F5344CB8AC3E}">
        <p14:creationId xmlns:p14="http://schemas.microsoft.com/office/powerpoint/2010/main" val="1100206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C8C43-DB26-A243-8EC0-2EFA8A8CE183}" type="slidenum">
              <a:rPr lang="en-US" smtClean="0"/>
              <a:t>50</a:t>
            </a:fld>
            <a:endParaRPr lang="en-US" dirty="0"/>
          </a:p>
        </p:txBody>
      </p:sp>
    </p:spTree>
    <p:extLst>
      <p:ext uri="{BB962C8B-B14F-4D97-AF65-F5344CB8AC3E}">
        <p14:creationId xmlns:p14="http://schemas.microsoft.com/office/powerpoint/2010/main" val="1451776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C8C43-DB26-A243-8EC0-2EFA8A8CE183}" type="slidenum">
              <a:rPr lang="en-US" smtClean="0"/>
              <a:t>51</a:t>
            </a:fld>
            <a:endParaRPr lang="en-US" dirty="0"/>
          </a:p>
        </p:txBody>
      </p:sp>
    </p:spTree>
    <p:extLst>
      <p:ext uri="{BB962C8B-B14F-4D97-AF65-F5344CB8AC3E}">
        <p14:creationId xmlns:p14="http://schemas.microsoft.com/office/powerpoint/2010/main" val="3028046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Everyone welcome, let's start by watching a video This video is of a F-16 in 2016 almost crashing just a spoiler alert it doesn't crash and the pilot ends up being fine:</a:t>
            </a:r>
          </a:p>
          <a:p>
            <a:endParaRPr lang="en-US" dirty="0"/>
          </a:p>
          <a:p>
            <a:r>
              <a:rPr lang="en-US" dirty="0"/>
              <a:t>Alright so what did we just see. This  video is of the HUD display of a student pilot from the Arizona Air National Guard’s 152nd Fighter Squadron, and the pilot executes a maneuver and because of the resulting 8.2 G forces the Pilot loses consciousness</a:t>
            </a:r>
          </a:p>
          <a:p>
            <a:endParaRPr lang="en-US" dirty="0"/>
          </a:p>
          <a:p>
            <a:r>
              <a:rPr lang="en-US" dirty="0"/>
              <a:t>About 11 seconds later the F-16 is pointed 50 degree below the horizon, going a little over the speed of sound at 11.8 thousand feet. In this situation the 'floor' is 12,000 feet which is considered the minimal acceptable altitude for the F-16 to be at.</a:t>
            </a:r>
          </a:p>
          <a:p>
            <a:endParaRPr lang="en-US" dirty="0"/>
          </a:p>
          <a:p>
            <a:r>
              <a:rPr lang="en-US" dirty="0"/>
              <a:t>Four seconds later the aircraft is at 8570 feet, so lost about 3500 feet in 4 seconds, and the AUTO-GCAS system activates, performing a 'Fly UP' maneuver at where it takes control of the F-16 while the pilot is incapacitated. The maneuver results in a force of 9.1 </a:t>
            </a:r>
            <a:r>
              <a:rPr lang="en-US" dirty="0" err="1"/>
              <a:t>Gs</a:t>
            </a:r>
            <a:r>
              <a:rPr lang="en-US" dirty="0"/>
              <a:t>, but it pulls the noise of the F-16 up and eventually the pilot recovers and the F-16 gets back above the 'floor' of 12,000 ft.</a:t>
            </a:r>
          </a:p>
          <a:p>
            <a:endParaRPr lang="en-US" dirty="0"/>
          </a:p>
          <a:p>
            <a:r>
              <a:rPr lang="en-US" dirty="0"/>
              <a:t>So Auto-</a:t>
            </a:r>
            <a:r>
              <a:rPr lang="en-US" dirty="0" err="1"/>
              <a:t>Gcas</a:t>
            </a:r>
            <a:r>
              <a:rPr lang="en-US" dirty="0"/>
              <a:t> eps the the automatic ground collision avoidance system that has been developed over several decades for situations like these, developed by Lockheed Martin and NASA Armstrong and the Airfare research laboratory not by my be at all). And what we just saw is an example of this technology saving a pilot's life. </a:t>
            </a:r>
          </a:p>
        </p:txBody>
      </p:sp>
      <p:sp>
        <p:nvSpPr>
          <p:cNvPr id="4" name="Slide Number Placeholder 3"/>
          <p:cNvSpPr>
            <a:spLocks noGrp="1"/>
          </p:cNvSpPr>
          <p:nvPr>
            <p:ph type="sldNum" sz="quarter" idx="5"/>
          </p:nvPr>
        </p:nvSpPr>
        <p:spPr/>
        <p:txBody>
          <a:bodyPr/>
          <a:lstStyle/>
          <a:p>
            <a:fld id="{4DBC8C43-DB26-A243-8EC0-2EFA8A8CE183}" type="slidenum">
              <a:rPr lang="en-US" smtClean="0"/>
              <a:t>2</a:t>
            </a:fld>
            <a:endParaRPr lang="en-US"/>
          </a:p>
        </p:txBody>
      </p:sp>
    </p:spTree>
    <p:extLst>
      <p:ext uri="{BB962C8B-B14F-4D97-AF65-F5344CB8AC3E}">
        <p14:creationId xmlns:p14="http://schemas.microsoft.com/office/powerpoint/2010/main" val="2117743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C8C43-DB26-A243-8EC0-2EFA8A8CE183}" type="slidenum">
              <a:rPr lang="en-US" smtClean="0"/>
              <a:t>33</a:t>
            </a:fld>
            <a:endParaRPr lang="en-US" dirty="0"/>
          </a:p>
        </p:txBody>
      </p:sp>
    </p:spTree>
    <p:extLst>
      <p:ext uri="{BB962C8B-B14F-4D97-AF65-F5344CB8AC3E}">
        <p14:creationId xmlns:p14="http://schemas.microsoft.com/office/powerpoint/2010/main" val="859774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C8C43-DB26-A243-8EC0-2EFA8A8CE183}" type="slidenum">
              <a:rPr lang="en-US" smtClean="0"/>
              <a:t>34</a:t>
            </a:fld>
            <a:endParaRPr lang="en-US" dirty="0"/>
          </a:p>
        </p:txBody>
      </p:sp>
    </p:spTree>
    <p:extLst>
      <p:ext uri="{BB962C8B-B14F-4D97-AF65-F5344CB8AC3E}">
        <p14:creationId xmlns:p14="http://schemas.microsoft.com/office/powerpoint/2010/main" val="2538443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C8C43-DB26-A243-8EC0-2EFA8A8CE183}" type="slidenum">
              <a:rPr lang="en-US" smtClean="0"/>
              <a:t>35</a:t>
            </a:fld>
            <a:endParaRPr lang="en-US" dirty="0"/>
          </a:p>
        </p:txBody>
      </p:sp>
    </p:spTree>
    <p:extLst>
      <p:ext uri="{BB962C8B-B14F-4D97-AF65-F5344CB8AC3E}">
        <p14:creationId xmlns:p14="http://schemas.microsoft.com/office/powerpoint/2010/main" val="4114891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C8C43-DB26-A243-8EC0-2EFA8A8CE183}" type="slidenum">
              <a:rPr lang="en-US" smtClean="0"/>
              <a:t>36</a:t>
            </a:fld>
            <a:endParaRPr lang="en-US" dirty="0"/>
          </a:p>
        </p:txBody>
      </p:sp>
    </p:spTree>
    <p:extLst>
      <p:ext uri="{BB962C8B-B14F-4D97-AF65-F5344CB8AC3E}">
        <p14:creationId xmlns:p14="http://schemas.microsoft.com/office/powerpoint/2010/main" val="1962892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C8C43-DB26-A243-8EC0-2EFA8A8CE183}" type="slidenum">
              <a:rPr lang="en-US" smtClean="0"/>
              <a:t>37</a:t>
            </a:fld>
            <a:endParaRPr lang="en-US" dirty="0"/>
          </a:p>
        </p:txBody>
      </p:sp>
    </p:spTree>
    <p:extLst>
      <p:ext uri="{BB962C8B-B14F-4D97-AF65-F5344CB8AC3E}">
        <p14:creationId xmlns:p14="http://schemas.microsoft.com/office/powerpoint/2010/main" val="583155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C8C43-DB26-A243-8EC0-2EFA8A8CE183}" type="slidenum">
              <a:rPr lang="en-US" smtClean="0"/>
              <a:t>38</a:t>
            </a:fld>
            <a:endParaRPr lang="en-US" dirty="0"/>
          </a:p>
        </p:txBody>
      </p:sp>
    </p:spTree>
    <p:extLst>
      <p:ext uri="{BB962C8B-B14F-4D97-AF65-F5344CB8AC3E}">
        <p14:creationId xmlns:p14="http://schemas.microsoft.com/office/powerpoint/2010/main" val="1196166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BC8C43-DB26-A243-8EC0-2EFA8A8CE183}" type="slidenum">
              <a:rPr lang="en-US" smtClean="0"/>
              <a:t>40</a:t>
            </a:fld>
            <a:endParaRPr lang="en-US" dirty="0"/>
          </a:p>
        </p:txBody>
      </p:sp>
    </p:spTree>
    <p:extLst>
      <p:ext uri="{BB962C8B-B14F-4D97-AF65-F5344CB8AC3E}">
        <p14:creationId xmlns:p14="http://schemas.microsoft.com/office/powerpoint/2010/main" val="1041815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62CFA-0686-654C-FA17-DD5447754B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59871D-D79C-E646-7A98-4829A8EE12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9CE2F8-BA10-3A19-008E-F65E693FBB19}"/>
              </a:ext>
            </a:extLst>
          </p:cNvPr>
          <p:cNvSpPr>
            <a:spLocks noGrp="1"/>
          </p:cNvSpPr>
          <p:nvPr>
            <p:ph type="dt" sz="half" idx="10"/>
          </p:nvPr>
        </p:nvSpPr>
        <p:spPr/>
        <p:txBody>
          <a:bodyPr/>
          <a:lstStyle/>
          <a:p>
            <a:fld id="{2A79BC77-1264-F247-A256-934FF54822CB}" type="datetimeFigureOut">
              <a:rPr lang="en-US" smtClean="0"/>
              <a:t>10/4/23</a:t>
            </a:fld>
            <a:endParaRPr lang="en-US"/>
          </a:p>
        </p:txBody>
      </p:sp>
      <p:sp>
        <p:nvSpPr>
          <p:cNvPr id="5" name="Footer Placeholder 4">
            <a:extLst>
              <a:ext uri="{FF2B5EF4-FFF2-40B4-BE49-F238E27FC236}">
                <a16:creationId xmlns:a16="http://schemas.microsoft.com/office/drawing/2014/main" id="{B722546A-4DC1-2348-5354-6BB44CDC39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3AD080-AD6C-B081-D95A-4783FA4E60EF}"/>
              </a:ext>
            </a:extLst>
          </p:cNvPr>
          <p:cNvSpPr>
            <a:spLocks noGrp="1"/>
          </p:cNvSpPr>
          <p:nvPr>
            <p:ph type="sldNum" sz="quarter" idx="12"/>
          </p:nvPr>
        </p:nvSpPr>
        <p:spPr/>
        <p:txBody>
          <a:bodyPr/>
          <a:lstStyle/>
          <a:p>
            <a:fld id="{C4641127-3BEF-B447-846A-788F8355D73F}" type="slidenum">
              <a:rPr lang="en-US" smtClean="0"/>
              <a:t>‹#›</a:t>
            </a:fld>
            <a:endParaRPr lang="en-US"/>
          </a:p>
        </p:txBody>
      </p:sp>
    </p:spTree>
    <p:extLst>
      <p:ext uri="{BB962C8B-B14F-4D97-AF65-F5344CB8AC3E}">
        <p14:creationId xmlns:p14="http://schemas.microsoft.com/office/powerpoint/2010/main" val="1995134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4FF8D-07F9-05E6-9E34-E2379E6835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62DA86-DA05-0E46-050A-827635D113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A27675-52A6-3765-A514-242A562C80AE}"/>
              </a:ext>
            </a:extLst>
          </p:cNvPr>
          <p:cNvSpPr>
            <a:spLocks noGrp="1"/>
          </p:cNvSpPr>
          <p:nvPr>
            <p:ph type="dt" sz="half" idx="10"/>
          </p:nvPr>
        </p:nvSpPr>
        <p:spPr/>
        <p:txBody>
          <a:bodyPr/>
          <a:lstStyle/>
          <a:p>
            <a:fld id="{2A79BC77-1264-F247-A256-934FF54822CB}" type="datetimeFigureOut">
              <a:rPr lang="en-US" smtClean="0"/>
              <a:t>10/4/23</a:t>
            </a:fld>
            <a:endParaRPr lang="en-US"/>
          </a:p>
        </p:txBody>
      </p:sp>
      <p:sp>
        <p:nvSpPr>
          <p:cNvPr id="5" name="Footer Placeholder 4">
            <a:extLst>
              <a:ext uri="{FF2B5EF4-FFF2-40B4-BE49-F238E27FC236}">
                <a16:creationId xmlns:a16="http://schemas.microsoft.com/office/drawing/2014/main" id="{5EBFF02C-03D4-CA39-D61E-0BFE3BE695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37311-DF7D-1BCD-EBE8-D39110E73AF1}"/>
              </a:ext>
            </a:extLst>
          </p:cNvPr>
          <p:cNvSpPr>
            <a:spLocks noGrp="1"/>
          </p:cNvSpPr>
          <p:nvPr>
            <p:ph type="sldNum" sz="quarter" idx="12"/>
          </p:nvPr>
        </p:nvSpPr>
        <p:spPr/>
        <p:txBody>
          <a:bodyPr/>
          <a:lstStyle/>
          <a:p>
            <a:fld id="{C4641127-3BEF-B447-846A-788F8355D73F}" type="slidenum">
              <a:rPr lang="en-US" smtClean="0"/>
              <a:t>‹#›</a:t>
            </a:fld>
            <a:endParaRPr lang="en-US"/>
          </a:p>
        </p:txBody>
      </p:sp>
    </p:spTree>
    <p:extLst>
      <p:ext uri="{BB962C8B-B14F-4D97-AF65-F5344CB8AC3E}">
        <p14:creationId xmlns:p14="http://schemas.microsoft.com/office/powerpoint/2010/main" val="2952518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AFB22A-5772-92F1-CA4A-4C6AA9E766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8D6ED7B-F8CE-78E5-1A5C-5F2AF1A3AE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D3C625-5DE9-5559-E161-021D456EF5A7}"/>
              </a:ext>
            </a:extLst>
          </p:cNvPr>
          <p:cNvSpPr>
            <a:spLocks noGrp="1"/>
          </p:cNvSpPr>
          <p:nvPr>
            <p:ph type="dt" sz="half" idx="10"/>
          </p:nvPr>
        </p:nvSpPr>
        <p:spPr/>
        <p:txBody>
          <a:bodyPr/>
          <a:lstStyle/>
          <a:p>
            <a:fld id="{2A79BC77-1264-F247-A256-934FF54822CB}" type="datetimeFigureOut">
              <a:rPr lang="en-US" smtClean="0"/>
              <a:t>10/4/23</a:t>
            </a:fld>
            <a:endParaRPr lang="en-US"/>
          </a:p>
        </p:txBody>
      </p:sp>
      <p:sp>
        <p:nvSpPr>
          <p:cNvPr id="5" name="Footer Placeholder 4">
            <a:extLst>
              <a:ext uri="{FF2B5EF4-FFF2-40B4-BE49-F238E27FC236}">
                <a16:creationId xmlns:a16="http://schemas.microsoft.com/office/drawing/2014/main" id="{F8E69D81-35F6-3C1F-6AE3-3049D0E6B2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18BE84-072D-48CA-3E2A-0E58E622D517}"/>
              </a:ext>
            </a:extLst>
          </p:cNvPr>
          <p:cNvSpPr>
            <a:spLocks noGrp="1"/>
          </p:cNvSpPr>
          <p:nvPr>
            <p:ph type="sldNum" sz="quarter" idx="12"/>
          </p:nvPr>
        </p:nvSpPr>
        <p:spPr/>
        <p:txBody>
          <a:bodyPr/>
          <a:lstStyle/>
          <a:p>
            <a:fld id="{C4641127-3BEF-B447-846A-788F8355D73F}" type="slidenum">
              <a:rPr lang="en-US" smtClean="0"/>
              <a:t>‹#›</a:t>
            </a:fld>
            <a:endParaRPr lang="en-US"/>
          </a:p>
        </p:txBody>
      </p:sp>
    </p:spTree>
    <p:extLst>
      <p:ext uri="{BB962C8B-B14F-4D97-AF65-F5344CB8AC3E}">
        <p14:creationId xmlns:p14="http://schemas.microsoft.com/office/powerpoint/2010/main" val="2484258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CDF6E-9586-51E7-69DA-C187A4DEBE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FEFA79-8659-C5FA-91ED-B04D47598F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886C7A-516F-6832-DA44-1CDF1577EE34}"/>
              </a:ext>
            </a:extLst>
          </p:cNvPr>
          <p:cNvSpPr>
            <a:spLocks noGrp="1"/>
          </p:cNvSpPr>
          <p:nvPr>
            <p:ph type="dt" sz="half" idx="10"/>
          </p:nvPr>
        </p:nvSpPr>
        <p:spPr/>
        <p:txBody>
          <a:bodyPr/>
          <a:lstStyle/>
          <a:p>
            <a:fld id="{2A79BC77-1264-F247-A256-934FF54822CB}" type="datetimeFigureOut">
              <a:rPr lang="en-US" smtClean="0"/>
              <a:t>10/4/23</a:t>
            </a:fld>
            <a:endParaRPr lang="en-US"/>
          </a:p>
        </p:txBody>
      </p:sp>
      <p:sp>
        <p:nvSpPr>
          <p:cNvPr id="5" name="Footer Placeholder 4">
            <a:extLst>
              <a:ext uri="{FF2B5EF4-FFF2-40B4-BE49-F238E27FC236}">
                <a16:creationId xmlns:a16="http://schemas.microsoft.com/office/drawing/2014/main" id="{E6F5CFAD-5F32-526A-5FA4-613859610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A34266-120B-ED48-2FE4-6D82DE6503C0}"/>
              </a:ext>
            </a:extLst>
          </p:cNvPr>
          <p:cNvSpPr>
            <a:spLocks noGrp="1"/>
          </p:cNvSpPr>
          <p:nvPr>
            <p:ph type="sldNum" sz="quarter" idx="12"/>
          </p:nvPr>
        </p:nvSpPr>
        <p:spPr/>
        <p:txBody>
          <a:bodyPr/>
          <a:lstStyle/>
          <a:p>
            <a:fld id="{C4641127-3BEF-B447-846A-788F8355D73F}" type="slidenum">
              <a:rPr lang="en-US" smtClean="0"/>
              <a:t>‹#›</a:t>
            </a:fld>
            <a:endParaRPr lang="en-US"/>
          </a:p>
        </p:txBody>
      </p:sp>
    </p:spTree>
    <p:extLst>
      <p:ext uri="{BB962C8B-B14F-4D97-AF65-F5344CB8AC3E}">
        <p14:creationId xmlns:p14="http://schemas.microsoft.com/office/powerpoint/2010/main" val="2718412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23D3E-1A07-46D0-635B-9EB40070DD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D68649-0535-8C26-1611-D2B86FE5CB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CB8DC9-8F40-5ED6-800F-B00656FCB651}"/>
              </a:ext>
            </a:extLst>
          </p:cNvPr>
          <p:cNvSpPr>
            <a:spLocks noGrp="1"/>
          </p:cNvSpPr>
          <p:nvPr>
            <p:ph type="dt" sz="half" idx="10"/>
          </p:nvPr>
        </p:nvSpPr>
        <p:spPr/>
        <p:txBody>
          <a:bodyPr/>
          <a:lstStyle/>
          <a:p>
            <a:fld id="{2A79BC77-1264-F247-A256-934FF54822CB}" type="datetimeFigureOut">
              <a:rPr lang="en-US" smtClean="0"/>
              <a:t>10/4/23</a:t>
            </a:fld>
            <a:endParaRPr lang="en-US"/>
          </a:p>
        </p:txBody>
      </p:sp>
      <p:sp>
        <p:nvSpPr>
          <p:cNvPr id="5" name="Footer Placeholder 4">
            <a:extLst>
              <a:ext uri="{FF2B5EF4-FFF2-40B4-BE49-F238E27FC236}">
                <a16:creationId xmlns:a16="http://schemas.microsoft.com/office/drawing/2014/main" id="{1BBBC498-DFC3-0891-DAFF-544F65C61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F20FC4-CBB6-0AC8-74EA-7D5678A2BA5D}"/>
              </a:ext>
            </a:extLst>
          </p:cNvPr>
          <p:cNvSpPr>
            <a:spLocks noGrp="1"/>
          </p:cNvSpPr>
          <p:nvPr>
            <p:ph type="sldNum" sz="quarter" idx="12"/>
          </p:nvPr>
        </p:nvSpPr>
        <p:spPr/>
        <p:txBody>
          <a:bodyPr/>
          <a:lstStyle/>
          <a:p>
            <a:fld id="{C4641127-3BEF-B447-846A-788F8355D73F}" type="slidenum">
              <a:rPr lang="en-US" smtClean="0"/>
              <a:t>‹#›</a:t>
            </a:fld>
            <a:endParaRPr lang="en-US"/>
          </a:p>
        </p:txBody>
      </p:sp>
    </p:spTree>
    <p:extLst>
      <p:ext uri="{BB962C8B-B14F-4D97-AF65-F5344CB8AC3E}">
        <p14:creationId xmlns:p14="http://schemas.microsoft.com/office/powerpoint/2010/main" val="3029997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51C92-54DD-2EB1-2AE1-753448D2DE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28B766-4EAE-8264-83F3-074D9B9AD5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484D3D-90C7-0295-82B5-A8F0CE1336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F5D694-F0C9-EE01-8973-70317371DEC5}"/>
              </a:ext>
            </a:extLst>
          </p:cNvPr>
          <p:cNvSpPr>
            <a:spLocks noGrp="1"/>
          </p:cNvSpPr>
          <p:nvPr>
            <p:ph type="dt" sz="half" idx="10"/>
          </p:nvPr>
        </p:nvSpPr>
        <p:spPr/>
        <p:txBody>
          <a:bodyPr/>
          <a:lstStyle/>
          <a:p>
            <a:fld id="{2A79BC77-1264-F247-A256-934FF54822CB}" type="datetimeFigureOut">
              <a:rPr lang="en-US" smtClean="0"/>
              <a:t>10/4/23</a:t>
            </a:fld>
            <a:endParaRPr lang="en-US"/>
          </a:p>
        </p:txBody>
      </p:sp>
      <p:sp>
        <p:nvSpPr>
          <p:cNvPr id="6" name="Footer Placeholder 5">
            <a:extLst>
              <a:ext uri="{FF2B5EF4-FFF2-40B4-BE49-F238E27FC236}">
                <a16:creationId xmlns:a16="http://schemas.microsoft.com/office/drawing/2014/main" id="{D3E78554-EE63-166A-0900-2182A0DEDE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CA582C-1F47-0CC7-1F2E-13DC0DB59D0D}"/>
              </a:ext>
            </a:extLst>
          </p:cNvPr>
          <p:cNvSpPr>
            <a:spLocks noGrp="1"/>
          </p:cNvSpPr>
          <p:nvPr>
            <p:ph type="sldNum" sz="quarter" idx="12"/>
          </p:nvPr>
        </p:nvSpPr>
        <p:spPr/>
        <p:txBody>
          <a:bodyPr/>
          <a:lstStyle/>
          <a:p>
            <a:fld id="{C4641127-3BEF-B447-846A-788F8355D73F}" type="slidenum">
              <a:rPr lang="en-US" smtClean="0"/>
              <a:t>‹#›</a:t>
            </a:fld>
            <a:endParaRPr lang="en-US"/>
          </a:p>
        </p:txBody>
      </p:sp>
    </p:spTree>
    <p:extLst>
      <p:ext uri="{BB962C8B-B14F-4D97-AF65-F5344CB8AC3E}">
        <p14:creationId xmlns:p14="http://schemas.microsoft.com/office/powerpoint/2010/main" val="1355817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2EACB-3553-156A-8977-5388988743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950D22-0205-6D57-90CF-0252A373F0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20DC3F-BADD-3D01-DD51-DFC340C3B3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8E0F8A-ED20-1BB6-5C6B-781D3F8047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3606CE-D1D6-3D8E-C3C0-70C129828F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FBC8FC-A7C6-7136-5170-ADEB04D1B372}"/>
              </a:ext>
            </a:extLst>
          </p:cNvPr>
          <p:cNvSpPr>
            <a:spLocks noGrp="1"/>
          </p:cNvSpPr>
          <p:nvPr>
            <p:ph type="dt" sz="half" idx="10"/>
          </p:nvPr>
        </p:nvSpPr>
        <p:spPr/>
        <p:txBody>
          <a:bodyPr/>
          <a:lstStyle/>
          <a:p>
            <a:fld id="{2A79BC77-1264-F247-A256-934FF54822CB}" type="datetimeFigureOut">
              <a:rPr lang="en-US" smtClean="0"/>
              <a:t>10/4/23</a:t>
            </a:fld>
            <a:endParaRPr lang="en-US"/>
          </a:p>
        </p:txBody>
      </p:sp>
      <p:sp>
        <p:nvSpPr>
          <p:cNvPr id="8" name="Footer Placeholder 7">
            <a:extLst>
              <a:ext uri="{FF2B5EF4-FFF2-40B4-BE49-F238E27FC236}">
                <a16:creationId xmlns:a16="http://schemas.microsoft.com/office/drawing/2014/main" id="{5B480522-0C0B-20A4-F26D-4414038AA4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656AA7-1C59-9169-395E-90B58A1EF3EE}"/>
              </a:ext>
            </a:extLst>
          </p:cNvPr>
          <p:cNvSpPr>
            <a:spLocks noGrp="1"/>
          </p:cNvSpPr>
          <p:nvPr>
            <p:ph type="sldNum" sz="quarter" idx="12"/>
          </p:nvPr>
        </p:nvSpPr>
        <p:spPr/>
        <p:txBody>
          <a:bodyPr/>
          <a:lstStyle/>
          <a:p>
            <a:fld id="{C4641127-3BEF-B447-846A-788F8355D73F}" type="slidenum">
              <a:rPr lang="en-US" smtClean="0"/>
              <a:t>‹#›</a:t>
            </a:fld>
            <a:endParaRPr lang="en-US"/>
          </a:p>
        </p:txBody>
      </p:sp>
    </p:spTree>
    <p:extLst>
      <p:ext uri="{BB962C8B-B14F-4D97-AF65-F5344CB8AC3E}">
        <p14:creationId xmlns:p14="http://schemas.microsoft.com/office/powerpoint/2010/main" val="253790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4093-CFDD-0CFA-016F-EC77CF6D96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95BCFD-8440-30FF-FAF8-1C80D73AF08F}"/>
              </a:ext>
            </a:extLst>
          </p:cNvPr>
          <p:cNvSpPr>
            <a:spLocks noGrp="1"/>
          </p:cNvSpPr>
          <p:nvPr>
            <p:ph type="dt" sz="half" idx="10"/>
          </p:nvPr>
        </p:nvSpPr>
        <p:spPr/>
        <p:txBody>
          <a:bodyPr/>
          <a:lstStyle/>
          <a:p>
            <a:fld id="{2A79BC77-1264-F247-A256-934FF54822CB}" type="datetimeFigureOut">
              <a:rPr lang="en-US" smtClean="0"/>
              <a:t>10/4/23</a:t>
            </a:fld>
            <a:endParaRPr lang="en-US"/>
          </a:p>
        </p:txBody>
      </p:sp>
      <p:sp>
        <p:nvSpPr>
          <p:cNvPr id="4" name="Footer Placeholder 3">
            <a:extLst>
              <a:ext uri="{FF2B5EF4-FFF2-40B4-BE49-F238E27FC236}">
                <a16:creationId xmlns:a16="http://schemas.microsoft.com/office/drawing/2014/main" id="{48AA606D-4953-E4D8-C9E2-87F429D5FBA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AD4D15-44D0-FB9F-AFB3-F0F3C3B95783}"/>
              </a:ext>
            </a:extLst>
          </p:cNvPr>
          <p:cNvSpPr>
            <a:spLocks noGrp="1"/>
          </p:cNvSpPr>
          <p:nvPr>
            <p:ph type="sldNum" sz="quarter" idx="12"/>
          </p:nvPr>
        </p:nvSpPr>
        <p:spPr/>
        <p:txBody>
          <a:bodyPr/>
          <a:lstStyle/>
          <a:p>
            <a:fld id="{C4641127-3BEF-B447-846A-788F8355D73F}" type="slidenum">
              <a:rPr lang="en-US" smtClean="0"/>
              <a:t>‹#›</a:t>
            </a:fld>
            <a:endParaRPr lang="en-US"/>
          </a:p>
        </p:txBody>
      </p:sp>
    </p:spTree>
    <p:extLst>
      <p:ext uri="{BB962C8B-B14F-4D97-AF65-F5344CB8AC3E}">
        <p14:creationId xmlns:p14="http://schemas.microsoft.com/office/powerpoint/2010/main" val="3245305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FDE913-D8FA-43CB-690C-DBFD72841951}"/>
              </a:ext>
            </a:extLst>
          </p:cNvPr>
          <p:cNvSpPr>
            <a:spLocks noGrp="1"/>
          </p:cNvSpPr>
          <p:nvPr>
            <p:ph type="dt" sz="half" idx="10"/>
          </p:nvPr>
        </p:nvSpPr>
        <p:spPr/>
        <p:txBody>
          <a:bodyPr/>
          <a:lstStyle/>
          <a:p>
            <a:fld id="{2A79BC77-1264-F247-A256-934FF54822CB}" type="datetimeFigureOut">
              <a:rPr lang="en-US" smtClean="0"/>
              <a:t>10/4/23</a:t>
            </a:fld>
            <a:endParaRPr lang="en-US"/>
          </a:p>
        </p:txBody>
      </p:sp>
      <p:sp>
        <p:nvSpPr>
          <p:cNvPr id="3" name="Footer Placeholder 2">
            <a:extLst>
              <a:ext uri="{FF2B5EF4-FFF2-40B4-BE49-F238E27FC236}">
                <a16:creationId xmlns:a16="http://schemas.microsoft.com/office/drawing/2014/main" id="{666430EB-6DAD-CE08-2F57-121078CF66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CA4C7E-7B61-41A4-CA3B-E8A6FCCF69A1}"/>
              </a:ext>
            </a:extLst>
          </p:cNvPr>
          <p:cNvSpPr>
            <a:spLocks noGrp="1"/>
          </p:cNvSpPr>
          <p:nvPr>
            <p:ph type="sldNum" sz="quarter" idx="12"/>
          </p:nvPr>
        </p:nvSpPr>
        <p:spPr/>
        <p:txBody>
          <a:bodyPr/>
          <a:lstStyle/>
          <a:p>
            <a:fld id="{C4641127-3BEF-B447-846A-788F8355D73F}" type="slidenum">
              <a:rPr lang="en-US" smtClean="0"/>
              <a:t>‹#›</a:t>
            </a:fld>
            <a:endParaRPr lang="en-US"/>
          </a:p>
        </p:txBody>
      </p:sp>
    </p:spTree>
    <p:extLst>
      <p:ext uri="{BB962C8B-B14F-4D97-AF65-F5344CB8AC3E}">
        <p14:creationId xmlns:p14="http://schemas.microsoft.com/office/powerpoint/2010/main" val="28600589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4D07-9BDF-A36B-F76E-DD0D8C5FF8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E5A52E-4E45-BBF4-953A-A45B73CCE4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3B8A01-EBB0-01B2-403D-26C2E6FDAB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8BA471-DEDB-E242-9BAD-9568B9BF1C85}"/>
              </a:ext>
            </a:extLst>
          </p:cNvPr>
          <p:cNvSpPr>
            <a:spLocks noGrp="1"/>
          </p:cNvSpPr>
          <p:nvPr>
            <p:ph type="dt" sz="half" idx="10"/>
          </p:nvPr>
        </p:nvSpPr>
        <p:spPr/>
        <p:txBody>
          <a:bodyPr/>
          <a:lstStyle/>
          <a:p>
            <a:fld id="{2A79BC77-1264-F247-A256-934FF54822CB}" type="datetimeFigureOut">
              <a:rPr lang="en-US" smtClean="0"/>
              <a:t>10/4/23</a:t>
            </a:fld>
            <a:endParaRPr lang="en-US"/>
          </a:p>
        </p:txBody>
      </p:sp>
      <p:sp>
        <p:nvSpPr>
          <p:cNvPr id="6" name="Footer Placeholder 5">
            <a:extLst>
              <a:ext uri="{FF2B5EF4-FFF2-40B4-BE49-F238E27FC236}">
                <a16:creationId xmlns:a16="http://schemas.microsoft.com/office/drawing/2014/main" id="{B03BB74C-1380-6454-46A4-31484FFA3D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0EAD68-635D-5C8E-AB26-367D7CFEB87C}"/>
              </a:ext>
            </a:extLst>
          </p:cNvPr>
          <p:cNvSpPr>
            <a:spLocks noGrp="1"/>
          </p:cNvSpPr>
          <p:nvPr>
            <p:ph type="sldNum" sz="quarter" idx="12"/>
          </p:nvPr>
        </p:nvSpPr>
        <p:spPr/>
        <p:txBody>
          <a:bodyPr/>
          <a:lstStyle/>
          <a:p>
            <a:fld id="{C4641127-3BEF-B447-846A-788F8355D73F}" type="slidenum">
              <a:rPr lang="en-US" smtClean="0"/>
              <a:t>‹#›</a:t>
            </a:fld>
            <a:endParaRPr lang="en-US"/>
          </a:p>
        </p:txBody>
      </p:sp>
    </p:spTree>
    <p:extLst>
      <p:ext uri="{BB962C8B-B14F-4D97-AF65-F5344CB8AC3E}">
        <p14:creationId xmlns:p14="http://schemas.microsoft.com/office/powerpoint/2010/main" val="171708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C82F6-F975-076A-120C-D78D2880DE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9510E8-8505-8734-9850-011718F98F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57227F-EFA0-2044-38C4-595D3D508F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C5A700-54BF-F7B7-ADC2-DA1F39CAEB90}"/>
              </a:ext>
            </a:extLst>
          </p:cNvPr>
          <p:cNvSpPr>
            <a:spLocks noGrp="1"/>
          </p:cNvSpPr>
          <p:nvPr>
            <p:ph type="dt" sz="half" idx="10"/>
          </p:nvPr>
        </p:nvSpPr>
        <p:spPr/>
        <p:txBody>
          <a:bodyPr/>
          <a:lstStyle/>
          <a:p>
            <a:fld id="{2A79BC77-1264-F247-A256-934FF54822CB}" type="datetimeFigureOut">
              <a:rPr lang="en-US" smtClean="0"/>
              <a:t>10/4/23</a:t>
            </a:fld>
            <a:endParaRPr lang="en-US"/>
          </a:p>
        </p:txBody>
      </p:sp>
      <p:sp>
        <p:nvSpPr>
          <p:cNvPr id="6" name="Footer Placeholder 5">
            <a:extLst>
              <a:ext uri="{FF2B5EF4-FFF2-40B4-BE49-F238E27FC236}">
                <a16:creationId xmlns:a16="http://schemas.microsoft.com/office/drawing/2014/main" id="{8D37F9A4-22F1-5803-B42D-6D7CF4AB86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28314B-A8A3-A848-FE93-979053A5483C}"/>
              </a:ext>
            </a:extLst>
          </p:cNvPr>
          <p:cNvSpPr>
            <a:spLocks noGrp="1"/>
          </p:cNvSpPr>
          <p:nvPr>
            <p:ph type="sldNum" sz="quarter" idx="12"/>
          </p:nvPr>
        </p:nvSpPr>
        <p:spPr/>
        <p:txBody>
          <a:bodyPr/>
          <a:lstStyle/>
          <a:p>
            <a:fld id="{C4641127-3BEF-B447-846A-788F8355D73F}" type="slidenum">
              <a:rPr lang="en-US" smtClean="0"/>
              <a:t>‹#›</a:t>
            </a:fld>
            <a:endParaRPr lang="en-US"/>
          </a:p>
        </p:txBody>
      </p:sp>
    </p:spTree>
    <p:extLst>
      <p:ext uri="{BB962C8B-B14F-4D97-AF65-F5344CB8AC3E}">
        <p14:creationId xmlns:p14="http://schemas.microsoft.com/office/powerpoint/2010/main" val="4117026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30656A-0715-A3FB-2426-4AD002E5A0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0F421A-0043-A169-BDA6-D3E71CAA30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DF523-79DC-AD3F-32E7-576C93124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79BC77-1264-F247-A256-934FF54822CB}" type="datetimeFigureOut">
              <a:rPr lang="en-US" smtClean="0"/>
              <a:t>10/4/23</a:t>
            </a:fld>
            <a:endParaRPr lang="en-US"/>
          </a:p>
        </p:txBody>
      </p:sp>
      <p:sp>
        <p:nvSpPr>
          <p:cNvPr id="5" name="Footer Placeholder 4">
            <a:extLst>
              <a:ext uri="{FF2B5EF4-FFF2-40B4-BE49-F238E27FC236}">
                <a16:creationId xmlns:a16="http://schemas.microsoft.com/office/drawing/2014/main" id="{22F2F0E6-C971-96BC-E283-2C934C95BA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387361-2739-8CAE-9655-C535F86A62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41127-3BEF-B447-846A-788F8355D73F}" type="slidenum">
              <a:rPr lang="en-US" smtClean="0"/>
              <a:t>‹#›</a:t>
            </a:fld>
            <a:endParaRPr lang="en-US"/>
          </a:p>
        </p:txBody>
      </p:sp>
    </p:spTree>
    <p:extLst>
      <p:ext uri="{BB962C8B-B14F-4D97-AF65-F5344CB8AC3E}">
        <p14:creationId xmlns:p14="http://schemas.microsoft.com/office/powerpoint/2010/main" val="2964776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ieeexplore.ieee.org/document/9256425"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hyperlink" Target="https://shemesh.larc.nasa.gov/fm/fm-why-new.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shemesh.larc.nasa.gov/fm/fm-why-new.html"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shemesh.larc.nasa.gov/fm/fm-why-new.html"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cisa.gov/news-events/news/apache-log4j-vulnerability-guidanc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shemesh.larc.nasa.gov/fm/fm-what.html" TargetMode="External"/><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ieeexplore.ieee.org/document/9256425" TargetMode="External"/><Relationship Id="rId2" Type="http://schemas.openxmlformats.org/officeDocument/2006/relationships/image" Target="../media/image19.emf"/><Relationship Id="rId1" Type="http://schemas.openxmlformats.org/officeDocument/2006/relationships/slideLayout" Target="../slideLayouts/slideLayout2.xml"/><Relationship Id="rId4" Type="http://schemas.openxmlformats.org/officeDocument/2006/relationships/hyperlink" Target="https://shemesh.larc.nasa.gov/fm/fm-what.html"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7" Type="http://schemas.openxmlformats.org/officeDocument/2006/relationships/image" Target="../media/image81.png"/><Relationship Id="rId12" Type="http://schemas.openxmlformats.org/officeDocument/2006/relationships/image" Target="../media/image24.png"/><Relationship Id="rId2" Type="http://schemas.openxmlformats.org/officeDocument/2006/relationships/hyperlink" Target="https://ntrs.nasa.gov/citations/20220014721" TargetMode="Externa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23.svg"/><Relationship Id="rId10" Type="http://schemas.openxmlformats.org/officeDocument/2006/relationships/image" Target="../media/image22.png"/><Relationship Id="rId9" Type="http://schemas.openxmlformats.org/officeDocument/2006/relationships/image" Target="../media/image21.sv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7" Type="http://schemas.openxmlformats.org/officeDocument/2006/relationships/image" Target="../media/image81.png"/><Relationship Id="rId12" Type="http://schemas.openxmlformats.org/officeDocument/2006/relationships/image" Target="../media/image24.png"/><Relationship Id="rId2" Type="http://schemas.openxmlformats.org/officeDocument/2006/relationships/hyperlink" Target="https://ntrs.nasa.gov/citations/20220014721" TargetMode="Externa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23.svg"/><Relationship Id="rId15" Type="http://schemas.openxmlformats.org/officeDocument/2006/relationships/image" Target="../media/image27.svg"/><Relationship Id="rId10" Type="http://schemas.openxmlformats.org/officeDocument/2006/relationships/image" Target="../media/image22.png"/><Relationship Id="rId9" Type="http://schemas.openxmlformats.org/officeDocument/2006/relationships/image" Target="../media/image21.svg"/><Relationship Id="rId1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aSzXqlnT7nQ?feature=oembed" TargetMode="External"/><Relationship Id="rId5" Type="http://schemas.openxmlformats.org/officeDocument/2006/relationships/hyperlink" Target="https://www.youtube.com/watch?v=aSzXqlnT7nQ&amp;embeds_euri=https%3A%2F%2Fwww.nasa.gov%2F&amp;source_ve_path=MjM4NTE&amp;feature=emb_title" TargetMode="Externa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7.svg"/><Relationship Id="rId7" Type="http://schemas.openxmlformats.org/officeDocument/2006/relationships/image" Target="../media/image81.png"/><Relationship Id="rId12" Type="http://schemas.openxmlformats.org/officeDocument/2006/relationships/image" Target="../media/image26.png"/><Relationship Id="rId17" Type="http://schemas.openxmlformats.org/officeDocument/2006/relationships/image" Target="../media/image29.svg"/><Relationship Id="rId2" Type="http://schemas.openxmlformats.org/officeDocument/2006/relationships/hyperlink" Target="https://ntrs.nasa.gov/citations/20220014721" TargetMode="External"/><Relationship Id="rId16"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23.svg"/><Relationship Id="rId15" Type="http://schemas.openxmlformats.org/officeDocument/2006/relationships/image" Target="../media/image25.svg"/><Relationship Id="rId10" Type="http://schemas.openxmlformats.org/officeDocument/2006/relationships/image" Target="../media/image22.png"/><Relationship Id="rId9" Type="http://schemas.openxmlformats.org/officeDocument/2006/relationships/image" Target="../media/image21.svg"/><Relationship Id="rId1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7" Type="http://schemas.openxmlformats.org/officeDocument/2006/relationships/image" Target="../media/image81.png"/><Relationship Id="rId12" Type="http://schemas.openxmlformats.org/officeDocument/2006/relationships/image" Target="../media/image24.png"/><Relationship Id="rId17" Type="http://schemas.openxmlformats.org/officeDocument/2006/relationships/image" Target="../media/image27.svg"/><Relationship Id="rId2" Type="http://schemas.openxmlformats.org/officeDocument/2006/relationships/hyperlink" Target="https://ntrs.nasa.gov/citations/20220014721" TargetMode="Externa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23.svg"/><Relationship Id="rId15" Type="http://schemas.openxmlformats.org/officeDocument/2006/relationships/image" Target="../media/image31.svg"/><Relationship Id="rId10" Type="http://schemas.openxmlformats.org/officeDocument/2006/relationships/image" Target="../media/image22.png"/><Relationship Id="rId9" Type="http://schemas.openxmlformats.org/officeDocument/2006/relationships/image" Target="../media/image21.svg"/><Relationship Id="rId14"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7" Type="http://schemas.openxmlformats.org/officeDocument/2006/relationships/image" Target="../media/image81.png"/><Relationship Id="rId12" Type="http://schemas.openxmlformats.org/officeDocument/2006/relationships/image" Target="../media/image24.png"/><Relationship Id="rId2" Type="http://schemas.openxmlformats.org/officeDocument/2006/relationships/hyperlink" Target="https://ntrs.nasa.gov/citations/20220014721" TargetMode="Externa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23.svg"/><Relationship Id="rId15" Type="http://schemas.openxmlformats.org/officeDocument/2006/relationships/image" Target="../media/image33.svg"/><Relationship Id="rId10" Type="http://schemas.openxmlformats.org/officeDocument/2006/relationships/image" Target="../media/image22.png"/><Relationship Id="rId9" Type="http://schemas.openxmlformats.org/officeDocument/2006/relationships/image" Target="../media/image21.svg"/><Relationship Id="rId1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image" Target="../media/image34.emf"/><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image" Target="../media/image35.emf"/><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6.png"/><Relationship Id="rId10" Type="http://schemas.openxmlformats.org/officeDocument/2006/relationships/image" Target="../media/image37.png"/><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image" Target="../media/image36.emf"/><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6.png"/><Relationship Id="rId10" Type="http://schemas.openxmlformats.org/officeDocument/2006/relationships/image" Target="../media/image37.png"/><Relationship Id="rId9"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250.png"/><Relationship Id="rId7" Type="http://schemas.openxmlformats.org/officeDocument/2006/relationships/image" Target="../media/image240.png"/><Relationship Id="rId2" Type="http://schemas.openxmlformats.org/officeDocument/2006/relationships/image" Target="../media/image37.emf"/><Relationship Id="rId1" Type="http://schemas.openxmlformats.org/officeDocument/2006/relationships/slideLayout" Target="../slideLayouts/slideLayout2.xml"/><Relationship Id="rId6" Type="http://schemas.openxmlformats.org/officeDocument/2006/relationships/image" Target="../media/image300.png"/></Relationships>
</file>

<file path=ppt/slides/_rels/slide27.xml.rels><?xml version="1.0" encoding="UTF-8" standalone="yes"?>
<Relationships xmlns="http://schemas.openxmlformats.org/package/2006/relationships"><Relationship Id="rId8" Type="http://schemas.openxmlformats.org/officeDocument/2006/relationships/image" Target="../media/image240.png"/><Relationship Id="rId7" Type="http://schemas.openxmlformats.org/officeDocument/2006/relationships/image" Target="../media/image320.png"/><Relationship Id="rId2" Type="http://schemas.openxmlformats.org/officeDocument/2006/relationships/image" Target="../media/image37.emf"/><Relationship Id="rId1" Type="http://schemas.openxmlformats.org/officeDocument/2006/relationships/slideLayout" Target="../slideLayouts/slideLayout2.xml"/><Relationship Id="rId6" Type="http://schemas.openxmlformats.org/officeDocument/2006/relationships/image" Target="../media/image310.png"/><Relationship Id="rId10" Type="http://schemas.openxmlformats.org/officeDocument/2006/relationships/image" Target="../media/image250.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3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9.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1.png"/><Relationship Id="rId5" Type="http://schemas.openxmlformats.org/officeDocument/2006/relationships/image" Target="../media/image18.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41.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60.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301.png"/><Relationship Id="rId5" Type="http://schemas.openxmlformats.org/officeDocument/2006/relationships/image" Target="../media/image29.png"/><Relationship Id="rId4" Type="http://schemas.openxmlformats.org/officeDocument/2006/relationships/image" Target="../media/image280.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21.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29.png"/><Relationship Id="rId10" Type="http://schemas.openxmlformats.org/officeDocument/2006/relationships/image" Target="../media/image370.png"/><Relationship Id="rId4" Type="http://schemas.openxmlformats.org/officeDocument/2006/relationships/image" Target="../media/image280.png"/><Relationship Id="rId9" Type="http://schemas.openxmlformats.org/officeDocument/2006/relationships/image" Target="../media/image360.png"/></Relationships>
</file>

<file path=ppt/slides/_rels/slide41.xml.rels><?xml version="1.0" encoding="UTF-8" standalone="yes"?>
<Relationships xmlns="http://schemas.openxmlformats.org/package/2006/relationships"><Relationship Id="rId8" Type="http://schemas.openxmlformats.org/officeDocument/2006/relationships/hyperlink" Target="https://symbolaris.com/logic/dL-sheet.pdf" TargetMode="External"/><Relationship Id="rId3" Type="http://schemas.openxmlformats.org/officeDocument/2006/relationships/image" Target="../media/image45.emf"/><Relationship Id="rId7" Type="http://schemas.openxmlformats.org/officeDocument/2006/relationships/hyperlink" Target="https://doi.org/10.1007/978-3-319-63588-0" TargetMode="External"/><Relationship Id="rId2"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47.emf"/><Relationship Id="rId4" Type="http://schemas.openxmlformats.org/officeDocument/2006/relationships/image" Target="../media/image46.emf"/><Relationship Id="rId9"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48.png"/><Relationship Id="rId2" Type="http://schemas.openxmlformats.org/officeDocument/2006/relationships/image" Target="../media/image430.png"/><Relationship Id="rId1" Type="http://schemas.openxmlformats.org/officeDocument/2006/relationships/slideLayout" Target="../slideLayouts/slideLayout2.xml"/><Relationship Id="rId6" Type="http://schemas.openxmlformats.org/officeDocument/2006/relationships/hyperlink" Target="https://symbolaris.com/logic/dL-sheet.pdf" TargetMode="External"/><Relationship Id="rId5" Type="http://schemas.openxmlformats.org/officeDocument/2006/relationships/hyperlink" Target="https://doi.org/10.1007/978-3-319-63588-0" TargetMode="External"/><Relationship Id="rId4" Type="http://schemas.openxmlformats.org/officeDocument/2006/relationships/image" Target="../media/image440.png"/></Relationships>
</file>

<file path=ppt/slides/_rels/slide43.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48.png"/><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hyperlink" Target="https://symbolaris.com/logic/dL-sheet.pdf" TargetMode="External"/><Relationship Id="rId5" Type="http://schemas.openxmlformats.org/officeDocument/2006/relationships/hyperlink" Target="https://doi.org/10.1007/978-3-319-63588-0" TargetMode="External"/><Relationship Id="rId4" Type="http://schemas.openxmlformats.org/officeDocument/2006/relationships/image" Target="../media/image440.png"/></Relationships>
</file>

<file path=ppt/slides/_rels/slide44.xml.rels><?xml version="1.0" encoding="UTF-8" standalone="yes"?>
<Relationships xmlns="http://schemas.openxmlformats.org/package/2006/relationships"><Relationship Id="rId8" Type="http://schemas.openxmlformats.org/officeDocument/2006/relationships/hyperlink" Target="https://symbolaris.com/logic/dL-sheet.pdf" TargetMode="External"/><Relationship Id="rId3" Type="http://schemas.openxmlformats.org/officeDocument/2006/relationships/image" Target="../media/image46.emf"/><Relationship Id="rId7" Type="http://schemas.openxmlformats.org/officeDocument/2006/relationships/hyperlink" Target="https://doi.org/10.1007/978-3-319-63588-0" TargetMode="External"/><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60.png"/><Relationship Id="rId4" Type="http://schemas.openxmlformats.org/officeDocument/2006/relationships/image" Target="../media/image440.png"/><Relationship Id="rId9" Type="http://schemas.openxmlformats.org/officeDocument/2006/relationships/image" Target="../media/image48.png"/></Relationships>
</file>

<file path=ppt/slides/_rels/slide4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6.emf"/><Relationship Id="rId7" Type="http://schemas.openxmlformats.org/officeDocument/2006/relationships/image" Target="../media/image470.png"/><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480.png"/><Relationship Id="rId5" Type="http://schemas.openxmlformats.org/officeDocument/2006/relationships/image" Target="../media/image460.png"/><Relationship Id="rId10" Type="http://schemas.openxmlformats.org/officeDocument/2006/relationships/hyperlink" Target="https://symbolaris.com/logic/dL-sheet.pdf" TargetMode="External"/><Relationship Id="rId4" Type="http://schemas.openxmlformats.org/officeDocument/2006/relationships/image" Target="../media/image440.png"/><Relationship Id="rId9" Type="http://schemas.openxmlformats.org/officeDocument/2006/relationships/hyperlink" Target="https://doi.org/10.1007/978-3-319-63588-0" TargetMode="External"/></Relationships>
</file>

<file path=ppt/slides/_rels/slide4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hyperlink" Target="https://symbolaris.com/logic/dL-sheet.pdf" TargetMode="External"/><Relationship Id="rId3" Type="http://schemas.openxmlformats.org/officeDocument/2006/relationships/image" Target="../media/image46.emf"/><Relationship Id="rId7" Type="http://schemas.openxmlformats.org/officeDocument/2006/relationships/image" Target="../media/image50.png"/><Relationship Id="rId12" Type="http://schemas.openxmlformats.org/officeDocument/2006/relationships/hyperlink" Target="https://doi.org/10.1007/978-3-319-63588-0" TargetMode="External"/><Relationship Id="rId2" Type="http://schemas.openxmlformats.org/officeDocument/2006/relationships/image" Target="../media/image430.png"/><Relationship Id="rId1" Type="http://schemas.openxmlformats.org/officeDocument/2006/relationships/slideLayout" Target="../slideLayouts/slideLayout2.xml"/><Relationship Id="rId6" Type="http://schemas.openxmlformats.org/officeDocument/2006/relationships/image" Target="../media/image480.png"/><Relationship Id="rId11" Type="http://schemas.openxmlformats.org/officeDocument/2006/relationships/image" Target="../media/image470.png"/><Relationship Id="rId5" Type="http://schemas.openxmlformats.org/officeDocument/2006/relationships/image" Target="../media/image460.png"/><Relationship Id="rId10" Type="http://schemas.openxmlformats.org/officeDocument/2006/relationships/image" Target="../media/image52.svg"/><Relationship Id="rId4" Type="http://schemas.openxmlformats.org/officeDocument/2006/relationships/image" Target="../media/image440.png"/><Relationship Id="rId9"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dl.acm.org/doi/abs/10.1145/3520313.3534661" TargetMode="Externa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63.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30.png"/><Relationship Id="rId4"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hyperlink" Target="https://www.lockheedmartin.com/en-us/products/autogcas.html"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2.png"/><Relationship Id="rId7"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43.svg"/><Relationship Id="rId9" Type="http://schemas.openxmlformats.org/officeDocument/2006/relationships/image" Target="../media/image68.png"/></Relationships>
</file>

<file path=ppt/slides/_rels/slide5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9.png"/><Relationship Id="rId3" Type="http://schemas.openxmlformats.org/officeDocument/2006/relationships/image" Target="../media/image60.png"/><Relationship Id="rId7" Type="http://schemas.openxmlformats.org/officeDocument/2006/relationships/image" Target="../media/image74.png"/><Relationship Id="rId12"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61.png"/><Relationship Id="rId10" Type="http://schemas.openxmlformats.org/officeDocument/2006/relationships/image" Target="../media/image77.png"/><Relationship Id="rId4" Type="http://schemas.openxmlformats.org/officeDocument/2006/relationships/image" Target="../media/image550.png"/><Relationship Id="rId9" Type="http://schemas.openxmlformats.org/officeDocument/2006/relationships/image" Target="../media/image76.png"/><Relationship Id="rId1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hyperlink" Target="https://ieeexplore.ieee.org/document/9256425" TargetMode="External"/><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hyperlink" Target="https://shemesh.larc.nasa.gov/fm/fm-what.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apps.dtic.mil/dtic/tr/fulltext/u2/1010277.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ieeexplore.ieee.org/document/9256425"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4556-2738-A543-B748-4931A8B9F8AE}"/>
              </a:ext>
            </a:extLst>
          </p:cNvPr>
          <p:cNvSpPr>
            <a:spLocks noGrp="1"/>
          </p:cNvSpPr>
          <p:nvPr>
            <p:ph type="ctrTitle"/>
          </p:nvPr>
        </p:nvSpPr>
        <p:spPr>
          <a:xfrm>
            <a:off x="4823403" y="44394"/>
            <a:ext cx="9144000" cy="2387600"/>
          </a:xfrm>
        </p:spPr>
        <p:txBody>
          <a:bodyPr>
            <a:noAutofit/>
          </a:bodyPr>
          <a:lstStyle/>
          <a:p>
            <a:r>
              <a:rPr lang="en-US" sz="3600" b="0" i="0" u="none" strike="noStrike" dirty="0">
                <a:solidFill>
                  <a:srgbClr val="2E262A"/>
                </a:solidFill>
                <a:effectLst/>
                <a:latin typeface="+mn-lt"/>
              </a:rPr>
              <a:t>Proving Safety in </a:t>
            </a:r>
            <a:br>
              <a:rPr lang="en-US" sz="3600" b="0" i="0" u="none" strike="noStrike" dirty="0">
                <a:solidFill>
                  <a:srgbClr val="2E262A"/>
                </a:solidFill>
                <a:effectLst/>
                <a:latin typeface="+mn-lt"/>
              </a:rPr>
            </a:br>
            <a:r>
              <a:rPr lang="en-US" sz="3600" b="0" i="0" u="none" strike="noStrike" dirty="0">
                <a:solidFill>
                  <a:srgbClr val="2E262A"/>
                </a:solidFill>
                <a:effectLst/>
                <a:latin typeface="+mn-lt"/>
              </a:rPr>
              <a:t> Aircraft </a:t>
            </a:r>
            <a:r>
              <a:rPr lang="en-US" sz="3600" dirty="0">
                <a:solidFill>
                  <a:srgbClr val="2E262A"/>
                </a:solidFill>
                <a:latin typeface="+mn-lt"/>
              </a:rPr>
              <a:t>S</a:t>
            </a:r>
            <a:r>
              <a:rPr lang="en-US" sz="3600" b="0" i="0" u="none" strike="noStrike" dirty="0">
                <a:solidFill>
                  <a:srgbClr val="2E262A"/>
                </a:solidFill>
                <a:effectLst/>
                <a:latin typeface="+mn-lt"/>
              </a:rPr>
              <a:t>ystems</a:t>
            </a:r>
            <a:endParaRPr lang="en-US" sz="3600" b="1" dirty="0">
              <a:latin typeface="+mn-lt"/>
            </a:endParaRPr>
          </a:p>
        </p:txBody>
      </p:sp>
      <p:sp>
        <p:nvSpPr>
          <p:cNvPr id="3" name="Title 1">
            <a:extLst>
              <a:ext uri="{FF2B5EF4-FFF2-40B4-BE49-F238E27FC236}">
                <a16:creationId xmlns:a16="http://schemas.microsoft.com/office/drawing/2014/main" id="{A333F376-BBA4-484F-B19E-6E84684D9C23}"/>
              </a:ext>
            </a:extLst>
          </p:cNvPr>
          <p:cNvSpPr txBox="1">
            <a:spLocks/>
          </p:cNvSpPr>
          <p:nvPr/>
        </p:nvSpPr>
        <p:spPr>
          <a:xfrm>
            <a:off x="4955501" y="4283441"/>
            <a:ext cx="9144000" cy="2387600"/>
          </a:xfrm>
          <a:prstGeom prst="rect">
            <a:avLst/>
          </a:prstGeom>
        </p:spPr>
        <p:txBody>
          <a:bodyPr vert="horz" lIns="0" tIns="45720" rIns="91440" bIns="45720" rtlCol="0" anchor="ctr">
            <a:noAutofit/>
          </a:bodyPr>
          <a:lstStyle>
            <a:lvl1pPr algn="ctr" defTabSz="914400" rtl="0" eaLnBrk="1" latinLnBrk="0" hangingPunct="1">
              <a:lnSpc>
                <a:spcPct val="90000"/>
              </a:lnSpc>
              <a:spcBef>
                <a:spcPct val="0"/>
              </a:spcBef>
              <a:buNone/>
              <a:defRPr sz="6000" b="1" kern="1200">
                <a:solidFill>
                  <a:schemeClr val="tx1"/>
                </a:solidFill>
                <a:latin typeface="Arial" panose="020B0604020202020204" pitchFamily="34" charset="0"/>
                <a:ea typeface="+mj-ea"/>
                <a:cs typeface="Arial" panose="020B0604020202020204" pitchFamily="34" charset="0"/>
              </a:defRPr>
            </a:lvl1pPr>
          </a:lstStyle>
          <a:p>
            <a:r>
              <a:rPr lang="en-US" sz="2400" dirty="0">
                <a:latin typeface="+mn-lt"/>
              </a:rPr>
              <a:t>J Tanner Slagel</a:t>
            </a:r>
          </a:p>
          <a:p>
            <a:r>
              <a:rPr lang="en-US" sz="1800" dirty="0">
                <a:latin typeface="+mn-lt"/>
              </a:rPr>
              <a:t>NASA Langley Research Center</a:t>
            </a:r>
          </a:p>
        </p:txBody>
      </p:sp>
      <p:sp>
        <p:nvSpPr>
          <p:cNvPr id="7" name="TextBox 6">
            <a:extLst>
              <a:ext uri="{FF2B5EF4-FFF2-40B4-BE49-F238E27FC236}">
                <a16:creationId xmlns:a16="http://schemas.microsoft.com/office/drawing/2014/main" id="{DF6115CE-4D8E-8056-2D6E-D4A19E42EE62}"/>
              </a:ext>
            </a:extLst>
          </p:cNvPr>
          <p:cNvSpPr txBox="1"/>
          <p:nvPr/>
        </p:nvSpPr>
        <p:spPr>
          <a:xfrm>
            <a:off x="6392109" y="3266128"/>
            <a:ext cx="6093500" cy="923330"/>
          </a:xfrm>
          <a:prstGeom prst="rect">
            <a:avLst/>
          </a:prstGeom>
          <a:noFill/>
        </p:spPr>
        <p:txBody>
          <a:bodyPr wrap="square">
            <a:spAutoFit/>
          </a:bodyPr>
          <a:lstStyle/>
          <a:p>
            <a:pPr algn="ctr"/>
            <a:r>
              <a:rPr lang="en-US" b="0" i="0" u="none" strike="noStrike" dirty="0">
                <a:solidFill>
                  <a:srgbClr val="2E262A"/>
                </a:solidFill>
                <a:effectLst/>
                <a:latin typeface="Libre Franklin" pitchFamily="2" charset="77"/>
              </a:rPr>
              <a:t>Henson Seminar Series</a:t>
            </a:r>
          </a:p>
          <a:p>
            <a:pPr algn="ctr"/>
            <a:r>
              <a:rPr lang="en-US" b="1" dirty="0">
                <a:ea typeface="Calibri" panose="020F0502020204030204" pitchFamily="34" charset="0"/>
              </a:rPr>
              <a:t>Salisbury University</a:t>
            </a:r>
            <a:endParaRPr lang="en-US" b="1" dirty="0">
              <a:effectLst/>
              <a:ea typeface="Calibri" panose="020F0502020204030204" pitchFamily="34" charset="0"/>
            </a:endParaRPr>
          </a:p>
          <a:p>
            <a:pPr algn="ctr"/>
            <a:r>
              <a:rPr lang="en-US" dirty="0">
                <a:cs typeface="Arial"/>
              </a:rPr>
              <a:t>Oct 4</a:t>
            </a:r>
            <a:r>
              <a:rPr lang="en-US" baseline="30000" dirty="0">
                <a:cs typeface="Arial"/>
              </a:rPr>
              <a:t>th</a:t>
            </a:r>
            <a:r>
              <a:rPr lang="en-US" dirty="0">
                <a:cs typeface="Arial"/>
              </a:rPr>
              <a:t>, 2023</a:t>
            </a:r>
            <a:r>
              <a:rPr lang="en-US" dirty="0">
                <a:effectLst/>
              </a:rPr>
              <a:t> </a:t>
            </a:r>
            <a:endParaRPr lang="en-US" dirty="0"/>
          </a:p>
        </p:txBody>
      </p:sp>
      <p:pic>
        <p:nvPicPr>
          <p:cNvPr id="10" name="Picture 9" descr="Three blank billboard frames">
            <a:extLst>
              <a:ext uri="{FF2B5EF4-FFF2-40B4-BE49-F238E27FC236}">
                <a16:creationId xmlns:a16="http://schemas.microsoft.com/office/drawing/2014/main" id="{6E07409B-96F4-7A08-0C32-6F3BF497AAC4}"/>
              </a:ext>
            </a:extLst>
          </p:cNvPr>
          <p:cNvPicPr>
            <a:picLocks noChangeAspect="1"/>
          </p:cNvPicPr>
          <p:nvPr/>
        </p:nvPicPr>
        <p:blipFill rotWithShape="1">
          <a:blip r:embed="rId3"/>
          <a:srcRect l="86" t="-2216" r="13708" b="443"/>
          <a:stretch/>
        </p:blipFill>
        <p:spPr>
          <a:xfrm>
            <a:off x="78658" y="629267"/>
            <a:ext cx="6961197" cy="5456901"/>
          </a:xfrm>
          <a:prstGeom prst="rect">
            <a:avLst/>
          </a:prstGeom>
        </p:spPr>
      </p:pic>
      <p:pic>
        <p:nvPicPr>
          <p:cNvPr id="8" name="Content Placeholder 4" descr="A picture containing text&#10;&#10;Description automatically generated">
            <a:extLst>
              <a:ext uri="{FF2B5EF4-FFF2-40B4-BE49-F238E27FC236}">
                <a16:creationId xmlns:a16="http://schemas.microsoft.com/office/drawing/2014/main" id="{E2D9EACA-2D73-79C3-0045-5F0BEA1A94CD}"/>
              </a:ext>
            </a:extLst>
          </p:cNvPr>
          <p:cNvPicPr>
            <a:picLocks noChangeAspect="1"/>
          </p:cNvPicPr>
          <p:nvPr/>
        </p:nvPicPr>
        <p:blipFill rotWithShape="1">
          <a:blip r:embed="rId4">
            <a:alphaModFix/>
          </a:blip>
          <a:srcRect l="20898" t="7392" r="51289" b="1616"/>
          <a:stretch/>
        </p:blipFill>
        <p:spPr>
          <a:xfrm>
            <a:off x="5744362" y="1681722"/>
            <a:ext cx="1295494" cy="2723130"/>
          </a:xfrm>
          <a:prstGeom prst="rect">
            <a:avLst/>
          </a:prstGeom>
          <a:solidFill>
            <a:schemeClr val="bg1"/>
          </a:solidFill>
        </p:spPr>
      </p:pic>
      <p:pic>
        <p:nvPicPr>
          <p:cNvPr id="12" name="Picture 11" descr="Diagram&#10;&#10;Description automatically generated">
            <a:extLst>
              <a:ext uri="{FF2B5EF4-FFF2-40B4-BE49-F238E27FC236}">
                <a16:creationId xmlns:a16="http://schemas.microsoft.com/office/drawing/2014/main" id="{94CF7116-3BB5-DD0F-808E-2300F7FA808C}"/>
              </a:ext>
            </a:extLst>
          </p:cNvPr>
          <p:cNvPicPr>
            <a:picLocks noChangeAspect="1"/>
          </p:cNvPicPr>
          <p:nvPr/>
        </p:nvPicPr>
        <p:blipFill rotWithShape="1">
          <a:blip r:embed="rId5"/>
          <a:srcRect l="30661" t="21017" r="45050" b="16697"/>
          <a:stretch/>
        </p:blipFill>
        <p:spPr>
          <a:xfrm>
            <a:off x="3067665" y="1681722"/>
            <a:ext cx="1887836" cy="2723130"/>
          </a:xfrm>
          <a:prstGeom prst="rect">
            <a:avLst/>
          </a:prstGeom>
        </p:spPr>
      </p:pic>
      <p:pic>
        <p:nvPicPr>
          <p:cNvPr id="16" name="Picture 15" descr="Diagram&#10;&#10;Description automatically generated">
            <a:extLst>
              <a:ext uri="{FF2B5EF4-FFF2-40B4-BE49-F238E27FC236}">
                <a16:creationId xmlns:a16="http://schemas.microsoft.com/office/drawing/2014/main" id="{DD77DEE3-487D-C59D-59ED-A13117245AC7}"/>
              </a:ext>
            </a:extLst>
          </p:cNvPr>
          <p:cNvPicPr>
            <a:picLocks noChangeAspect="1"/>
          </p:cNvPicPr>
          <p:nvPr/>
        </p:nvPicPr>
        <p:blipFill rotWithShape="1">
          <a:blip r:embed="rId6"/>
          <a:srcRect l="40091" t="21746" r="35620" b="15337"/>
          <a:stretch/>
        </p:blipFill>
        <p:spPr>
          <a:xfrm>
            <a:off x="440923" y="1681721"/>
            <a:ext cx="1887836" cy="2750731"/>
          </a:xfrm>
          <a:prstGeom prst="rect">
            <a:avLst/>
          </a:prstGeom>
        </p:spPr>
      </p:pic>
    </p:spTree>
    <p:extLst>
      <p:ext uri="{BB962C8B-B14F-4D97-AF65-F5344CB8AC3E}">
        <p14:creationId xmlns:p14="http://schemas.microsoft.com/office/powerpoint/2010/main" val="3133545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48F2AA96-A1B5-7CE0-3CD5-961118209A32}"/>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A481266-3F98-33FD-A2A8-E48F6A656EF3}"/>
              </a:ext>
            </a:extLst>
          </p:cNvPr>
          <p:cNvSpPr txBox="1"/>
          <p:nvPr/>
        </p:nvSpPr>
        <p:spPr>
          <a:xfrm>
            <a:off x="176796" y="6372187"/>
            <a:ext cx="11802257" cy="276999"/>
          </a:xfrm>
          <a:prstGeom prst="rect">
            <a:avLst/>
          </a:prstGeom>
          <a:noFill/>
        </p:spPr>
        <p:txBody>
          <a:bodyPr wrap="square">
            <a:spAutoFit/>
          </a:bodyPr>
          <a:lstStyle/>
          <a:p>
            <a:r>
              <a:rPr lang="en-US" sz="1200" dirty="0"/>
              <a:t>[3]: </a:t>
            </a:r>
            <a:r>
              <a:rPr lang="en-US" sz="1200" b="1" i="0" u="none" strike="noStrike" dirty="0">
                <a:solidFill>
                  <a:srgbClr val="333333"/>
                </a:solidFill>
                <a:effectLst/>
                <a:latin typeface="+mj-lt"/>
              </a:rPr>
              <a:t>Run-Time Assurance: A Rising Technology</a:t>
            </a:r>
            <a:r>
              <a:rPr lang="en-US" sz="1200" b="1" dirty="0">
                <a:effectLst/>
                <a:latin typeface="+mj-lt"/>
              </a:rPr>
              <a:t>, J. G. Fuller, 2020 DASC </a:t>
            </a:r>
            <a:r>
              <a:rPr lang="en-US" sz="1200" b="1" dirty="0">
                <a:effectLst/>
                <a:latin typeface="+mj-lt"/>
                <a:hlinkClick r:id="rId2"/>
              </a:rPr>
              <a:t>https://ieeexplore.ieee.org/document/9256425</a:t>
            </a:r>
            <a:r>
              <a:rPr lang="en-US" sz="1200" b="1" dirty="0">
                <a:effectLst/>
                <a:latin typeface="+mj-lt"/>
              </a:rPr>
              <a:t> </a:t>
            </a:r>
            <a:endParaRPr lang="en-US" sz="1200" dirty="0">
              <a:latin typeface="+mj-lt"/>
            </a:endParaRPr>
          </a:p>
        </p:txBody>
      </p:sp>
      <p:sp>
        <p:nvSpPr>
          <p:cNvPr id="30" name="Title 1">
            <a:extLst>
              <a:ext uri="{FF2B5EF4-FFF2-40B4-BE49-F238E27FC236}">
                <a16:creationId xmlns:a16="http://schemas.microsoft.com/office/drawing/2014/main" id="{3CB4C0EE-1813-BD07-9A1C-9CED38A35BAB}"/>
              </a:ext>
            </a:extLst>
          </p:cNvPr>
          <p:cNvSpPr txBox="1">
            <a:spLocks/>
          </p:cNvSpPr>
          <p:nvPr/>
        </p:nvSpPr>
        <p:spPr>
          <a:xfrm>
            <a:off x="331307" y="-272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But wait! </a:t>
            </a:r>
          </a:p>
        </p:txBody>
      </p:sp>
      <p:cxnSp>
        <p:nvCxnSpPr>
          <p:cNvPr id="32" name="Straight Connector 31">
            <a:extLst>
              <a:ext uri="{FF2B5EF4-FFF2-40B4-BE49-F238E27FC236}">
                <a16:creationId xmlns:a16="http://schemas.microsoft.com/office/drawing/2014/main" id="{8B7740DF-C16F-37AF-CD6E-5F14E90261C9}"/>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ounded Rectangle 14">
            <a:extLst>
              <a:ext uri="{FF2B5EF4-FFF2-40B4-BE49-F238E27FC236}">
                <a16:creationId xmlns:a16="http://schemas.microsoft.com/office/drawing/2014/main" id="{8A2CDEB5-F69F-D0FF-0288-41B148C94FD0}"/>
              </a:ext>
            </a:extLst>
          </p:cNvPr>
          <p:cNvSpPr/>
          <p:nvPr/>
        </p:nvSpPr>
        <p:spPr>
          <a:xfrm>
            <a:off x="6858240" y="752599"/>
            <a:ext cx="5033116" cy="54648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indent="-457200" algn="ctr">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How do we know</a:t>
            </a:r>
          </a:p>
          <a:p>
            <a:pPr marL="914400" lvl="1" indent="-457200">
              <a:buFont typeface="Arial" panose="020B0604020202020204" pitchFamily="34" charset="0"/>
              <a:buChar char="•"/>
            </a:pPr>
            <a:r>
              <a:rPr lang="en-US" sz="2800" dirty="0"/>
              <a:t>Auto-GCAS works?</a:t>
            </a:r>
          </a:p>
          <a:p>
            <a:pPr marL="914400" lvl="1" indent="-457200">
              <a:buFont typeface="Arial" panose="020B0604020202020204" pitchFamily="34" charset="0"/>
              <a:buChar char="•"/>
            </a:pPr>
            <a:r>
              <a:rPr lang="en-US" sz="2800" dirty="0"/>
              <a:t>RTA works?</a:t>
            </a:r>
          </a:p>
          <a:p>
            <a:pPr marL="914400" lvl="1" indent="-457200">
              <a:buFont typeface="Arial" panose="020B0604020202020204" pitchFamily="34" charset="0"/>
              <a:buChar char="•"/>
            </a:pPr>
            <a:r>
              <a:rPr lang="en-US" sz="2800" dirty="0"/>
              <a:t>F-16s work?</a:t>
            </a:r>
          </a:p>
          <a:p>
            <a:pPr lvl="1"/>
            <a:endParaRPr lang="en-US" sz="3200" dirty="0"/>
          </a:p>
          <a:p>
            <a:pPr lvl="1"/>
            <a:endParaRPr lang="en-US" sz="3200" dirty="0"/>
          </a:p>
          <a:p>
            <a:pPr lvl="1"/>
            <a:endParaRPr lang="en-US" sz="3200" dirty="0"/>
          </a:p>
        </p:txBody>
      </p:sp>
      <p:pic>
        <p:nvPicPr>
          <p:cNvPr id="18" name="Picture 17" descr="A diagram of a process&#10;&#10;Description automatically generated">
            <a:extLst>
              <a:ext uri="{FF2B5EF4-FFF2-40B4-BE49-F238E27FC236}">
                <a16:creationId xmlns:a16="http://schemas.microsoft.com/office/drawing/2014/main" id="{B7DE1869-CD48-18FF-691F-4D54FD765179}"/>
              </a:ext>
            </a:extLst>
          </p:cNvPr>
          <p:cNvPicPr>
            <a:picLocks noChangeAspect="1"/>
          </p:cNvPicPr>
          <p:nvPr/>
        </p:nvPicPr>
        <p:blipFill>
          <a:blip r:embed="rId3"/>
          <a:stretch>
            <a:fillRect/>
          </a:stretch>
        </p:blipFill>
        <p:spPr>
          <a:xfrm>
            <a:off x="130880" y="1436678"/>
            <a:ext cx="6727360" cy="3784140"/>
          </a:xfrm>
          <a:prstGeom prst="rect">
            <a:avLst/>
          </a:prstGeom>
        </p:spPr>
      </p:pic>
    </p:spTree>
    <p:extLst>
      <p:ext uri="{BB962C8B-B14F-4D97-AF65-F5344CB8AC3E}">
        <p14:creationId xmlns:p14="http://schemas.microsoft.com/office/powerpoint/2010/main" val="392708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EB3E80-64B9-DC77-091A-53C77FD29FDD}"/>
              </a:ext>
            </a:extLst>
          </p:cNvPr>
          <p:cNvSpPr txBox="1"/>
          <p:nvPr/>
        </p:nvSpPr>
        <p:spPr>
          <a:xfrm>
            <a:off x="191758" y="711806"/>
            <a:ext cx="10822407" cy="5632311"/>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accent1">
                    <a:lumMod val="75000"/>
                  </a:schemeClr>
                </a:solidFill>
                <a:effectLst/>
                <a:latin typeface="OpenSans"/>
              </a:rPr>
              <a:t>Software</a:t>
            </a:r>
          </a:p>
          <a:p>
            <a:pPr marL="742950" lvl="1" indent="-285750">
              <a:buFont typeface="Arial" panose="020B0604020202020204" pitchFamily="34" charset="0"/>
              <a:buChar char="•"/>
            </a:pPr>
            <a:r>
              <a:rPr lang="en-US" sz="2400" dirty="0">
                <a:latin typeface="OpenSans"/>
              </a:rPr>
              <a:t>Aircraft (ex. detect and avoid)</a:t>
            </a:r>
          </a:p>
          <a:p>
            <a:pPr marL="742950" lvl="1" indent="-285750">
              <a:buFont typeface="Arial" panose="020B0604020202020204" pitchFamily="34" charset="0"/>
              <a:buChar char="•"/>
            </a:pPr>
            <a:r>
              <a:rPr lang="en-US" sz="2400" dirty="0">
                <a:effectLst/>
                <a:latin typeface="OpenSans"/>
              </a:rPr>
              <a:t>Cybersecurity</a:t>
            </a:r>
          </a:p>
          <a:p>
            <a:pPr marL="742950" lvl="1" indent="-285750">
              <a:buFont typeface="Arial" panose="020B0604020202020204" pitchFamily="34" charset="0"/>
              <a:buChar char="•"/>
            </a:pPr>
            <a:r>
              <a:rPr lang="en-US" sz="2400" dirty="0">
                <a:effectLst/>
                <a:latin typeface="OpenSans"/>
              </a:rPr>
              <a:t>Medical Eq</a:t>
            </a:r>
            <a:r>
              <a:rPr lang="en-US" sz="2400" dirty="0">
                <a:latin typeface="OpenSans"/>
              </a:rPr>
              <a:t>uipment</a:t>
            </a:r>
          </a:p>
          <a:p>
            <a:pPr marL="742950" lvl="1" indent="-285750">
              <a:buFont typeface="Arial" panose="020B0604020202020204" pitchFamily="34" charset="0"/>
              <a:buChar char="•"/>
            </a:pPr>
            <a:r>
              <a:rPr lang="en-US" sz="2400" dirty="0">
                <a:latin typeface="OpenSans"/>
              </a:rPr>
              <a:t>Neural Networks, large language models</a:t>
            </a:r>
          </a:p>
          <a:p>
            <a:pPr marL="285750" indent="-285750">
              <a:buFont typeface="Arial" panose="020B0604020202020204" pitchFamily="34" charset="0"/>
              <a:buChar char="•"/>
            </a:pPr>
            <a:r>
              <a:rPr lang="en-US" sz="2400" dirty="0">
                <a:solidFill>
                  <a:schemeClr val="accent1">
                    <a:lumMod val="75000"/>
                  </a:schemeClr>
                </a:solidFill>
                <a:effectLst/>
                <a:latin typeface="OpenSans"/>
              </a:rPr>
              <a:t>Hardware</a:t>
            </a:r>
          </a:p>
          <a:p>
            <a:pPr marL="742950" lvl="1" indent="-285750">
              <a:buFont typeface="Arial" panose="020B0604020202020204" pitchFamily="34" charset="0"/>
              <a:buChar char="•"/>
            </a:pPr>
            <a:r>
              <a:rPr lang="en-US" sz="2400" dirty="0">
                <a:latin typeface="OpenSans"/>
              </a:rPr>
              <a:t>Computer processors</a:t>
            </a:r>
          </a:p>
          <a:p>
            <a:pPr marL="742950" lvl="1" indent="-285750">
              <a:buFont typeface="Arial" panose="020B0604020202020204" pitchFamily="34" charset="0"/>
              <a:buChar char="•"/>
            </a:pPr>
            <a:r>
              <a:rPr lang="en-US" sz="2400" dirty="0">
                <a:effectLst/>
                <a:latin typeface="OpenSans"/>
              </a:rPr>
              <a:t>Fingerprint readers</a:t>
            </a:r>
          </a:p>
          <a:p>
            <a:pPr marL="742950" lvl="1" indent="-285750">
              <a:buFont typeface="Arial" panose="020B0604020202020204" pitchFamily="34" charset="0"/>
              <a:buChar char="•"/>
            </a:pPr>
            <a:r>
              <a:rPr lang="en-US" sz="2400" dirty="0">
                <a:latin typeface="OpenSans"/>
              </a:rPr>
              <a:t>Avionics</a:t>
            </a:r>
          </a:p>
          <a:p>
            <a:pPr marL="285750" indent="-285750">
              <a:buFont typeface="Arial" panose="020B0604020202020204" pitchFamily="34" charset="0"/>
              <a:buChar char="•"/>
            </a:pPr>
            <a:r>
              <a:rPr lang="en-US" sz="2400" dirty="0">
                <a:solidFill>
                  <a:schemeClr val="accent1">
                    <a:lumMod val="75000"/>
                  </a:schemeClr>
                </a:solidFill>
                <a:effectLst/>
                <a:latin typeface="OpenSans"/>
              </a:rPr>
              <a:t>Systems</a:t>
            </a:r>
          </a:p>
          <a:p>
            <a:pPr marL="742950" lvl="1" indent="-285750">
              <a:buFont typeface="Arial" panose="020B0604020202020204" pitchFamily="34" charset="0"/>
              <a:buChar char="•"/>
            </a:pPr>
            <a:r>
              <a:rPr lang="en-US" sz="2400" dirty="0">
                <a:latin typeface="OpenSans"/>
              </a:rPr>
              <a:t>National airspace/ urban airspace</a:t>
            </a:r>
          </a:p>
          <a:p>
            <a:pPr marL="742950" lvl="1" indent="-285750">
              <a:buFont typeface="Arial" panose="020B0604020202020204" pitchFamily="34" charset="0"/>
              <a:buChar char="•"/>
            </a:pPr>
            <a:r>
              <a:rPr lang="en-US" sz="2400" dirty="0">
                <a:effectLst/>
                <a:latin typeface="OpenSans"/>
              </a:rPr>
              <a:t>Autonomous vehicles</a:t>
            </a:r>
          </a:p>
          <a:p>
            <a:pPr marL="742950" lvl="1" indent="-285750">
              <a:buFont typeface="Arial" panose="020B0604020202020204" pitchFamily="34" charset="0"/>
              <a:buChar char="•"/>
            </a:pPr>
            <a:r>
              <a:rPr lang="en-US" sz="2400" dirty="0">
                <a:latin typeface="OpenSans"/>
              </a:rPr>
              <a:t>Aircraft, Spacecraft</a:t>
            </a:r>
            <a:endParaRPr lang="en-US" sz="2400" dirty="0">
              <a:effectLst/>
              <a:latin typeface="OpenSans"/>
            </a:endParaRPr>
          </a:p>
          <a:p>
            <a:pPr marL="742950" lvl="1" indent="-285750">
              <a:buFont typeface="Arial" panose="020B0604020202020204" pitchFamily="34" charset="0"/>
              <a:buChar char="•"/>
            </a:pPr>
            <a:r>
              <a:rPr lang="en-US" sz="2400" dirty="0">
                <a:latin typeface="OpenSans"/>
              </a:rPr>
              <a:t>Power plants</a:t>
            </a:r>
          </a:p>
          <a:p>
            <a:pPr marL="742950" lvl="1" indent="-285750">
              <a:buFont typeface="Arial" panose="020B0604020202020204" pitchFamily="34" charset="0"/>
              <a:buChar char="•"/>
            </a:pPr>
            <a:r>
              <a:rPr lang="en-US" sz="2400" dirty="0">
                <a:effectLst/>
                <a:latin typeface="OpenSans"/>
              </a:rPr>
              <a:t>Missile defense systems</a:t>
            </a:r>
          </a:p>
        </p:txBody>
      </p:sp>
      <p:sp>
        <p:nvSpPr>
          <p:cNvPr id="8" name="Rounded Rectangle 7">
            <a:extLst>
              <a:ext uri="{FF2B5EF4-FFF2-40B4-BE49-F238E27FC236}">
                <a16:creationId xmlns:a16="http://schemas.microsoft.com/office/drawing/2014/main" id="{360DF511-773B-D75C-86D2-4763F483E854}"/>
              </a:ext>
            </a:extLst>
          </p:cNvPr>
          <p:cNvSpPr/>
          <p:nvPr/>
        </p:nvSpPr>
        <p:spPr>
          <a:xfrm>
            <a:off x="6772405" y="4972470"/>
            <a:ext cx="4659682" cy="1031718"/>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8F2AA96-A1B5-7CE0-3CD5-961118209A32}"/>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A481266-3F98-33FD-A2A8-E48F6A656EF3}"/>
              </a:ext>
            </a:extLst>
          </p:cNvPr>
          <p:cNvSpPr txBox="1"/>
          <p:nvPr/>
        </p:nvSpPr>
        <p:spPr>
          <a:xfrm>
            <a:off x="176796" y="6372187"/>
            <a:ext cx="11802257" cy="276999"/>
          </a:xfrm>
          <a:prstGeom prst="rect">
            <a:avLst/>
          </a:prstGeom>
          <a:noFill/>
        </p:spPr>
        <p:txBody>
          <a:bodyPr wrap="square">
            <a:spAutoFit/>
          </a:bodyPr>
          <a:lstStyle/>
          <a:p>
            <a:r>
              <a:rPr lang="en-US" sz="1200" dirty="0"/>
              <a:t>[4]: </a:t>
            </a:r>
            <a:r>
              <a:rPr lang="en-US" sz="1200" b="1" i="0" u="none" strike="noStrike" dirty="0">
                <a:solidFill>
                  <a:srgbClr val="333333"/>
                </a:solidFill>
                <a:effectLst/>
                <a:latin typeface="+mj-lt"/>
              </a:rPr>
              <a:t>Why Is Formal Methods Necessary</a:t>
            </a:r>
            <a:r>
              <a:rPr lang="en-US" sz="1200" b="1" dirty="0">
                <a:solidFill>
                  <a:srgbClr val="333333"/>
                </a:solidFill>
                <a:latin typeface="+mj-lt"/>
              </a:rPr>
              <a:t>? LaRC FM Webpage: </a:t>
            </a:r>
            <a:r>
              <a:rPr lang="en-US" sz="1200" b="1" dirty="0">
                <a:solidFill>
                  <a:srgbClr val="333333"/>
                </a:solidFill>
                <a:latin typeface="+mj-lt"/>
                <a:hlinkClick r:id="rId2"/>
              </a:rPr>
              <a:t>https://shemesh.larc.nasa.gov/fm/fm-why-new.html</a:t>
            </a:r>
            <a:endParaRPr lang="en-US" sz="1200" dirty="0">
              <a:latin typeface="+mj-lt"/>
            </a:endParaRPr>
          </a:p>
        </p:txBody>
      </p:sp>
      <p:sp>
        <p:nvSpPr>
          <p:cNvPr id="30" name="Title 1">
            <a:extLst>
              <a:ext uri="{FF2B5EF4-FFF2-40B4-BE49-F238E27FC236}">
                <a16:creationId xmlns:a16="http://schemas.microsoft.com/office/drawing/2014/main" id="{3CB4C0EE-1813-BD07-9A1C-9CED38A35BAB}"/>
              </a:ext>
            </a:extLst>
          </p:cNvPr>
          <p:cNvSpPr txBox="1">
            <a:spLocks/>
          </p:cNvSpPr>
          <p:nvPr/>
        </p:nvSpPr>
        <p:spPr>
          <a:xfrm>
            <a:off x="331307" y="-2513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Safety- and Mission-critical Operations</a:t>
            </a:r>
          </a:p>
        </p:txBody>
      </p:sp>
      <p:sp>
        <p:nvSpPr>
          <p:cNvPr id="16" name="Rounded Rectangle 15">
            <a:extLst>
              <a:ext uri="{FF2B5EF4-FFF2-40B4-BE49-F238E27FC236}">
                <a16:creationId xmlns:a16="http://schemas.microsoft.com/office/drawing/2014/main" id="{95672F46-77F7-8D3B-AFE4-0C1570A041C2}"/>
              </a:ext>
            </a:extLst>
          </p:cNvPr>
          <p:cNvSpPr/>
          <p:nvPr/>
        </p:nvSpPr>
        <p:spPr>
          <a:xfrm>
            <a:off x="6417329" y="792682"/>
            <a:ext cx="5443363" cy="3867561"/>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8B7740DF-C16F-37AF-CD6E-5F14E90261C9}"/>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05792DD-526F-4D3B-EF14-90B83EE1FEDE}"/>
              </a:ext>
            </a:extLst>
          </p:cNvPr>
          <p:cNvSpPr txBox="1"/>
          <p:nvPr/>
        </p:nvSpPr>
        <p:spPr>
          <a:xfrm>
            <a:off x="7441374" y="5310207"/>
            <a:ext cx="3321743" cy="369332"/>
          </a:xfrm>
          <a:prstGeom prst="rect">
            <a:avLst/>
          </a:prstGeom>
          <a:noFill/>
        </p:spPr>
        <p:txBody>
          <a:bodyPr wrap="none" rtlCol="0">
            <a:spAutoFit/>
          </a:bodyPr>
          <a:lstStyle/>
          <a:p>
            <a:r>
              <a:rPr lang="en-US" dirty="0">
                <a:solidFill>
                  <a:srgbClr val="FF0000"/>
                </a:solidFill>
              </a:rPr>
              <a:t>Catastrophic failures can happen!</a:t>
            </a:r>
          </a:p>
        </p:txBody>
      </p:sp>
      <p:pic>
        <p:nvPicPr>
          <p:cNvPr id="10" name="Picture 9" descr="A rocket launching in the sky&#10;&#10;Description automatically generated">
            <a:extLst>
              <a:ext uri="{FF2B5EF4-FFF2-40B4-BE49-F238E27FC236}">
                <a16:creationId xmlns:a16="http://schemas.microsoft.com/office/drawing/2014/main" id="{DE9808CC-AD7B-7FFF-AC3D-E7CDDBE52B55}"/>
              </a:ext>
            </a:extLst>
          </p:cNvPr>
          <p:cNvPicPr>
            <a:picLocks noChangeAspect="1"/>
          </p:cNvPicPr>
          <p:nvPr/>
        </p:nvPicPr>
        <p:blipFill>
          <a:blip r:embed="rId3"/>
          <a:stretch>
            <a:fillRect/>
          </a:stretch>
        </p:blipFill>
        <p:spPr>
          <a:xfrm>
            <a:off x="6811221" y="1282156"/>
            <a:ext cx="4530238" cy="1834041"/>
          </a:xfrm>
          <a:prstGeom prst="rect">
            <a:avLst/>
          </a:prstGeom>
        </p:spPr>
      </p:pic>
      <p:sp>
        <p:nvSpPr>
          <p:cNvPr id="12" name="TextBox 11">
            <a:extLst>
              <a:ext uri="{FF2B5EF4-FFF2-40B4-BE49-F238E27FC236}">
                <a16:creationId xmlns:a16="http://schemas.microsoft.com/office/drawing/2014/main" id="{B6134252-3D84-FA79-01E7-0149EB2557B2}"/>
              </a:ext>
            </a:extLst>
          </p:cNvPr>
          <p:cNvSpPr txBox="1"/>
          <p:nvPr/>
        </p:nvSpPr>
        <p:spPr>
          <a:xfrm>
            <a:off x="6811221" y="3324100"/>
            <a:ext cx="6093912" cy="923330"/>
          </a:xfrm>
          <a:prstGeom prst="rect">
            <a:avLst/>
          </a:prstGeom>
          <a:noFill/>
        </p:spPr>
        <p:txBody>
          <a:bodyPr wrap="square">
            <a:spAutoFit/>
          </a:bodyPr>
          <a:lstStyle/>
          <a:p>
            <a:pPr marL="285750" indent="-285750" algn="l">
              <a:buFont typeface="Arial" panose="020B0604020202020204" pitchFamily="34" charset="0"/>
              <a:buChar char="•"/>
            </a:pPr>
            <a:r>
              <a:rPr lang="en-US" b="1" i="0" u="none" strike="noStrike" dirty="0">
                <a:solidFill>
                  <a:srgbClr val="000000"/>
                </a:solidFill>
                <a:effectLst/>
                <a:latin typeface="-webkit-standard"/>
              </a:rPr>
              <a:t>Decade of development -  $7 billion</a:t>
            </a:r>
          </a:p>
          <a:p>
            <a:pPr marL="285750" indent="-285750" algn="l">
              <a:buFont typeface="Arial" panose="020B0604020202020204" pitchFamily="34" charset="0"/>
              <a:buChar char="•"/>
            </a:pPr>
            <a:r>
              <a:rPr lang="en-US" b="1" dirty="0">
                <a:solidFill>
                  <a:srgbClr val="000000"/>
                </a:solidFill>
                <a:latin typeface="-webkit-standard"/>
              </a:rPr>
              <a:t>Cargo – $500 million</a:t>
            </a:r>
          </a:p>
          <a:p>
            <a:pPr marL="285750" indent="-285750" algn="l">
              <a:buFont typeface="Arial" panose="020B0604020202020204" pitchFamily="34" charset="0"/>
              <a:buChar char="•"/>
            </a:pPr>
            <a:r>
              <a:rPr lang="en-US" b="1" i="0" u="none" strike="noStrike" dirty="0">
                <a:solidFill>
                  <a:srgbClr val="000000"/>
                </a:solidFill>
                <a:effectLst/>
                <a:latin typeface="-webkit-standard"/>
              </a:rPr>
              <a:t>Overflow error</a:t>
            </a:r>
          </a:p>
        </p:txBody>
      </p:sp>
      <p:sp>
        <p:nvSpPr>
          <p:cNvPr id="19" name="TextBox 18">
            <a:extLst>
              <a:ext uri="{FF2B5EF4-FFF2-40B4-BE49-F238E27FC236}">
                <a16:creationId xmlns:a16="http://schemas.microsoft.com/office/drawing/2014/main" id="{5A796604-9A5A-0D3A-DD2F-493B81836F74}"/>
              </a:ext>
            </a:extLst>
          </p:cNvPr>
          <p:cNvSpPr txBox="1"/>
          <p:nvPr/>
        </p:nvSpPr>
        <p:spPr>
          <a:xfrm>
            <a:off x="6811221" y="839299"/>
            <a:ext cx="6450904" cy="369332"/>
          </a:xfrm>
          <a:prstGeom prst="rect">
            <a:avLst/>
          </a:prstGeom>
          <a:noFill/>
        </p:spPr>
        <p:txBody>
          <a:bodyPr wrap="square">
            <a:spAutoFit/>
          </a:bodyPr>
          <a:lstStyle/>
          <a:p>
            <a:pPr algn="l"/>
            <a:r>
              <a:rPr lang="en-US" b="1" i="0" u="none" strike="noStrike" dirty="0">
                <a:solidFill>
                  <a:srgbClr val="000000"/>
                </a:solidFill>
                <a:effectLst/>
                <a:latin typeface="-webkit-standard"/>
              </a:rPr>
              <a:t>Explosion of Ariane 5 rocket,  1996</a:t>
            </a:r>
          </a:p>
        </p:txBody>
      </p:sp>
    </p:spTree>
    <p:extLst>
      <p:ext uri="{BB962C8B-B14F-4D97-AF65-F5344CB8AC3E}">
        <p14:creationId xmlns:p14="http://schemas.microsoft.com/office/powerpoint/2010/main" val="147175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7" grpId="0"/>
      <p:bldP spid="12" grpId="0"/>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EB3E80-64B9-DC77-091A-53C77FD29FDD}"/>
              </a:ext>
            </a:extLst>
          </p:cNvPr>
          <p:cNvSpPr txBox="1"/>
          <p:nvPr/>
        </p:nvSpPr>
        <p:spPr>
          <a:xfrm>
            <a:off x="177903" y="684096"/>
            <a:ext cx="10822407" cy="5632311"/>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accent1">
                    <a:lumMod val="75000"/>
                  </a:schemeClr>
                </a:solidFill>
                <a:effectLst/>
                <a:latin typeface="OpenSans"/>
              </a:rPr>
              <a:t>Software</a:t>
            </a:r>
          </a:p>
          <a:p>
            <a:pPr marL="742950" lvl="1" indent="-285750">
              <a:buFont typeface="Arial" panose="020B0604020202020204" pitchFamily="34" charset="0"/>
              <a:buChar char="•"/>
            </a:pPr>
            <a:r>
              <a:rPr lang="en-US" sz="2400" dirty="0">
                <a:latin typeface="OpenSans"/>
              </a:rPr>
              <a:t>Aircraft (ex. detect and avoid)</a:t>
            </a:r>
          </a:p>
          <a:p>
            <a:pPr marL="742950" lvl="1" indent="-285750">
              <a:buFont typeface="Arial" panose="020B0604020202020204" pitchFamily="34" charset="0"/>
              <a:buChar char="•"/>
            </a:pPr>
            <a:r>
              <a:rPr lang="en-US" sz="2400" dirty="0">
                <a:effectLst/>
                <a:latin typeface="OpenSans"/>
              </a:rPr>
              <a:t>Cybersecurity</a:t>
            </a:r>
          </a:p>
          <a:p>
            <a:pPr marL="742950" lvl="1" indent="-285750">
              <a:buFont typeface="Arial" panose="020B0604020202020204" pitchFamily="34" charset="0"/>
              <a:buChar char="•"/>
            </a:pPr>
            <a:r>
              <a:rPr lang="en-US" sz="2400" dirty="0">
                <a:effectLst/>
                <a:latin typeface="OpenSans"/>
              </a:rPr>
              <a:t>Medical Eq</a:t>
            </a:r>
            <a:r>
              <a:rPr lang="en-US" sz="2400" dirty="0">
                <a:latin typeface="OpenSans"/>
              </a:rPr>
              <a:t>uipment</a:t>
            </a:r>
          </a:p>
          <a:p>
            <a:pPr marL="742950" lvl="1" indent="-285750">
              <a:buFont typeface="Arial" panose="020B0604020202020204" pitchFamily="34" charset="0"/>
              <a:buChar char="•"/>
            </a:pPr>
            <a:r>
              <a:rPr lang="en-US" sz="2400" dirty="0">
                <a:latin typeface="OpenSans"/>
              </a:rPr>
              <a:t>Neural Networks, large language models</a:t>
            </a:r>
          </a:p>
          <a:p>
            <a:pPr marL="285750" indent="-285750">
              <a:buFont typeface="Arial" panose="020B0604020202020204" pitchFamily="34" charset="0"/>
              <a:buChar char="•"/>
            </a:pPr>
            <a:r>
              <a:rPr lang="en-US" sz="2400" dirty="0">
                <a:solidFill>
                  <a:schemeClr val="accent1">
                    <a:lumMod val="75000"/>
                  </a:schemeClr>
                </a:solidFill>
                <a:effectLst/>
                <a:latin typeface="OpenSans"/>
              </a:rPr>
              <a:t>Hardware</a:t>
            </a:r>
          </a:p>
          <a:p>
            <a:pPr marL="742950" lvl="1" indent="-285750">
              <a:buFont typeface="Arial" panose="020B0604020202020204" pitchFamily="34" charset="0"/>
              <a:buChar char="•"/>
            </a:pPr>
            <a:r>
              <a:rPr lang="en-US" sz="2400" dirty="0">
                <a:latin typeface="OpenSans"/>
              </a:rPr>
              <a:t>Computer processors</a:t>
            </a:r>
          </a:p>
          <a:p>
            <a:pPr marL="742950" lvl="1" indent="-285750">
              <a:buFont typeface="Arial" panose="020B0604020202020204" pitchFamily="34" charset="0"/>
              <a:buChar char="•"/>
            </a:pPr>
            <a:r>
              <a:rPr lang="en-US" sz="2400" dirty="0">
                <a:effectLst/>
                <a:latin typeface="OpenSans"/>
              </a:rPr>
              <a:t>Fingerprint readers</a:t>
            </a:r>
          </a:p>
          <a:p>
            <a:pPr marL="742950" lvl="1" indent="-285750">
              <a:buFont typeface="Arial" panose="020B0604020202020204" pitchFamily="34" charset="0"/>
              <a:buChar char="•"/>
            </a:pPr>
            <a:r>
              <a:rPr lang="en-US" sz="2400" dirty="0">
                <a:latin typeface="OpenSans"/>
              </a:rPr>
              <a:t>Avionics</a:t>
            </a:r>
          </a:p>
          <a:p>
            <a:pPr marL="285750" indent="-285750">
              <a:buFont typeface="Arial" panose="020B0604020202020204" pitchFamily="34" charset="0"/>
              <a:buChar char="•"/>
            </a:pPr>
            <a:r>
              <a:rPr lang="en-US" sz="2400" dirty="0">
                <a:solidFill>
                  <a:schemeClr val="accent1">
                    <a:lumMod val="75000"/>
                  </a:schemeClr>
                </a:solidFill>
                <a:effectLst/>
                <a:latin typeface="OpenSans"/>
              </a:rPr>
              <a:t>Systems</a:t>
            </a:r>
          </a:p>
          <a:p>
            <a:pPr marL="742950" lvl="1" indent="-285750">
              <a:buFont typeface="Arial" panose="020B0604020202020204" pitchFamily="34" charset="0"/>
              <a:buChar char="•"/>
            </a:pPr>
            <a:r>
              <a:rPr lang="en-US" sz="2400" dirty="0">
                <a:latin typeface="OpenSans"/>
              </a:rPr>
              <a:t>National airspace/ urban airspace</a:t>
            </a:r>
          </a:p>
          <a:p>
            <a:pPr marL="742950" lvl="1" indent="-285750">
              <a:buFont typeface="Arial" panose="020B0604020202020204" pitchFamily="34" charset="0"/>
              <a:buChar char="•"/>
            </a:pPr>
            <a:r>
              <a:rPr lang="en-US" sz="2400" dirty="0">
                <a:effectLst/>
                <a:latin typeface="OpenSans"/>
              </a:rPr>
              <a:t>Autonomous vehicles</a:t>
            </a:r>
          </a:p>
          <a:p>
            <a:pPr marL="742950" lvl="1" indent="-285750">
              <a:buFont typeface="Arial" panose="020B0604020202020204" pitchFamily="34" charset="0"/>
              <a:buChar char="•"/>
            </a:pPr>
            <a:r>
              <a:rPr lang="en-US" sz="2400" dirty="0">
                <a:latin typeface="OpenSans"/>
              </a:rPr>
              <a:t>Aircraft, Spacecraft</a:t>
            </a:r>
            <a:endParaRPr lang="en-US" sz="2400" dirty="0">
              <a:effectLst/>
              <a:latin typeface="OpenSans"/>
            </a:endParaRPr>
          </a:p>
          <a:p>
            <a:pPr marL="742950" lvl="1" indent="-285750">
              <a:buFont typeface="Arial" panose="020B0604020202020204" pitchFamily="34" charset="0"/>
              <a:buChar char="•"/>
            </a:pPr>
            <a:r>
              <a:rPr lang="en-US" sz="2400" dirty="0">
                <a:latin typeface="OpenSans"/>
              </a:rPr>
              <a:t>Power plants</a:t>
            </a:r>
          </a:p>
          <a:p>
            <a:pPr marL="742950" lvl="1" indent="-285750">
              <a:buFont typeface="Arial" panose="020B0604020202020204" pitchFamily="34" charset="0"/>
              <a:buChar char="•"/>
            </a:pPr>
            <a:r>
              <a:rPr lang="en-US" sz="2400" dirty="0">
                <a:effectLst/>
                <a:latin typeface="OpenSans"/>
              </a:rPr>
              <a:t>Missile defense systems</a:t>
            </a:r>
          </a:p>
        </p:txBody>
      </p:sp>
      <p:sp>
        <p:nvSpPr>
          <p:cNvPr id="8" name="Rounded Rectangle 7">
            <a:extLst>
              <a:ext uri="{FF2B5EF4-FFF2-40B4-BE49-F238E27FC236}">
                <a16:creationId xmlns:a16="http://schemas.microsoft.com/office/drawing/2014/main" id="{360DF511-773B-D75C-86D2-4763F483E854}"/>
              </a:ext>
            </a:extLst>
          </p:cNvPr>
          <p:cNvSpPr/>
          <p:nvPr/>
        </p:nvSpPr>
        <p:spPr>
          <a:xfrm>
            <a:off x="6772405" y="4972470"/>
            <a:ext cx="4659682" cy="1031718"/>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8F2AA96-A1B5-7CE0-3CD5-961118209A32}"/>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3CB4C0EE-1813-BD07-9A1C-9CED38A35BAB}"/>
              </a:ext>
            </a:extLst>
          </p:cNvPr>
          <p:cNvSpPr txBox="1">
            <a:spLocks/>
          </p:cNvSpPr>
          <p:nvPr/>
        </p:nvSpPr>
        <p:spPr>
          <a:xfrm>
            <a:off x="331307" y="-2513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Safety- and Mission-critical Operations</a:t>
            </a:r>
          </a:p>
        </p:txBody>
      </p:sp>
      <p:sp>
        <p:nvSpPr>
          <p:cNvPr id="16" name="Rounded Rectangle 15">
            <a:extLst>
              <a:ext uri="{FF2B5EF4-FFF2-40B4-BE49-F238E27FC236}">
                <a16:creationId xmlns:a16="http://schemas.microsoft.com/office/drawing/2014/main" id="{95672F46-77F7-8D3B-AFE4-0C1570A041C2}"/>
              </a:ext>
            </a:extLst>
          </p:cNvPr>
          <p:cNvSpPr/>
          <p:nvPr/>
        </p:nvSpPr>
        <p:spPr>
          <a:xfrm>
            <a:off x="6417329" y="792682"/>
            <a:ext cx="5443363" cy="3867561"/>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8B7740DF-C16F-37AF-CD6E-5F14E90261C9}"/>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05792DD-526F-4D3B-EF14-90B83EE1FEDE}"/>
              </a:ext>
            </a:extLst>
          </p:cNvPr>
          <p:cNvSpPr txBox="1"/>
          <p:nvPr/>
        </p:nvSpPr>
        <p:spPr>
          <a:xfrm>
            <a:off x="7441374" y="5310207"/>
            <a:ext cx="3321743" cy="369332"/>
          </a:xfrm>
          <a:prstGeom prst="rect">
            <a:avLst/>
          </a:prstGeom>
          <a:noFill/>
        </p:spPr>
        <p:txBody>
          <a:bodyPr wrap="none" rtlCol="0">
            <a:spAutoFit/>
          </a:bodyPr>
          <a:lstStyle/>
          <a:p>
            <a:r>
              <a:rPr lang="en-US" dirty="0">
                <a:solidFill>
                  <a:srgbClr val="FF0000"/>
                </a:solidFill>
              </a:rPr>
              <a:t>Catastrophic failures can happen!</a:t>
            </a:r>
          </a:p>
        </p:txBody>
      </p:sp>
      <p:sp>
        <p:nvSpPr>
          <p:cNvPr id="12" name="TextBox 11">
            <a:extLst>
              <a:ext uri="{FF2B5EF4-FFF2-40B4-BE49-F238E27FC236}">
                <a16:creationId xmlns:a16="http://schemas.microsoft.com/office/drawing/2014/main" id="{B6134252-3D84-FA79-01E7-0149EB2557B2}"/>
              </a:ext>
            </a:extLst>
          </p:cNvPr>
          <p:cNvSpPr txBox="1"/>
          <p:nvPr/>
        </p:nvSpPr>
        <p:spPr>
          <a:xfrm>
            <a:off x="6537572" y="3170493"/>
            <a:ext cx="5202876" cy="1200329"/>
          </a:xfrm>
          <a:prstGeom prst="rect">
            <a:avLst/>
          </a:prstGeom>
          <a:noFill/>
        </p:spPr>
        <p:txBody>
          <a:bodyPr wrap="square">
            <a:spAutoFit/>
          </a:bodyPr>
          <a:lstStyle/>
          <a:p>
            <a:pPr marL="285750" indent="-285750" algn="l">
              <a:buFont typeface="Arial" panose="020B0604020202020204" pitchFamily="34" charset="0"/>
              <a:buChar char="•"/>
            </a:pPr>
            <a:r>
              <a:rPr lang="en-US" b="1" dirty="0">
                <a:solidFill>
                  <a:srgbClr val="000000"/>
                </a:solidFill>
                <a:latin typeface="-webkit-standard"/>
              </a:rPr>
              <a:t>Missile defense system, failed to intercept missile </a:t>
            </a:r>
          </a:p>
          <a:p>
            <a:pPr marL="285750" indent="-285750" algn="l">
              <a:buFont typeface="Arial" panose="020B0604020202020204" pitchFamily="34" charset="0"/>
              <a:buChar char="•"/>
            </a:pPr>
            <a:r>
              <a:rPr lang="en-US" b="1" i="0" u="none" strike="noStrike" dirty="0">
                <a:solidFill>
                  <a:srgbClr val="000000"/>
                </a:solidFill>
                <a:effectLst/>
                <a:latin typeface="-webkit-standard"/>
              </a:rPr>
              <a:t>28 dead, 100 injured</a:t>
            </a:r>
          </a:p>
          <a:p>
            <a:pPr marL="285750" indent="-285750" algn="l">
              <a:buFont typeface="Arial" panose="020B0604020202020204" pitchFamily="34" charset="0"/>
              <a:buChar char="•"/>
            </a:pPr>
            <a:r>
              <a:rPr lang="en-US" b="1" dirty="0">
                <a:solidFill>
                  <a:srgbClr val="000000"/>
                </a:solidFill>
                <a:latin typeface="-webkit-standard"/>
              </a:rPr>
              <a:t>Accumulation of Floating point error from constant execution</a:t>
            </a:r>
          </a:p>
        </p:txBody>
      </p:sp>
      <p:sp>
        <p:nvSpPr>
          <p:cNvPr id="19" name="TextBox 18">
            <a:extLst>
              <a:ext uri="{FF2B5EF4-FFF2-40B4-BE49-F238E27FC236}">
                <a16:creationId xmlns:a16="http://schemas.microsoft.com/office/drawing/2014/main" id="{5A796604-9A5A-0D3A-DD2F-493B81836F74}"/>
              </a:ext>
            </a:extLst>
          </p:cNvPr>
          <p:cNvSpPr txBox="1"/>
          <p:nvPr/>
        </p:nvSpPr>
        <p:spPr>
          <a:xfrm>
            <a:off x="6811221" y="839299"/>
            <a:ext cx="6450904" cy="369332"/>
          </a:xfrm>
          <a:prstGeom prst="rect">
            <a:avLst/>
          </a:prstGeom>
          <a:noFill/>
        </p:spPr>
        <p:txBody>
          <a:bodyPr wrap="square">
            <a:spAutoFit/>
          </a:bodyPr>
          <a:lstStyle/>
          <a:p>
            <a:pPr algn="l"/>
            <a:r>
              <a:rPr lang="en-US" b="1" i="0" u="none" strike="noStrike" dirty="0">
                <a:solidFill>
                  <a:srgbClr val="000000"/>
                </a:solidFill>
                <a:effectLst/>
                <a:latin typeface="-webkit-standard"/>
              </a:rPr>
              <a:t>Patriot Missile Failure, 1991</a:t>
            </a:r>
          </a:p>
        </p:txBody>
      </p:sp>
      <p:pic>
        <p:nvPicPr>
          <p:cNvPr id="3074" name="Picture 2" descr="Patriot missile">
            <a:extLst>
              <a:ext uri="{FF2B5EF4-FFF2-40B4-BE49-F238E27FC236}">
                <a16:creationId xmlns:a16="http://schemas.microsoft.com/office/drawing/2014/main" id="{035FF05E-1B07-8B2A-2E12-F0DDCA4F30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1746" y="1288332"/>
            <a:ext cx="2540000" cy="18669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837430-BA2F-CAFE-B14B-EE93D639762D}"/>
              </a:ext>
            </a:extLst>
          </p:cNvPr>
          <p:cNvSpPr txBox="1"/>
          <p:nvPr/>
        </p:nvSpPr>
        <p:spPr>
          <a:xfrm>
            <a:off x="176796" y="6372187"/>
            <a:ext cx="11802257" cy="276999"/>
          </a:xfrm>
          <a:prstGeom prst="rect">
            <a:avLst/>
          </a:prstGeom>
          <a:noFill/>
        </p:spPr>
        <p:txBody>
          <a:bodyPr wrap="square">
            <a:spAutoFit/>
          </a:bodyPr>
          <a:lstStyle/>
          <a:p>
            <a:r>
              <a:rPr lang="en-US" sz="1200" dirty="0"/>
              <a:t>[4]: </a:t>
            </a:r>
            <a:r>
              <a:rPr lang="en-US" sz="1200" b="1" i="0" u="none" strike="noStrike" dirty="0">
                <a:solidFill>
                  <a:srgbClr val="333333"/>
                </a:solidFill>
                <a:effectLst/>
                <a:latin typeface="+mj-lt"/>
              </a:rPr>
              <a:t>Why Is Formal Methods Necessary</a:t>
            </a:r>
            <a:r>
              <a:rPr lang="en-US" sz="1200" b="1" dirty="0">
                <a:solidFill>
                  <a:srgbClr val="333333"/>
                </a:solidFill>
                <a:latin typeface="+mj-lt"/>
              </a:rPr>
              <a:t>? LaRC FM Webpage: </a:t>
            </a:r>
            <a:r>
              <a:rPr lang="en-US" sz="1200" b="1" dirty="0">
                <a:solidFill>
                  <a:srgbClr val="333333"/>
                </a:solidFill>
                <a:latin typeface="+mj-lt"/>
                <a:hlinkClick r:id="rId3"/>
              </a:rPr>
              <a:t>https://shemesh.larc.nasa.gov/fm/fm-why-new.html</a:t>
            </a:r>
            <a:endParaRPr lang="en-US" sz="1200" dirty="0">
              <a:latin typeface="+mj-lt"/>
            </a:endParaRPr>
          </a:p>
        </p:txBody>
      </p:sp>
    </p:spTree>
    <p:extLst>
      <p:ext uri="{BB962C8B-B14F-4D97-AF65-F5344CB8AC3E}">
        <p14:creationId xmlns:p14="http://schemas.microsoft.com/office/powerpoint/2010/main" val="1988009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EB3E80-64B9-DC77-091A-53C77FD29FDD}"/>
              </a:ext>
            </a:extLst>
          </p:cNvPr>
          <p:cNvSpPr txBox="1"/>
          <p:nvPr/>
        </p:nvSpPr>
        <p:spPr>
          <a:xfrm>
            <a:off x="177903" y="684096"/>
            <a:ext cx="10822407" cy="5632311"/>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accent1">
                    <a:lumMod val="75000"/>
                  </a:schemeClr>
                </a:solidFill>
                <a:effectLst/>
                <a:latin typeface="OpenSans"/>
              </a:rPr>
              <a:t>Software</a:t>
            </a:r>
          </a:p>
          <a:p>
            <a:pPr marL="742950" lvl="1" indent="-285750">
              <a:buFont typeface="Arial" panose="020B0604020202020204" pitchFamily="34" charset="0"/>
              <a:buChar char="•"/>
            </a:pPr>
            <a:r>
              <a:rPr lang="en-US" sz="2400" dirty="0">
                <a:latin typeface="OpenSans"/>
              </a:rPr>
              <a:t>Aircraft (ex. detect and avoid)</a:t>
            </a:r>
          </a:p>
          <a:p>
            <a:pPr marL="742950" lvl="1" indent="-285750">
              <a:buFont typeface="Arial" panose="020B0604020202020204" pitchFamily="34" charset="0"/>
              <a:buChar char="•"/>
            </a:pPr>
            <a:r>
              <a:rPr lang="en-US" sz="2400" dirty="0">
                <a:effectLst/>
                <a:latin typeface="OpenSans"/>
              </a:rPr>
              <a:t>Cybersecurity</a:t>
            </a:r>
          </a:p>
          <a:p>
            <a:pPr marL="742950" lvl="1" indent="-285750">
              <a:buFont typeface="Arial" panose="020B0604020202020204" pitchFamily="34" charset="0"/>
              <a:buChar char="•"/>
            </a:pPr>
            <a:r>
              <a:rPr lang="en-US" sz="2400" dirty="0">
                <a:effectLst/>
                <a:latin typeface="OpenSans"/>
              </a:rPr>
              <a:t>Medical Eq</a:t>
            </a:r>
            <a:r>
              <a:rPr lang="en-US" sz="2400" dirty="0">
                <a:latin typeface="OpenSans"/>
              </a:rPr>
              <a:t>uipment</a:t>
            </a:r>
          </a:p>
          <a:p>
            <a:pPr marL="742950" lvl="1" indent="-285750">
              <a:buFont typeface="Arial" panose="020B0604020202020204" pitchFamily="34" charset="0"/>
              <a:buChar char="•"/>
            </a:pPr>
            <a:r>
              <a:rPr lang="en-US" sz="2400" dirty="0">
                <a:latin typeface="OpenSans"/>
              </a:rPr>
              <a:t>Neural Networks, large language models</a:t>
            </a:r>
          </a:p>
          <a:p>
            <a:pPr marL="285750" indent="-285750">
              <a:buFont typeface="Arial" panose="020B0604020202020204" pitchFamily="34" charset="0"/>
              <a:buChar char="•"/>
            </a:pPr>
            <a:r>
              <a:rPr lang="en-US" sz="2400" dirty="0">
                <a:solidFill>
                  <a:schemeClr val="accent1">
                    <a:lumMod val="75000"/>
                  </a:schemeClr>
                </a:solidFill>
                <a:effectLst/>
                <a:latin typeface="OpenSans"/>
              </a:rPr>
              <a:t>Hardware</a:t>
            </a:r>
          </a:p>
          <a:p>
            <a:pPr marL="742950" lvl="1" indent="-285750">
              <a:buFont typeface="Arial" panose="020B0604020202020204" pitchFamily="34" charset="0"/>
              <a:buChar char="•"/>
            </a:pPr>
            <a:r>
              <a:rPr lang="en-US" sz="2400" dirty="0">
                <a:latin typeface="OpenSans"/>
              </a:rPr>
              <a:t>Computer processors</a:t>
            </a:r>
          </a:p>
          <a:p>
            <a:pPr marL="742950" lvl="1" indent="-285750">
              <a:buFont typeface="Arial" panose="020B0604020202020204" pitchFamily="34" charset="0"/>
              <a:buChar char="•"/>
            </a:pPr>
            <a:r>
              <a:rPr lang="en-US" sz="2400" dirty="0">
                <a:effectLst/>
                <a:latin typeface="OpenSans"/>
              </a:rPr>
              <a:t>Fingerprint readers</a:t>
            </a:r>
          </a:p>
          <a:p>
            <a:pPr marL="742950" lvl="1" indent="-285750">
              <a:buFont typeface="Arial" panose="020B0604020202020204" pitchFamily="34" charset="0"/>
              <a:buChar char="•"/>
            </a:pPr>
            <a:r>
              <a:rPr lang="en-US" sz="2400" dirty="0">
                <a:latin typeface="OpenSans"/>
              </a:rPr>
              <a:t>Avionics</a:t>
            </a:r>
          </a:p>
          <a:p>
            <a:pPr marL="285750" indent="-285750">
              <a:buFont typeface="Arial" panose="020B0604020202020204" pitchFamily="34" charset="0"/>
              <a:buChar char="•"/>
            </a:pPr>
            <a:r>
              <a:rPr lang="en-US" sz="2400" dirty="0">
                <a:solidFill>
                  <a:schemeClr val="accent1">
                    <a:lumMod val="75000"/>
                  </a:schemeClr>
                </a:solidFill>
                <a:effectLst/>
                <a:latin typeface="OpenSans"/>
              </a:rPr>
              <a:t>Systems</a:t>
            </a:r>
          </a:p>
          <a:p>
            <a:pPr marL="742950" lvl="1" indent="-285750">
              <a:buFont typeface="Arial" panose="020B0604020202020204" pitchFamily="34" charset="0"/>
              <a:buChar char="•"/>
            </a:pPr>
            <a:r>
              <a:rPr lang="en-US" sz="2400" dirty="0">
                <a:latin typeface="OpenSans"/>
              </a:rPr>
              <a:t>National airspace/ urban airspace</a:t>
            </a:r>
          </a:p>
          <a:p>
            <a:pPr marL="742950" lvl="1" indent="-285750">
              <a:buFont typeface="Arial" panose="020B0604020202020204" pitchFamily="34" charset="0"/>
              <a:buChar char="•"/>
            </a:pPr>
            <a:r>
              <a:rPr lang="en-US" sz="2400" dirty="0">
                <a:effectLst/>
                <a:latin typeface="OpenSans"/>
              </a:rPr>
              <a:t>Autonomous vehicles</a:t>
            </a:r>
          </a:p>
          <a:p>
            <a:pPr marL="742950" lvl="1" indent="-285750">
              <a:buFont typeface="Arial" panose="020B0604020202020204" pitchFamily="34" charset="0"/>
              <a:buChar char="•"/>
            </a:pPr>
            <a:r>
              <a:rPr lang="en-US" sz="2400" dirty="0">
                <a:latin typeface="OpenSans"/>
              </a:rPr>
              <a:t>Aircraft, Spacecraft</a:t>
            </a:r>
            <a:endParaRPr lang="en-US" sz="2400" dirty="0">
              <a:effectLst/>
              <a:latin typeface="OpenSans"/>
            </a:endParaRPr>
          </a:p>
          <a:p>
            <a:pPr marL="742950" lvl="1" indent="-285750">
              <a:buFont typeface="Arial" panose="020B0604020202020204" pitchFamily="34" charset="0"/>
              <a:buChar char="•"/>
            </a:pPr>
            <a:r>
              <a:rPr lang="en-US" sz="2400" dirty="0">
                <a:latin typeface="OpenSans"/>
              </a:rPr>
              <a:t>Power plants</a:t>
            </a:r>
          </a:p>
          <a:p>
            <a:pPr marL="742950" lvl="1" indent="-285750">
              <a:buFont typeface="Arial" panose="020B0604020202020204" pitchFamily="34" charset="0"/>
              <a:buChar char="•"/>
            </a:pPr>
            <a:r>
              <a:rPr lang="en-US" sz="2400" dirty="0">
                <a:effectLst/>
                <a:latin typeface="OpenSans"/>
              </a:rPr>
              <a:t>Missile defense systems</a:t>
            </a:r>
          </a:p>
        </p:txBody>
      </p:sp>
      <p:sp>
        <p:nvSpPr>
          <p:cNvPr id="8" name="Rounded Rectangle 7">
            <a:extLst>
              <a:ext uri="{FF2B5EF4-FFF2-40B4-BE49-F238E27FC236}">
                <a16:creationId xmlns:a16="http://schemas.microsoft.com/office/drawing/2014/main" id="{360DF511-773B-D75C-86D2-4763F483E854}"/>
              </a:ext>
            </a:extLst>
          </p:cNvPr>
          <p:cNvSpPr/>
          <p:nvPr/>
        </p:nvSpPr>
        <p:spPr>
          <a:xfrm>
            <a:off x="6772405" y="4972470"/>
            <a:ext cx="4659682" cy="1031718"/>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8F2AA96-A1B5-7CE0-3CD5-961118209A32}"/>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3CB4C0EE-1813-BD07-9A1C-9CED38A35BAB}"/>
              </a:ext>
            </a:extLst>
          </p:cNvPr>
          <p:cNvSpPr txBox="1">
            <a:spLocks/>
          </p:cNvSpPr>
          <p:nvPr/>
        </p:nvSpPr>
        <p:spPr>
          <a:xfrm>
            <a:off x="331307" y="-2513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Safety- and Mission-critical Operations</a:t>
            </a:r>
          </a:p>
        </p:txBody>
      </p:sp>
      <p:sp>
        <p:nvSpPr>
          <p:cNvPr id="16" name="Rounded Rectangle 15">
            <a:extLst>
              <a:ext uri="{FF2B5EF4-FFF2-40B4-BE49-F238E27FC236}">
                <a16:creationId xmlns:a16="http://schemas.microsoft.com/office/drawing/2014/main" id="{95672F46-77F7-8D3B-AFE4-0C1570A041C2}"/>
              </a:ext>
            </a:extLst>
          </p:cNvPr>
          <p:cNvSpPr/>
          <p:nvPr/>
        </p:nvSpPr>
        <p:spPr>
          <a:xfrm>
            <a:off x="6417329" y="792682"/>
            <a:ext cx="5443363" cy="3867561"/>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8B7740DF-C16F-37AF-CD6E-5F14E90261C9}"/>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05792DD-526F-4D3B-EF14-90B83EE1FEDE}"/>
              </a:ext>
            </a:extLst>
          </p:cNvPr>
          <p:cNvSpPr txBox="1"/>
          <p:nvPr/>
        </p:nvSpPr>
        <p:spPr>
          <a:xfrm>
            <a:off x="7441374" y="5310207"/>
            <a:ext cx="3321743" cy="369332"/>
          </a:xfrm>
          <a:prstGeom prst="rect">
            <a:avLst/>
          </a:prstGeom>
          <a:noFill/>
        </p:spPr>
        <p:txBody>
          <a:bodyPr wrap="none" rtlCol="0">
            <a:spAutoFit/>
          </a:bodyPr>
          <a:lstStyle/>
          <a:p>
            <a:r>
              <a:rPr lang="en-US" dirty="0">
                <a:solidFill>
                  <a:srgbClr val="FF0000"/>
                </a:solidFill>
              </a:rPr>
              <a:t>Catastrophic failures can happen!</a:t>
            </a:r>
          </a:p>
        </p:txBody>
      </p:sp>
      <p:sp>
        <p:nvSpPr>
          <p:cNvPr id="12" name="TextBox 11">
            <a:extLst>
              <a:ext uri="{FF2B5EF4-FFF2-40B4-BE49-F238E27FC236}">
                <a16:creationId xmlns:a16="http://schemas.microsoft.com/office/drawing/2014/main" id="{B6134252-3D84-FA79-01E7-0149EB2557B2}"/>
              </a:ext>
            </a:extLst>
          </p:cNvPr>
          <p:cNvSpPr txBox="1"/>
          <p:nvPr/>
        </p:nvSpPr>
        <p:spPr>
          <a:xfrm>
            <a:off x="6811221" y="3324100"/>
            <a:ext cx="6093912" cy="646331"/>
          </a:xfrm>
          <a:prstGeom prst="rect">
            <a:avLst/>
          </a:prstGeom>
          <a:noFill/>
        </p:spPr>
        <p:txBody>
          <a:bodyPr wrap="square">
            <a:spAutoFit/>
          </a:bodyPr>
          <a:lstStyle/>
          <a:p>
            <a:pPr marL="285750" indent="-285750" algn="l">
              <a:buFont typeface="Arial" panose="020B0604020202020204" pitchFamily="34" charset="0"/>
              <a:buChar char="•"/>
            </a:pPr>
            <a:r>
              <a:rPr lang="en-US" b="1" i="0" u="none" strike="noStrike" dirty="0">
                <a:solidFill>
                  <a:srgbClr val="000000"/>
                </a:solidFill>
                <a:effectLst/>
                <a:latin typeface="-webkit-standard"/>
              </a:rPr>
              <a:t>Defective Hardware Recall - $475 million</a:t>
            </a:r>
          </a:p>
          <a:p>
            <a:pPr marL="285750" indent="-285750" algn="l">
              <a:buFont typeface="Arial" panose="020B0604020202020204" pitchFamily="34" charset="0"/>
              <a:buChar char="•"/>
            </a:pPr>
            <a:r>
              <a:rPr lang="en-US" b="1" dirty="0">
                <a:solidFill>
                  <a:srgbClr val="000000"/>
                </a:solidFill>
                <a:latin typeface="-webkit-standard"/>
              </a:rPr>
              <a:t>Division inaccurate beyond 3 digits</a:t>
            </a:r>
            <a:endParaRPr lang="en-US" b="1" i="0" u="none" strike="noStrike" dirty="0">
              <a:solidFill>
                <a:srgbClr val="000000"/>
              </a:solidFill>
              <a:effectLst/>
              <a:latin typeface="-webkit-standard"/>
            </a:endParaRPr>
          </a:p>
        </p:txBody>
      </p:sp>
      <p:sp>
        <p:nvSpPr>
          <p:cNvPr id="19" name="TextBox 18">
            <a:extLst>
              <a:ext uri="{FF2B5EF4-FFF2-40B4-BE49-F238E27FC236}">
                <a16:creationId xmlns:a16="http://schemas.microsoft.com/office/drawing/2014/main" id="{5A796604-9A5A-0D3A-DD2F-493B81836F74}"/>
              </a:ext>
            </a:extLst>
          </p:cNvPr>
          <p:cNvSpPr txBox="1"/>
          <p:nvPr/>
        </p:nvSpPr>
        <p:spPr>
          <a:xfrm>
            <a:off x="6811221" y="839299"/>
            <a:ext cx="6450904" cy="369332"/>
          </a:xfrm>
          <a:prstGeom prst="rect">
            <a:avLst/>
          </a:prstGeom>
          <a:noFill/>
        </p:spPr>
        <p:txBody>
          <a:bodyPr wrap="square">
            <a:spAutoFit/>
          </a:bodyPr>
          <a:lstStyle/>
          <a:p>
            <a:pPr algn="l"/>
            <a:r>
              <a:rPr lang="en-US" b="1" i="0" u="none" strike="noStrike" dirty="0">
                <a:solidFill>
                  <a:srgbClr val="202122"/>
                </a:solidFill>
                <a:effectLst/>
              </a:rPr>
              <a:t>Pentium FDIV bug</a:t>
            </a:r>
            <a:r>
              <a:rPr lang="en-US" b="1" i="0" u="none" strike="noStrike" dirty="0">
                <a:solidFill>
                  <a:srgbClr val="000000"/>
                </a:solidFill>
                <a:effectLst/>
              </a:rPr>
              <a:t>,  1996</a:t>
            </a:r>
          </a:p>
        </p:txBody>
      </p:sp>
      <p:pic>
        <p:nvPicPr>
          <p:cNvPr id="1026" name="Picture 2">
            <a:extLst>
              <a:ext uri="{FF2B5EF4-FFF2-40B4-BE49-F238E27FC236}">
                <a16:creationId xmlns:a16="http://schemas.microsoft.com/office/drawing/2014/main" id="{05FADB58-5165-E546-2EF8-02AB46E18F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0351" y="1252219"/>
            <a:ext cx="1986322" cy="198632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5704B20-4E7D-C2EC-73EC-F815A7C91082}"/>
              </a:ext>
            </a:extLst>
          </p:cNvPr>
          <p:cNvSpPr txBox="1"/>
          <p:nvPr/>
        </p:nvSpPr>
        <p:spPr>
          <a:xfrm>
            <a:off x="176796" y="6372187"/>
            <a:ext cx="11802257" cy="276999"/>
          </a:xfrm>
          <a:prstGeom prst="rect">
            <a:avLst/>
          </a:prstGeom>
          <a:noFill/>
        </p:spPr>
        <p:txBody>
          <a:bodyPr wrap="square">
            <a:spAutoFit/>
          </a:bodyPr>
          <a:lstStyle/>
          <a:p>
            <a:r>
              <a:rPr lang="en-US" sz="1200" dirty="0"/>
              <a:t>[4]: </a:t>
            </a:r>
            <a:r>
              <a:rPr lang="en-US" sz="1200" b="1" i="0" u="none" strike="noStrike" dirty="0">
                <a:solidFill>
                  <a:srgbClr val="333333"/>
                </a:solidFill>
                <a:effectLst/>
                <a:latin typeface="+mj-lt"/>
              </a:rPr>
              <a:t>Why Is Formal Methods Necessary</a:t>
            </a:r>
            <a:r>
              <a:rPr lang="en-US" sz="1200" b="1" dirty="0">
                <a:solidFill>
                  <a:srgbClr val="333333"/>
                </a:solidFill>
                <a:latin typeface="+mj-lt"/>
              </a:rPr>
              <a:t>? LaRC FM Webpage: </a:t>
            </a:r>
            <a:r>
              <a:rPr lang="en-US" sz="1200" b="1" dirty="0">
                <a:solidFill>
                  <a:srgbClr val="333333"/>
                </a:solidFill>
                <a:latin typeface="+mj-lt"/>
                <a:hlinkClick r:id="rId3"/>
              </a:rPr>
              <a:t>https://shemesh.larc.nasa.gov/fm/fm-why-new.html</a:t>
            </a:r>
            <a:endParaRPr lang="en-US" sz="1200" dirty="0">
              <a:latin typeface="+mj-lt"/>
            </a:endParaRPr>
          </a:p>
        </p:txBody>
      </p:sp>
    </p:spTree>
    <p:extLst>
      <p:ext uri="{BB962C8B-B14F-4D97-AF65-F5344CB8AC3E}">
        <p14:creationId xmlns:p14="http://schemas.microsoft.com/office/powerpoint/2010/main" val="2514550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EB3E80-64B9-DC77-091A-53C77FD29FDD}"/>
              </a:ext>
            </a:extLst>
          </p:cNvPr>
          <p:cNvSpPr txBox="1"/>
          <p:nvPr/>
        </p:nvSpPr>
        <p:spPr>
          <a:xfrm>
            <a:off x="177903" y="684096"/>
            <a:ext cx="10822407" cy="5632311"/>
          </a:xfrm>
          <a:prstGeom prst="rect">
            <a:avLst/>
          </a:prstGeom>
          <a:noFill/>
        </p:spPr>
        <p:txBody>
          <a:bodyPr wrap="square">
            <a:spAutoFit/>
          </a:bodyPr>
          <a:lstStyle/>
          <a:p>
            <a:pPr marL="285750" indent="-285750">
              <a:buFont typeface="Arial" panose="020B0604020202020204" pitchFamily="34" charset="0"/>
              <a:buChar char="•"/>
            </a:pPr>
            <a:r>
              <a:rPr lang="en-US" sz="2400" dirty="0">
                <a:solidFill>
                  <a:schemeClr val="accent1">
                    <a:lumMod val="75000"/>
                  </a:schemeClr>
                </a:solidFill>
                <a:effectLst/>
                <a:latin typeface="OpenSans"/>
              </a:rPr>
              <a:t>Software</a:t>
            </a:r>
          </a:p>
          <a:p>
            <a:pPr marL="742950" lvl="1" indent="-285750">
              <a:buFont typeface="Arial" panose="020B0604020202020204" pitchFamily="34" charset="0"/>
              <a:buChar char="•"/>
            </a:pPr>
            <a:r>
              <a:rPr lang="en-US" sz="2400" dirty="0">
                <a:latin typeface="OpenSans"/>
              </a:rPr>
              <a:t>Aircraft (ex. detect and avoid)</a:t>
            </a:r>
          </a:p>
          <a:p>
            <a:pPr marL="742950" lvl="1" indent="-285750">
              <a:buFont typeface="Arial" panose="020B0604020202020204" pitchFamily="34" charset="0"/>
              <a:buChar char="•"/>
            </a:pPr>
            <a:r>
              <a:rPr lang="en-US" sz="2400" dirty="0">
                <a:effectLst/>
                <a:latin typeface="OpenSans"/>
              </a:rPr>
              <a:t>Cybersecurity</a:t>
            </a:r>
          </a:p>
          <a:p>
            <a:pPr marL="742950" lvl="1" indent="-285750">
              <a:buFont typeface="Arial" panose="020B0604020202020204" pitchFamily="34" charset="0"/>
              <a:buChar char="•"/>
            </a:pPr>
            <a:r>
              <a:rPr lang="en-US" sz="2400" dirty="0">
                <a:effectLst/>
                <a:latin typeface="OpenSans"/>
              </a:rPr>
              <a:t>Medical Eq</a:t>
            </a:r>
            <a:r>
              <a:rPr lang="en-US" sz="2400" dirty="0">
                <a:latin typeface="OpenSans"/>
              </a:rPr>
              <a:t>uipment</a:t>
            </a:r>
          </a:p>
          <a:p>
            <a:pPr marL="742950" lvl="1" indent="-285750">
              <a:buFont typeface="Arial" panose="020B0604020202020204" pitchFamily="34" charset="0"/>
              <a:buChar char="•"/>
            </a:pPr>
            <a:r>
              <a:rPr lang="en-US" sz="2400" dirty="0">
                <a:latin typeface="OpenSans"/>
              </a:rPr>
              <a:t>Neural Networks, large language models</a:t>
            </a:r>
          </a:p>
          <a:p>
            <a:pPr marL="285750" indent="-285750">
              <a:buFont typeface="Arial" panose="020B0604020202020204" pitchFamily="34" charset="0"/>
              <a:buChar char="•"/>
            </a:pPr>
            <a:r>
              <a:rPr lang="en-US" sz="2400" dirty="0">
                <a:solidFill>
                  <a:schemeClr val="accent1">
                    <a:lumMod val="75000"/>
                  </a:schemeClr>
                </a:solidFill>
                <a:effectLst/>
                <a:latin typeface="OpenSans"/>
              </a:rPr>
              <a:t>Hardware</a:t>
            </a:r>
          </a:p>
          <a:p>
            <a:pPr marL="742950" lvl="1" indent="-285750">
              <a:buFont typeface="Arial" panose="020B0604020202020204" pitchFamily="34" charset="0"/>
              <a:buChar char="•"/>
            </a:pPr>
            <a:r>
              <a:rPr lang="en-US" sz="2400" dirty="0">
                <a:latin typeface="OpenSans"/>
              </a:rPr>
              <a:t>Computer processors</a:t>
            </a:r>
          </a:p>
          <a:p>
            <a:pPr marL="742950" lvl="1" indent="-285750">
              <a:buFont typeface="Arial" panose="020B0604020202020204" pitchFamily="34" charset="0"/>
              <a:buChar char="•"/>
            </a:pPr>
            <a:r>
              <a:rPr lang="en-US" sz="2400" dirty="0">
                <a:effectLst/>
                <a:latin typeface="OpenSans"/>
              </a:rPr>
              <a:t>Fingerprint readers</a:t>
            </a:r>
          </a:p>
          <a:p>
            <a:pPr marL="742950" lvl="1" indent="-285750">
              <a:buFont typeface="Arial" panose="020B0604020202020204" pitchFamily="34" charset="0"/>
              <a:buChar char="•"/>
            </a:pPr>
            <a:r>
              <a:rPr lang="en-US" sz="2400" dirty="0">
                <a:latin typeface="OpenSans"/>
              </a:rPr>
              <a:t>Avionics</a:t>
            </a:r>
          </a:p>
          <a:p>
            <a:pPr marL="285750" indent="-285750">
              <a:buFont typeface="Arial" panose="020B0604020202020204" pitchFamily="34" charset="0"/>
              <a:buChar char="•"/>
            </a:pPr>
            <a:r>
              <a:rPr lang="en-US" sz="2400" dirty="0">
                <a:solidFill>
                  <a:schemeClr val="accent1">
                    <a:lumMod val="75000"/>
                  </a:schemeClr>
                </a:solidFill>
                <a:effectLst/>
                <a:latin typeface="OpenSans"/>
              </a:rPr>
              <a:t>Systems</a:t>
            </a:r>
          </a:p>
          <a:p>
            <a:pPr marL="742950" lvl="1" indent="-285750">
              <a:buFont typeface="Arial" panose="020B0604020202020204" pitchFamily="34" charset="0"/>
              <a:buChar char="•"/>
            </a:pPr>
            <a:r>
              <a:rPr lang="en-US" sz="2400" dirty="0">
                <a:latin typeface="OpenSans"/>
              </a:rPr>
              <a:t>National airspace/ urban airspace</a:t>
            </a:r>
          </a:p>
          <a:p>
            <a:pPr marL="742950" lvl="1" indent="-285750">
              <a:buFont typeface="Arial" panose="020B0604020202020204" pitchFamily="34" charset="0"/>
              <a:buChar char="•"/>
            </a:pPr>
            <a:r>
              <a:rPr lang="en-US" sz="2400" dirty="0">
                <a:effectLst/>
                <a:latin typeface="OpenSans"/>
              </a:rPr>
              <a:t>Autonomous vehicles</a:t>
            </a:r>
          </a:p>
          <a:p>
            <a:pPr marL="742950" lvl="1" indent="-285750">
              <a:buFont typeface="Arial" panose="020B0604020202020204" pitchFamily="34" charset="0"/>
              <a:buChar char="•"/>
            </a:pPr>
            <a:r>
              <a:rPr lang="en-US" sz="2400" dirty="0">
                <a:latin typeface="OpenSans"/>
              </a:rPr>
              <a:t>Aircraft, Spacecraft</a:t>
            </a:r>
            <a:endParaRPr lang="en-US" sz="2400" dirty="0">
              <a:effectLst/>
              <a:latin typeface="OpenSans"/>
            </a:endParaRPr>
          </a:p>
          <a:p>
            <a:pPr marL="742950" lvl="1" indent="-285750">
              <a:buFont typeface="Arial" panose="020B0604020202020204" pitchFamily="34" charset="0"/>
              <a:buChar char="•"/>
            </a:pPr>
            <a:r>
              <a:rPr lang="en-US" sz="2400" dirty="0">
                <a:latin typeface="OpenSans"/>
              </a:rPr>
              <a:t>Power plants</a:t>
            </a:r>
          </a:p>
          <a:p>
            <a:pPr marL="742950" lvl="1" indent="-285750">
              <a:buFont typeface="Arial" panose="020B0604020202020204" pitchFamily="34" charset="0"/>
              <a:buChar char="•"/>
            </a:pPr>
            <a:r>
              <a:rPr lang="en-US" sz="2400" dirty="0">
                <a:effectLst/>
                <a:latin typeface="OpenSans"/>
              </a:rPr>
              <a:t>Missile defense systems</a:t>
            </a:r>
          </a:p>
        </p:txBody>
      </p:sp>
      <p:sp>
        <p:nvSpPr>
          <p:cNvPr id="8" name="Rounded Rectangle 7">
            <a:extLst>
              <a:ext uri="{FF2B5EF4-FFF2-40B4-BE49-F238E27FC236}">
                <a16:creationId xmlns:a16="http://schemas.microsoft.com/office/drawing/2014/main" id="{360DF511-773B-D75C-86D2-4763F483E854}"/>
              </a:ext>
            </a:extLst>
          </p:cNvPr>
          <p:cNvSpPr/>
          <p:nvPr/>
        </p:nvSpPr>
        <p:spPr>
          <a:xfrm>
            <a:off x="6772405" y="4972470"/>
            <a:ext cx="4659682" cy="1031718"/>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48F2AA96-A1B5-7CE0-3CD5-961118209A32}"/>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A481266-3F98-33FD-A2A8-E48F6A656EF3}"/>
              </a:ext>
            </a:extLst>
          </p:cNvPr>
          <p:cNvSpPr txBox="1"/>
          <p:nvPr/>
        </p:nvSpPr>
        <p:spPr>
          <a:xfrm>
            <a:off x="162941" y="6372187"/>
            <a:ext cx="11802257" cy="276999"/>
          </a:xfrm>
          <a:prstGeom prst="rect">
            <a:avLst/>
          </a:prstGeom>
          <a:noFill/>
        </p:spPr>
        <p:txBody>
          <a:bodyPr wrap="square">
            <a:spAutoFit/>
          </a:bodyPr>
          <a:lstStyle/>
          <a:p>
            <a:r>
              <a:rPr lang="en-US" sz="1200" dirty="0"/>
              <a:t>[5]: </a:t>
            </a:r>
            <a:r>
              <a:rPr lang="en-US" sz="1200" b="0" i="0" u="none" strike="noStrike" dirty="0">
                <a:effectLst/>
                <a:latin typeface="Source Sans Pro Web"/>
              </a:rPr>
              <a:t>Apache Log4j Vulnerability Guidance</a:t>
            </a:r>
            <a:r>
              <a:rPr lang="en-US" sz="1200" b="1" dirty="0">
                <a:effectLst/>
                <a:latin typeface="+mj-lt"/>
              </a:rPr>
              <a:t>, CISA, </a:t>
            </a:r>
            <a:r>
              <a:rPr lang="en-US" sz="1200" b="1" dirty="0">
                <a:effectLst/>
                <a:latin typeface="+mj-lt"/>
                <a:hlinkClick r:id="rId2"/>
              </a:rPr>
              <a:t>https://www.cisa.gov/news-events/news/apache-log4j-vulnerability-guidance</a:t>
            </a:r>
            <a:r>
              <a:rPr lang="en-US" sz="1200" b="1" dirty="0">
                <a:latin typeface="+mj-lt"/>
              </a:rPr>
              <a:t> </a:t>
            </a:r>
            <a:endParaRPr lang="en-US" sz="1200" dirty="0">
              <a:latin typeface="+mj-lt"/>
            </a:endParaRPr>
          </a:p>
        </p:txBody>
      </p:sp>
      <p:sp>
        <p:nvSpPr>
          <p:cNvPr id="30" name="Title 1">
            <a:extLst>
              <a:ext uri="{FF2B5EF4-FFF2-40B4-BE49-F238E27FC236}">
                <a16:creationId xmlns:a16="http://schemas.microsoft.com/office/drawing/2014/main" id="{3CB4C0EE-1813-BD07-9A1C-9CED38A35BAB}"/>
              </a:ext>
            </a:extLst>
          </p:cNvPr>
          <p:cNvSpPr txBox="1">
            <a:spLocks/>
          </p:cNvSpPr>
          <p:nvPr/>
        </p:nvSpPr>
        <p:spPr>
          <a:xfrm>
            <a:off x="331307" y="-2513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Safety- and Mission-critical Operations</a:t>
            </a:r>
          </a:p>
        </p:txBody>
      </p:sp>
      <p:sp>
        <p:nvSpPr>
          <p:cNvPr id="16" name="Rounded Rectangle 15">
            <a:extLst>
              <a:ext uri="{FF2B5EF4-FFF2-40B4-BE49-F238E27FC236}">
                <a16:creationId xmlns:a16="http://schemas.microsoft.com/office/drawing/2014/main" id="{95672F46-77F7-8D3B-AFE4-0C1570A041C2}"/>
              </a:ext>
            </a:extLst>
          </p:cNvPr>
          <p:cNvSpPr/>
          <p:nvPr/>
        </p:nvSpPr>
        <p:spPr>
          <a:xfrm>
            <a:off x="6417329" y="792682"/>
            <a:ext cx="5443363" cy="3867561"/>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8B7740DF-C16F-37AF-CD6E-5F14E90261C9}"/>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05792DD-526F-4D3B-EF14-90B83EE1FEDE}"/>
              </a:ext>
            </a:extLst>
          </p:cNvPr>
          <p:cNvSpPr txBox="1"/>
          <p:nvPr/>
        </p:nvSpPr>
        <p:spPr>
          <a:xfrm>
            <a:off x="7441374" y="5310207"/>
            <a:ext cx="3321743" cy="369332"/>
          </a:xfrm>
          <a:prstGeom prst="rect">
            <a:avLst/>
          </a:prstGeom>
          <a:noFill/>
        </p:spPr>
        <p:txBody>
          <a:bodyPr wrap="none" rtlCol="0">
            <a:spAutoFit/>
          </a:bodyPr>
          <a:lstStyle/>
          <a:p>
            <a:r>
              <a:rPr lang="en-US" dirty="0">
                <a:solidFill>
                  <a:srgbClr val="FF0000"/>
                </a:solidFill>
              </a:rPr>
              <a:t>Catastrophic failures can happen!</a:t>
            </a:r>
          </a:p>
        </p:txBody>
      </p:sp>
      <p:sp>
        <p:nvSpPr>
          <p:cNvPr id="12" name="TextBox 11">
            <a:extLst>
              <a:ext uri="{FF2B5EF4-FFF2-40B4-BE49-F238E27FC236}">
                <a16:creationId xmlns:a16="http://schemas.microsoft.com/office/drawing/2014/main" id="{B6134252-3D84-FA79-01E7-0149EB2557B2}"/>
              </a:ext>
            </a:extLst>
          </p:cNvPr>
          <p:cNvSpPr txBox="1"/>
          <p:nvPr/>
        </p:nvSpPr>
        <p:spPr>
          <a:xfrm>
            <a:off x="6417329" y="3003108"/>
            <a:ext cx="6093912" cy="1200329"/>
          </a:xfrm>
          <a:prstGeom prst="rect">
            <a:avLst/>
          </a:prstGeom>
          <a:noFill/>
        </p:spPr>
        <p:txBody>
          <a:bodyPr wrap="square">
            <a:spAutoFit/>
          </a:bodyPr>
          <a:lstStyle/>
          <a:p>
            <a:pPr marL="285750" indent="-285750" algn="l">
              <a:buFont typeface="Arial" panose="020B0604020202020204" pitchFamily="34" charset="0"/>
              <a:buChar char="•"/>
            </a:pPr>
            <a:r>
              <a:rPr lang="en-US" b="1" i="0" u="none" strike="noStrike" dirty="0" err="1">
                <a:solidFill>
                  <a:srgbClr val="000000"/>
                </a:solidFill>
                <a:effectLst/>
                <a:latin typeface="-webkit-standard"/>
              </a:rPr>
              <a:t>Loging</a:t>
            </a:r>
            <a:r>
              <a:rPr lang="en-US" b="1" i="0" u="none" strike="noStrike" dirty="0">
                <a:solidFill>
                  <a:srgbClr val="000000"/>
                </a:solidFill>
                <a:effectLst/>
                <a:latin typeface="-webkit-standard"/>
              </a:rPr>
              <a:t> software for Amazon Cloud Services,</a:t>
            </a:r>
          </a:p>
          <a:p>
            <a:pPr algn="l"/>
            <a:r>
              <a:rPr lang="en-US" b="1" i="0" u="none" strike="noStrike" dirty="0">
                <a:solidFill>
                  <a:srgbClr val="000000"/>
                </a:solidFill>
                <a:effectLst/>
                <a:latin typeface="-webkit-standard"/>
              </a:rPr>
              <a:t>      Apple iCloud, Minecraft</a:t>
            </a:r>
          </a:p>
          <a:p>
            <a:pPr marL="285750" indent="-285750" algn="l">
              <a:buFont typeface="Arial" panose="020B0604020202020204" pitchFamily="34" charset="0"/>
              <a:buChar char="•"/>
            </a:pPr>
            <a:r>
              <a:rPr lang="en-US" b="1" dirty="0">
                <a:solidFill>
                  <a:srgbClr val="000000"/>
                </a:solidFill>
                <a:latin typeface="-webkit-standard"/>
              </a:rPr>
              <a:t>User can log arbitrary code to run on target computer</a:t>
            </a:r>
            <a:br>
              <a:rPr lang="en-US" b="1" dirty="0">
                <a:solidFill>
                  <a:srgbClr val="000000"/>
                </a:solidFill>
                <a:latin typeface="-webkit-standard"/>
              </a:rPr>
            </a:br>
            <a:r>
              <a:rPr lang="en-US" b="1" dirty="0">
                <a:solidFill>
                  <a:srgbClr val="000000"/>
                </a:solidFill>
                <a:latin typeface="-webkit-standard"/>
              </a:rPr>
              <a:t> or server</a:t>
            </a:r>
            <a:endParaRPr lang="en-US" b="1" i="0" u="none" strike="noStrike" dirty="0">
              <a:solidFill>
                <a:srgbClr val="000000"/>
              </a:solidFill>
              <a:effectLst/>
              <a:latin typeface="-webkit-standard"/>
            </a:endParaRPr>
          </a:p>
        </p:txBody>
      </p:sp>
      <p:sp>
        <p:nvSpPr>
          <p:cNvPr id="19" name="TextBox 18">
            <a:extLst>
              <a:ext uri="{FF2B5EF4-FFF2-40B4-BE49-F238E27FC236}">
                <a16:creationId xmlns:a16="http://schemas.microsoft.com/office/drawing/2014/main" id="{5A796604-9A5A-0D3A-DD2F-493B81836F74}"/>
              </a:ext>
            </a:extLst>
          </p:cNvPr>
          <p:cNvSpPr txBox="1"/>
          <p:nvPr/>
        </p:nvSpPr>
        <p:spPr>
          <a:xfrm>
            <a:off x="6811221" y="839299"/>
            <a:ext cx="6450904" cy="369332"/>
          </a:xfrm>
          <a:prstGeom prst="rect">
            <a:avLst/>
          </a:prstGeom>
          <a:noFill/>
        </p:spPr>
        <p:txBody>
          <a:bodyPr wrap="square">
            <a:spAutoFit/>
          </a:bodyPr>
          <a:lstStyle/>
          <a:p>
            <a:pPr algn="l"/>
            <a:r>
              <a:rPr lang="en-US" b="1" i="0" u="none" strike="noStrike" dirty="0">
                <a:effectLst/>
                <a:latin typeface="Source Sans Pro Web"/>
              </a:rPr>
              <a:t>Log4j Vulnerability, 2022</a:t>
            </a:r>
          </a:p>
        </p:txBody>
      </p:sp>
      <p:pic>
        <p:nvPicPr>
          <p:cNvPr id="2050" name="Picture 2" descr="Log4j - Wikipedia">
            <a:extLst>
              <a:ext uri="{FF2B5EF4-FFF2-40B4-BE49-F238E27FC236}">
                <a16:creationId xmlns:a16="http://schemas.microsoft.com/office/drawing/2014/main" id="{8BE8766C-9870-24B8-75A7-803C1B437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898" y="1394388"/>
            <a:ext cx="3106455" cy="1284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395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8A0526B-4089-BF23-7826-166B5A883BF5}"/>
              </a:ext>
            </a:extLst>
          </p:cNvPr>
          <p:cNvSpPr/>
          <p:nvPr/>
        </p:nvSpPr>
        <p:spPr>
          <a:xfrm>
            <a:off x="110836" y="765250"/>
            <a:ext cx="11984182" cy="5565383"/>
          </a:xfrm>
          <a:prstGeom prst="roundRect">
            <a:avLst/>
          </a:prstGeom>
          <a:solidFill>
            <a:schemeClr val="accent2">
              <a:lumMod val="20000"/>
              <a:lumOff val="80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screenshot of a phone&#10;&#10;Description automatically generated">
            <a:extLst>
              <a:ext uri="{FF2B5EF4-FFF2-40B4-BE49-F238E27FC236}">
                <a16:creationId xmlns:a16="http://schemas.microsoft.com/office/drawing/2014/main" id="{57622210-A76F-D14A-542F-7116954D3167}"/>
              </a:ext>
            </a:extLst>
          </p:cNvPr>
          <p:cNvPicPr>
            <a:picLocks noGrp="1" noChangeAspect="1"/>
          </p:cNvPicPr>
          <p:nvPr>
            <p:ph idx="1"/>
          </p:nvPr>
        </p:nvPicPr>
        <p:blipFill>
          <a:blip r:embed="rId2"/>
          <a:stretch>
            <a:fillRect/>
          </a:stretch>
        </p:blipFill>
        <p:spPr>
          <a:xfrm>
            <a:off x="316222" y="1966070"/>
            <a:ext cx="6278084" cy="3576697"/>
          </a:xfrm>
        </p:spPr>
      </p:pic>
      <p:sp>
        <p:nvSpPr>
          <p:cNvPr id="6" name="Title 1">
            <a:extLst>
              <a:ext uri="{FF2B5EF4-FFF2-40B4-BE49-F238E27FC236}">
                <a16:creationId xmlns:a16="http://schemas.microsoft.com/office/drawing/2014/main" id="{B2CD6791-127E-5917-B2DA-191CBA012BF1}"/>
              </a:ext>
            </a:extLst>
          </p:cNvPr>
          <p:cNvSpPr txBox="1">
            <a:spLocks/>
          </p:cNvSpPr>
          <p:nvPr/>
        </p:nvSpPr>
        <p:spPr>
          <a:xfrm>
            <a:off x="331307" y="-2582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Safety- and Mission-critical Operations</a:t>
            </a:r>
          </a:p>
        </p:txBody>
      </p:sp>
      <p:cxnSp>
        <p:nvCxnSpPr>
          <p:cNvPr id="7" name="Straight Connector 6">
            <a:extLst>
              <a:ext uri="{FF2B5EF4-FFF2-40B4-BE49-F238E27FC236}">
                <a16:creationId xmlns:a16="http://schemas.microsoft.com/office/drawing/2014/main" id="{0049D6F9-134D-24F1-073F-413DC476C8B2}"/>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390B178-72E3-881E-25E0-08175D4C69EC}"/>
              </a:ext>
            </a:extLst>
          </p:cNvPr>
          <p:cNvSpPr/>
          <p:nvPr/>
        </p:nvSpPr>
        <p:spPr>
          <a:xfrm>
            <a:off x="316223" y="1841328"/>
            <a:ext cx="6278084" cy="3701439"/>
          </a:xfrm>
          <a:prstGeom prst="rect">
            <a:avLst/>
          </a:prstGeom>
          <a:noFill/>
          <a:ln w="508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map with a blue line&#10;&#10;Description automatically generated">
            <a:extLst>
              <a:ext uri="{FF2B5EF4-FFF2-40B4-BE49-F238E27FC236}">
                <a16:creationId xmlns:a16="http://schemas.microsoft.com/office/drawing/2014/main" id="{1FA125B0-302A-C6A3-B98D-932C915D5D89}"/>
              </a:ext>
            </a:extLst>
          </p:cNvPr>
          <p:cNvPicPr>
            <a:picLocks noChangeAspect="1"/>
          </p:cNvPicPr>
          <p:nvPr/>
        </p:nvPicPr>
        <p:blipFill>
          <a:blip r:embed="rId3"/>
          <a:stretch>
            <a:fillRect/>
          </a:stretch>
        </p:blipFill>
        <p:spPr>
          <a:xfrm>
            <a:off x="6847796" y="1856907"/>
            <a:ext cx="5027111" cy="1835140"/>
          </a:xfrm>
          <a:prstGeom prst="rect">
            <a:avLst/>
          </a:prstGeom>
        </p:spPr>
      </p:pic>
      <p:sp>
        <p:nvSpPr>
          <p:cNvPr id="13" name="Rectangle 12">
            <a:extLst>
              <a:ext uri="{FF2B5EF4-FFF2-40B4-BE49-F238E27FC236}">
                <a16:creationId xmlns:a16="http://schemas.microsoft.com/office/drawing/2014/main" id="{EE02EA84-9E7C-4BEF-0D3C-E8EF24D4B1C8}"/>
              </a:ext>
            </a:extLst>
          </p:cNvPr>
          <p:cNvSpPr/>
          <p:nvPr/>
        </p:nvSpPr>
        <p:spPr>
          <a:xfrm>
            <a:off x="6847795" y="1841328"/>
            <a:ext cx="5027982" cy="1835140"/>
          </a:xfrm>
          <a:prstGeom prst="rect">
            <a:avLst/>
          </a:prstGeom>
          <a:noFill/>
          <a:ln w="508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Brace 15">
            <a:extLst>
              <a:ext uri="{FF2B5EF4-FFF2-40B4-BE49-F238E27FC236}">
                <a16:creationId xmlns:a16="http://schemas.microsoft.com/office/drawing/2014/main" id="{F73CE87F-7FE3-F30E-AC14-FF3AA1EDBBFD}"/>
              </a:ext>
            </a:extLst>
          </p:cNvPr>
          <p:cNvSpPr/>
          <p:nvPr/>
        </p:nvSpPr>
        <p:spPr>
          <a:xfrm rot="16200000">
            <a:off x="9157307" y="2061299"/>
            <a:ext cx="408088" cy="4183691"/>
          </a:xfrm>
          <a:prstGeom prst="lef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4E05F15F-1F88-14DF-02F5-7BB72AD1FE1B}"/>
              </a:ext>
            </a:extLst>
          </p:cNvPr>
          <p:cNvSpPr txBox="1"/>
          <p:nvPr/>
        </p:nvSpPr>
        <p:spPr>
          <a:xfrm>
            <a:off x="8103469" y="4614242"/>
            <a:ext cx="2856295" cy="369332"/>
          </a:xfrm>
          <a:prstGeom prst="rect">
            <a:avLst/>
          </a:prstGeom>
          <a:noFill/>
        </p:spPr>
        <p:txBody>
          <a:bodyPr wrap="none" rtlCol="0">
            <a:spAutoFit/>
          </a:bodyPr>
          <a:lstStyle/>
          <a:p>
            <a:r>
              <a:rPr lang="en-US" dirty="0"/>
              <a:t>Actual distance 194.89 miles</a:t>
            </a:r>
          </a:p>
        </p:txBody>
      </p:sp>
      <p:cxnSp>
        <p:nvCxnSpPr>
          <p:cNvPr id="19" name="Straight Connector 18">
            <a:extLst>
              <a:ext uri="{FF2B5EF4-FFF2-40B4-BE49-F238E27FC236}">
                <a16:creationId xmlns:a16="http://schemas.microsoft.com/office/drawing/2014/main" id="{1ABD1ACF-D0B0-A843-9732-56779A742577}"/>
              </a:ext>
            </a:extLst>
          </p:cNvPr>
          <p:cNvCxnSpPr>
            <a:cxnSpLocks/>
          </p:cNvCxnSpPr>
          <p:nvPr/>
        </p:nvCxnSpPr>
        <p:spPr>
          <a:xfrm>
            <a:off x="1989573" y="4363755"/>
            <a:ext cx="434859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4C5D0F-C9CB-AF3F-B36A-9451FA84B712}"/>
              </a:ext>
            </a:extLst>
          </p:cNvPr>
          <p:cNvCxnSpPr>
            <a:cxnSpLocks/>
          </p:cNvCxnSpPr>
          <p:nvPr/>
        </p:nvCxnSpPr>
        <p:spPr>
          <a:xfrm>
            <a:off x="1009399" y="4626687"/>
            <a:ext cx="11951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C624DB6-1725-E1D0-477F-DEE9AAADC43E}"/>
              </a:ext>
            </a:extLst>
          </p:cNvPr>
          <p:cNvSpPr txBox="1"/>
          <p:nvPr/>
        </p:nvSpPr>
        <p:spPr>
          <a:xfrm>
            <a:off x="2592887" y="5807414"/>
            <a:ext cx="1357808" cy="523220"/>
          </a:xfrm>
          <a:prstGeom prst="rect">
            <a:avLst/>
          </a:prstGeom>
          <a:noFill/>
        </p:spPr>
        <p:txBody>
          <a:bodyPr wrap="none" rtlCol="0">
            <a:spAutoFit/>
          </a:bodyPr>
          <a:lstStyle/>
          <a:p>
            <a:r>
              <a:rPr lang="en-US" sz="2800" dirty="0">
                <a:solidFill>
                  <a:srgbClr val="FF0000"/>
                </a:solidFill>
              </a:rPr>
              <a:t>Wrong! </a:t>
            </a:r>
          </a:p>
        </p:txBody>
      </p:sp>
      <p:sp>
        <p:nvSpPr>
          <p:cNvPr id="3" name="TextBox 2">
            <a:extLst>
              <a:ext uri="{FF2B5EF4-FFF2-40B4-BE49-F238E27FC236}">
                <a16:creationId xmlns:a16="http://schemas.microsoft.com/office/drawing/2014/main" id="{6CA7E7A0-32C8-73DD-350C-CD587C368CF9}"/>
              </a:ext>
            </a:extLst>
          </p:cNvPr>
          <p:cNvSpPr txBox="1"/>
          <p:nvPr/>
        </p:nvSpPr>
        <p:spPr>
          <a:xfrm>
            <a:off x="725243" y="925249"/>
            <a:ext cx="6450904" cy="461665"/>
          </a:xfrm>
          <a:prstGeom prst="rect">
            <a:avLst/>
          </a:prstGeom>
          <a:noFill/>
        </p:spPr>
        <p:txBody>
          <a:bodyPr wrap="square">
            <a:spAutoFit/>
          </a:bodyPr>
          <a:lstStyle/>
          <a:p>
            <a:pPr algn="l"/>
            <a:r>
              <a:rPr lang="en-US" sz="2400" b="1" i="0" u="none" strike="noStrike" dirty="0">
                <a:effectLst/>
                <a:latin typeface="Source Sans Pro Web"/>
              </a:rPr>
              <a:t>Chat GPT:</a:t>
            </a:r>
          </a:p>
        </p:txBody>
      </p:sp>
      <p:sp>
        <p:nvSpPr>
          <p:cNvPr id="4" name="Rounded Rectangle 3">
            <a:extLst>
              <a:ext uri="{FF2B5EF4-FFF2-40B4-BE49-F238E27FC236}">
                <a16:creationId xmlns:a16="http://schemas.microsoft.com/office/drawing/2014/main" id="{2A4D5F9E-9F3C-EA03-B323-B9F143EDD95C}"/>
              </a:ext>
            </a:extLst>
          </p:cNvPr>
          <p:cNvSpPr/>
          <p:nvPr/>
        </p:nvSpPr>
        <p:spPr>
          <a:xfrm>
            <a:off x="6764785" y="5108316"/>
            <a:ext cx="4659682" cy="1031718"/>
          </a:xfrm>
          <a:prstGeom prst="roundRect">
            <a:avLst/>
          </a:prstGeom>
          <a:solidFill>
            <a:schemeClr val="accent1">
              <a:lumMod val="20000"/>
              <a:lumOff val="80000"/>
            </a:schemeClr>
          </a:solidFill>
          <a:ln w="444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accent1">
                    <a:lumMod val="75000"/>
                  </a:schemeClr>
                </a:solidFill>
              </a:rPr>
              <a:t>How can we assure critical software and hardware?</a:t>
            </a:r>
          </a:p>
        </p:txBody>
      </p:sp>
    </p:spTree>
    <p:extLst>
      <p:ext uri="{BB962C8B-B14F-4D97-AF65-F5344CB8AC3E}">
        <p14:creationId xmlns:p14="http://schemas.microsoft.com/office/powerpoint/2010/main" val="133249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8B186-E4C6-A494-E90D-40566F8B1F4F}"/>
              </a:ext>
            </a:extLst>
          </p:cNvPr>
          <p:cNvPicPr>
            <a:picLocks noChangeAspect="1"/>
          </p:cNvPicPr>
          <p:nvPr/>
        </p:nvPicPr>
        <p:blipFill>
          <a:blip r:embed="rId2"/>
          <a:stretch>
            <a:fillRect/>
          </a:stretch>
        </p:blipFill>
        <p:spPr>
          <a:xfrm>
            <a:off x="3187907" y="3008711"/>
            <a:ext cx="5555334" cy="3124875"/>
          </a:xfrm>
          <a:prstGeom prst="rect">
            <a:avLst/>
          </a:prstGeom>
        </p:spPr>
      </p:pic>
      <p:cxnSp>
        <p:nvCxnSpPr>
          <p:cNvPr id="13" name="Straight Connector 12">
            <a:extLst>
              <a:ext uri="{FF2B5EF4-FFF2-40B4-BE49-F238E27FC236}">
                <a16:creationId xmlns:a16="http://schemas.microsoft.com/office/drawing/2014/main" id="{48F2AA96-A1B5-7CE0-3CD5-961118209A32}"/>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A481266-3F98-33FD-A2A8-E48F6A656EF3}"/>
              </a:ext>
            </a:extLst>
          </p:cNvPr>
          <p:cNvSpPr txBox="1"/>
          <p:nvPr/>
        </p:nvSpPr>
        <p:spPr>
          <a:xfrm>
            <a:off x="176796" y="6372187"/>
            <a:ext cx="11802257" cy="276999"/>
          </a:xfrm>
          <a:prstGeom prst="rect">
            <a:avLst/>
          </a:prstGeom>
          <a:noFill/>
        </p:spPr>
        <p:txBody>
          <a:bodyPr wrap="square">
            <a:spAutoFit/>
          </a:bodyPr>
          <a:lstStyle/>
          <a:p>
            <a:r>
              <a:rPr lang="en-US" sz="1200" dirty="0"/>
              <a:t>[6]: What is Formal Methods? LaRC FM Webpage </a:t>
            </a:r>
            <a:r>
              <a:rPr lang="en-US" sz="1200" dirty="0">
                <a:hlinkClick r:id="rId3"/>
              </a:rPr>
              <a:t>https://shemesh.larc.nasa.gov/fm/fm-what.html</a:t>
            </a:r>
            <a:r>
              <a:rPr lang="en-US" sz="1200" dirty="0"/>
              <a:t> </a:t>
            </a:r>
            <a:endParaRPr lang="en-US" sz="1200" dirty="0">
              <a:latin typeface="+mj-lt"/>
            </a:endParaRPr>
          </a:p>
        </p:txBody>
      </p:sp>
      <p:sp>
        <p:nvSpPr>
          <p:cNvPr id="30" name="Title 1">
            <a:extLst>
              <a:ext uri="{FF2B5EF4-FFF2-40B4-BE49-F238E27FC236}">
                <a16:creationId xmlns:a16="http://schemas.microsoft.com/office/drawing/2014/main" id="{3CB4C0EE-1813-BD07-9A1C-9CED38A35BAB}"/>
              </a:ext>
            </a:extLst>
          </p:cNvPr>
          <p:cNvSpPr txBox="1">
            <a:spLocks/>
          </p:cNvSpPr>
          <p:nvPr/>
        </p:nvSpPr>
        <p:spPr>
          <a:xfrm>
            <a:off x="331307" y="-272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What is Formal Methods?</a:t>
            </a:r>
          </a:p>
        </p:txBody>
      </p:sp>
      <p:cxnSp>
        <p:nvCxnSpPr>
          <p:cNvPr id="32" name="Straight Connector 31">
            <a:extLst>
              <a:ext uri="{FF2B5EF4-FFF2-40B4-BE49-F238E27FC236}">
                <a16:creationId xmlns:a16="http://schemas.microsoft.com/office/drawing/2014/main" id="{8B7740DF-C16F-37AF-CD6E-5F14E90261C9}"/>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7EB3E80-64B9-DC77-091A-53C77FD29FDD}"/>
              </a:ext>
            </a:extLst>
          </p:cNvPr>
          <p:cNvSpPr txBox="1"/>
          <p:nvPr/>
        </p:nvSpPr>
        <p:spPr>
          <a:xfrm>
            <a:off x="547433" y="674547"/>
            <a:ext cx="10822407" cy="2308324"/>
          </a:xfrm>
          <a:prstGeom prst="rect">
            <a:avLst/>
          </a:prstGeom>
          <a:noFill/>
        </p:spPr>
        <p:txBody>
          <a:bodyPr wrap="square">
            <a:spAutoFit/>
          </a:bodyPr>
          <a:lstStyle/>
          <a:p>
            <a:pPr marL="285750" indent="-285750">
              <a:buFont typeface="Arial" panose="020B0604020202020204" pitchFamily="34" charset="0"/>
              <a:buChar char="•"/>
            </a:pPr>
            <a:r>
              <a:rPr lang="en-US" sz="2400" dirty="0">
                <a:solidFill>
                  <a:srgbClr val="3F3F38"/>
                </a:solidFill>
                <a:effectLst/>
                <a:latin typeface="OpenSans"/>
              </a:rPr>
              <a:t>‘Applying mathematically rigorous techniques for specification and verification of software and/or hardware’</a:t>
            </a:r>
          </a:p>
          <a:p>
            <a:pPr marL="742950" lvl="1" indent="-285750">
              <a:buFont typeface="Arial" panose="020B0604020202020204" pitchFamily="34" charset="0"/>
              <a:buChar char="•"/>
            </a:pPr>
            <a:r>
              <a:rPr lang="en-US" sz="2400" dirty="0">
                <a:solidFill>
                  <a:srgbClr val="3F3F38"/>
                </a:solidFill>
                <a:effectLst/>
                <a:latin typeface="OpenSans"/>
              </a:rPr>
              <a:t>Formal specifications are well-formed statements in a mathematical logic</a:t>
            </a:r>
            <a:endParaRPr lang="en-US" sz="2400" dirty="0">
              <a:solidFill>
                <a:srgbClr val="3F3F38"/>
              </a:solidFill>
              <a:latin typeface="OpenSans"/>
            </a:endParaRPr>
          </a:p>
          <a:p>
            <a:pPr marL="742950" lvl="1" indent="-285750">
              <a:buFont typeface="Arial" panose="020B0604020202020204" pitchFamily="34" charset="0"/>
              <a:buChar char="•"/>
            </a:pPr>
            <a:r>
              <a:rPr lang="en-US" sz="2400" dirty="0">
                <a:solidFill>
                  <a:srgbClr val="3F3F38"/>
                </a:solidFill>
                <a:effectLst/>
                <a:latin typeface="OpenSans"/>
              </a:rPr>
              <a:t>Formal verification uses a set of inference rules to prove properties of formal specifications</a:t>
            </a:r>
            <a:endParaRPr lang="en-US" sz="2400" dirty="0">
              <a:effectLst/>
            </a:endParaRPr>
          </a:p>
          <a:p>
            <a:pPr marL="285750" indent="-285750">
              <a:buFont typeface="Arial" panose="020B0604020202020204" pitchFamily="34" charset="0"/>
              <a:buChar char="•"/>
            </a:pPr>
            <a:r>
              <a:rPr lang="en-US" sz="2400" dirty="0">
                <a:solidFill>
                  <a:srgbClr val="3F3F38"/>
                </a:solidFill>
                <a:effectLst/>
                <a:latin typeface="OpenSans"/>
              </a:rPr>
              <a:t>Experimentation is not enough in safety-critical applications </a:t>
            </a:r>
            <a:endParaRPr lang="en-US" sz="2400" dirty="0">
              <a:effectLst/>
            </a:endParaRPr>
          </a:p>
        </p:txBody>
      </p:sp>
    </p:spTree>
    <p:extLst>
      <p:ext uri="{BB962C8B-B14F-4D97-AF65-F5344CB8AC3E}">
        <p14:creationId xmlns:p14="http://schemas.microsoft.com/office/powerpoint/2010/main" val="1577579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8B186-E4C6-A494-E90D-40566F8B1F4F}"/>
              </a:ext>
            </a:extLst>
          </p:cNvPr>
          <p:cNvPicPr>
            <a:picLocks noChangeAspect="1"/>
          </p:cNvPicPr>
          <p:nvPr/>
        </p:nvPicPr>
        <p:blipFill>
          <a:blip r:embed="rId2"/>
          <a:stretch>
            <a:fillRect/>
          </a:stretch>
        </p:blipFill>
        <p:spPr>
          <a:xfrm>
            <a:off x="1615858" y="892739"/>
            <a:ext cx="8430015" cy="4741882"/>
          </a:xfrm>
          <a:prstGeom prst="rect">
            <a:avLst/>
          </a:prstGeom>
        </p:spPr>
      </p:pic>
      <p:cxnSp>
        <p:nvCxnSpPr>
          <p:cNvPr id="13" name="Straight Connector 12">
            <a:extLst>
              <a:ext uri="{FF2B5EF4-FFF2-40B4-BE49-F238E27FC236}">
                <a16:creationId xmlns:a16="http://schemas.microsoft.com/office/drawing/2014/main" id="{48F2AA96-A1B5-7CE0-3CD5-961118209A32}"/>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3CB4C0EE-1813-BD07-9A1C-9CED38A35BAB}"/>
              </a:ext>
            </a:extLst>
          </p:cNvPr>
          <p:cNvSpPr txBox="1">
            <a:spLocks/>
          </p:cNvSpPr>
          <p:nvPr/>
        </p:nvSpPr>
        <p:spPr>
          <a:xfrm>
            <a:off x="331307" y="-272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What is Formal Methods?</a:t>
            </a:r>
          </a:p>
        </p:txBody>
      </p:sp>
      <p:cxnSp>
        <p:nvCxnSpPr>
          <p:cNvPr id="32" name="Straight Connector 31">
            <a:extLst>
              <a:ext uri="{FF2B5EF4-FFF2-40B4-BE49-F238E27FC236}">
                <a16:creationId xmlns:a16="http://schemas.microsoft.com/office/drawing/2014/main" id="{8B7740DF-C16F-37AF-CD6E-5F14E90261C9}"/>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AABE9AB0-A40E-1058-EE88-A8540FC00B38}"/>
              </a:ext>
            </a:extLst>
          </p:cNvPr>
          <p:cNvSpPr/>
          <p:nvPr/>
        </p:nvSpPr>
        <p:spPr>
          <a:xfrm>
            <a:off x="2209800" y="3429000"/>
            <a:ext cx="7772400" cy="26115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Let’s do some Formal Methods!!</a:t>
            </a:r>
          </a:p>
        </p:txBody>
      </p:sp>
      <p:sp>
        <p:nvSpPr>
          <p:cNvPr id="4" name="TextBox 3">
            <a:extLst>
              <a:ext uri="{FF2B5EF4-FFF2-40B4-BE49-F238E27FC236}">
                <a16:creationId xmlns:a16="http://schemas.microsoft.com/office/drawing/2014/main" id="{B13F829F-694E-536A-65D5-53EB3710A9EB}"/>
              </a:ext>
            </a:extLst>
          </p:cNvPr>
          <p:cNvSpPr txBox="1"/>
          <p:nvPr/>
        </p:nvSpPr>
        <p:spPr>
          <a:xfrm>
            <a:off x="176796" y="6372187"/>
            <a:ext cx="11802257" cy="276999"/>
          </a:xfrm>
          <a:prstGeom prst="rect">
            <a:avLst/>
          </a:prstGeom>
          <a:noFill/>
        </p:spPr>
        <p:txBody>
          <a:bodyPr wrap="square">
            <a:spAutoFit/>
          </a:bodyPr>
          <a:lstStyle/>
          <a:p>
            <a:r>
              <a:rPr lang="en-US" sz="1200" dirty="0"/>
              <a:t>[6]: What is F</a:t>
            </a:r>
            <a:r>
              <a:rPr lang="en-US" sz="1200" dirty="0">
                <a:hlinkClick r:id="rId3"/>
              </a:rPr>
              <a:t>o</a:t>
            </a:r>
            <a:r>
              <a:rPr lang="en-US" sz="1200" dirty="0"/>
              <a:t>rmal Methods? LaRC FM Webpage </a:t>
            </a:r>
            <a:r>
              <a:rPr lang="en-US" sz="1200" dirty="0">
                <a:hlinkClick r:id="rId4"/>
              </a:rPr>
              <a:t>https://shemesh.larc.nasa.gov/fm/fm-what.html</a:t>
            </a:r>
            <a:r>
              <a:rPr lang="en-US" sz="1200" dirty="0"/>
              <a:t> </a:t>
            </a:r>
            <a:endParaRPr lang="en-US" sz="1200" dirty="0">
              <a:latin typeface="+mj-lt"/>
            </a:endParaRPr>
          </a:p>
        </p:txBody>
      </p:sp>
    </p:spTree>
    <p:extLst>
      <p:ext uri="{BB962C8B-B14F-4D97-AF65-F5344CB8AC3E}">
        <p14:creationId xmlns:p14="http://schemas.microsoft.com/office/powerpoint/2010/main" val="368098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E984BEB9-67C5-1255-0F3D-5B79413CFD28}"/>
              </a:ext>
            </a:extLst>
          </p:cNvPr>
          <p:cNvSpPr txBox="1"/>
          <p:nvPr/>
        </p:nvSpPr>
        <p:spPr>
          <a:xfrm>
            <a:off x="166254" y="290222"/>
            <a:ext cx="11925662" cy="584775"/>
          </a:xfrm>
          <a:prstGeom prst="rect">
            <a:avLst/>
          </a:prstGeom>
          <a:noFill/>
        </p:spPr>
        <p:txBody>
          <a:bodyPr wrap="square" rtlCol="0">
            <a:spAutoFit/>
          </a:bodyPr>
          <a:lstStyle/>
          <a:p>
            <a:r>
              <a:rPr lang="en-US" sz="3200" b="1" dirty="0">
                <a:solidFill>
                  <a:schemeClr val="accent1">
                    <a:lumMod val="75000"/>
                  </a:schemeClr>
                </a:solidFill>
                <a:latin typeface="Optima" panose="02000503060000020004" pitchFamily="2" charset="0"/>
              </a:rPr>
              <a:t>Wildfire fighting operations require situational awareness</a:t>
            </a:r>
          </a:p>
        </p:txBody>
      </p:sp>
      <p:cxnSp>
        <p:nvCxnSpPr>
          <p:cNvPr id="4" name="Straight Connector 3">
            <a:extLst>
              <a:ext uri="{FF2B5EF4-FFF2-40B4-BE49-F238E27FC236}">
                <a16:creationId xmlns:a16="http://schemas.microsoft.com/office/drawing/2014/main" id="{D329EBC8-265C-28CA-236A-B48CAA8198AD}"/>
              </a:ext>
            </a:extLst>
          </p:cNvPr>
          <p:cNvCxnSpPr>
            <a:cxnSpLocks/>
          </p:cNvCxnSpPr>
          <p:nvPr/>
        </p:nvCxnSpPr>
        <p:spPr>
          <a:xfrm>
            <a:off x="166254" y="852086"/>
            <a:ext cx="1138076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02A2E030-AD48-B0EC-CF9A-05849723BBA4}"/>
              </a:ext>
            </a:extLst>
          </p:cNvPr>
          <p:cNvSpPr/>
          <p:nvPr/>
        </p:nvSpPr>
        <p:spPr>
          <a:xfrm>
            <a:off x="478728" y="1061882"/>
            <a:ext cx="4904509" cy="517704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5C4040C0-73FB-A10E-E9AB-75188AEFD12F}"/>
              </a:ext>
            </a:extLst>
          </p:cNvPr>
          <p:cNvSpPr txBox="1"/>
          <p:nvPr/>
        </p:nvSpPr>
        <p:spPr>
          <a:xfrm>
            <a:off x="832764" y="1228134"/>
            <a:ext cx="4425781" cy="954107"/>
          </a:xfrm>
          <a:prstGeom prst="rect">
            <a:avLst/>
          </a:prstGeom>
          <a:noFill/>
        </p:spPr>
        <p:txBody>
          <a:bodyPr wrap="square" rtlCol="0">
            <a:spAutoFit/>
          </a:bodyPr>
          <a:lstStyle/>
          <a:p>
            <a:r>
              <a:rPr lang="en-US" sz="2800" b="1" dirty="0">
                <a:latin typeface="Optima" panose="02000503060000020004" pitchFamily="2" charset="0"/>
              </a:rPr>
              <a:t>Unmanned aircraft system pilot kit (UASP-kit)</a:t>
            </a:r>
          </a:p>
        </p:txBody>
      </p:sp>
      <p:sp>
        <p:nvSpPr>
          <p:cNvPr id="10" name="TextBox 9">
            <a:extLst>
              <a:ext uri="{FF2B5EF4-FFF2-40B4-BE49-F238E27FC236}">
                <a16:creationId xmlns:a16="http://schemas.microsoft.com/office/drawing/2014/main" id="{7E71375D-F9AE-3955-4423-35401CDA8D90}"/>
              </a:ext>
            </a:extLst>
          </p:cNvPr>
          <p:cNvSpPr txBox="1"/>
          <p:nvPr/>
        </p:nvSpPr>
        <p:spPr>
          <a:xfrm>
            <a:off x="900708" y="2426455"/>
            <a:ext cx="4239494"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Operational volumes (OV)</a:t>
            </a:r>
          </a:p>
          <a:p>
            <a:pPr marL="742950" lvl="1" indent="-285750">
              <a:buFont typeface="Arial" panose="020B0604020202020204" pitchFamily="34" charset="0"/>
              <a:buChar char="•"/>
            </a:pPr>
            <a:r>
              <a:rPr lang="en-US" sz="2800" dirty="0"/>
              <a:t>Mission area</a:t>
            </a:r>
          </a:p>
          <a:p>
            <a:pPr marL="742950" lvl="1" indent="-285750">
              <a:buFont typeface="Arial" panose="020B0604020202020204" pitchFamily="34" charset="0"/>
              <a:buChar char="•"/>
            </a:pPr>
            <a:r>
              <a:rPr lang="en-US" sz="2800" dirty="0"/>
              <a:t>Alerting volume</a:t>
            </a:r>
          </a:p>
        </p:txBody>
      </p:sp>
      <p:sp>
        <p:nvSpPr>
          <p:cNvPr id="11" name="TextBox 10">
            <a:extLst>
              <a:ext uri="{FF2B5EF4-FFF2-40B4-BE49-F238E27FC236}">
                <a16:creationId xmlns:a16="http://schemas.microsoft.com/office/drawing/2014/main" id="{CD998A63-D532-CD72-A598-300E15C946D8}"/>
              </a:ext>
            </a:extLst>
          </p:cNvPr>
          <p:cNvSpPr txBox="1"/>
          <p:nvPr/>
        </p:nvSpPr>
        <p:spPr>
          <a:xfrm>
            <a:off x="900708" y="4321051"/>
            <a:ext cx="2718949"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Alerting system</a:t>
            </a:r>
          </a:p>
        </p:txBody>
      </p:sp>
      <p:cxnSp>
        <p:nvCxnSpPr>
          <p:cNvPr id="12" name="Straight Connector 11">
            <a:extLst>
              <a:ext uri="{FF2B5EF4-FFF2-40B4-BE49-F238E27FC236}">
                <a16:creationId xmlns:a16="http://schemas.microsoft.com/office/drawing/2014/main" id="{D2581B52-3CCB-2342-059E-ED348F036DE0}"/>
              </a:ext>
            </a:extLst>
          </p:cNvPr>
          <p:cNvCxnSpPr>
            <a:cxnSpLocks/>
          </p:cNvCxnSpPr>
          <p:nvPr/>
        </p:nvCxnSpPr>
        <p:spPr>
          <a:xfrm>
            <a:off x="710346" y="2182241"/>
            <a:ext cx="43403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46EEE5-FD82-8028-074E-D6A693E61511}"/>
              </a:ext>
            </a:extLst>
          </p:cNvPr>
          <p:cNvCxnSpPr>
            <a:cxnSpLocks/>
          </p:cNvCxnSpPr>
          <p:nvPr/>
        </p:nvCxnSpPr>
        <p:spPr>
          <a:xfrm>
            <a:off x="708558" y="2272295"/>
            <a:ext cx="43403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A774F0-08A0-D482-7D95-58BEC9E58C02}"/>
              </a:ext>
            </a:extLst>
          </p:cNvPr>
          <p:cNvCxnSpPr>
            <a:cxnSpLocks/>
          </p:cNvCxnSpPr>
          <p:nvPr/>
        </p:nvCxnSpPr>
        <p:spPr>
          <a:xfrm>
            <a:off x="166254" y="6317647"/>
            <a:ext cx="1138076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B1D45EA-8E31-F7E7-78EF-BD37F75B2E19}"/>
              </a:ext>
            </a:extLst>
          </p:cNvPr>
          <p:cNvSpPr txBox="1"/>
          <p:nvPr/>
        </p:nvSpPr>
        <p:spPr>
          <a:xfrm>
            <a:off x="166254" y="6339059"/>
            <a:ext cx="11156003" cy="892552"/>
          </a:xfrm>
          <a:prstGeom prst="rect">
            <a:avLst/>
          </a:prstGeom>
          <a:noFill/>
        </p:spPr>
        <p:txBody>
          <a:bodyPr wrap="none" rtlCol="0">
            <a:spAutoFit/>
          </a:bodyPr>
          <a:lstStyle/>
          <a:p>
            <a:r>
              <a:rPr lang="en-US" sz="1200" b="1" dirty="0">
                <a:latin typeface="Optima" panose="02000503060000020004" pitchFamily="2" charset="0"/>
              </a:rPr>
              <a:t>[7]: </a:t>
            </a:r>
            <a:r>
              <a:rPr lang="en-US" sz="1200" b="1" dirty="0">
                <a:effectLst/>
                <a:latin typeface="Optima" panose="02000503060000020004" pitchFamily="2" charset="0"/>
              </a:rPr>
              <a:t>NASA System-Wide Safety Wildland Firefighting Operations Workshop Report, S. Lehman Et Al., Tech Report 2022, </a:t>
            </a:r>
            <a:r>
              <a:rPr lang="en-US" sz="1200" dirty="0">
                <a:effectLst/>
                <a:latin typeface="t1xtt"/>
                <a:hlinkClick r:id="rId2"/>
              </a:rPr>
              <a:t>https://ntrs.nasa.gov/citations/20220014721</a:t>
            </a:r>
            <a:r>
              <a:rPr lang="en-US" sz="1200" dirty="0">
                <a:effectLst/>
                <a:latin typeface="TeXGyreTermesX"/>
                <a:hlinkClick r:id="rId2"/>
              </a:rPr>
              <a:t> </a:t>
            </a:r>
            <a:br>
              <a:rPr lang="en-US" sz="1200" b="1" dirty="0">
                <a:latin typeface="Optima" panose="02000503060000020004" pitchFamily="2" charset="0"/>
                <a:hlinkClick r:id="rId2"/>
              </a:rPr>
            </a:br>
            <a:r>
              <a:rPr lang="en-US" sz="1200" b="1" dirty="0">
                <a:latin typeface="Optima" panose="02000503060000020004" pitchFamily="2" charset="0"/>
              </a:rPr>
              <a:t>[8]: </a:t>
            </a:r>
            <a:r>
              <a:rPr lang="en-US" sz="1200" b="1" dirty="0">
                <a:effectLst/>
                <a:latin typeface="Optima" panose="02000503060000020004" pitchFamily="2" charset="0"/>
              </a:rPr>
              <a:t>Developing an Unmanned Aircraft System Pilot Kit (UASP-kit) for Wildland Fire UAS Operators, L. Martin Et Al., </a:t>
            </a:r>
            <a:r>
              <a:rPr lang="en-US" sz="1200" b="1" u="none" strike="noStrike" dirty="0">
                <a:effectLst/>
                <a:latin typeface="Optima" panose="02000503060000020004" pitchFamily="2" charset="0"/>
              </a:rPr>
              <a:t>AIAA AVIATION 2022 </a:t>
            </a:r>
            <a:r>
              <a:rPr lang="en-US" sz="1200" b="1" dirty="0">
                <a:effectLst/>
                <a:latin typeface="Optima" panose="02000503060000020004" pitchFamily="2" charset="0"/>
              </a:rPr>
              <a:t> </a:t>
            </a:r>
            <a:endParaRPr lang="en-US" sz="1200" b="1" dirty="0">
              <a:latin typeface="Optima" panose="02000503060000020004" pitchFamily="2" charset="0"/>
            </a:endParaRPr>
          </a:p>
          <a:p>
            <a:r>
              <a:rPr lang="en-US" sz="1400" dirty="0">
                <a:effectLst/>
                <a:latin typeface="Optima" panose="02000503060000020004" pitchFamily="2" charset="0"/>
              </a:rPr>
              <a:t> </a:t>
            </a:r>
            <a:endParaRPr lang="en-US" sz="1400" dirty="0">
              <a:latin typeface="Optima" panose="02000503060000020004" pitchFamily="2" charset="0"/>
            </a:endParaRPr>
          </a:p>
          <a:p>
            <a:endParaRPr lang="en-US" sz="1400" dirty="0">
              <a:latin typeface="Optima" panose="02000503060000020004" pitchFamily="2"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7CDB06A-A157-A29E-ED94-1E3A0090ECD6}"/>
                  </a:ext>
                </a:extLst>
              </p:cNvPr>
              <p:cNvSpPr txBox="1"/>
              <p:nvPr/>
            </p:nvSpPr>
            <p:spPr>
              <a:xfrm>
                <a:off x="10293177" y="230600"/>
                <a:ext cx="429491" cy="421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b="1" i="1" smtClean="0">
                              <a:solidFill>
                                <a:schemeClr val="accent1">
                                  <a:lumMod val="75000"/>
                                </a:schemeClr>
                              </a:solidFill>
                              <a:latin typeface="Cambria Math" panose="02040503050406030204" pitchFamily="18" charset="0"/>
                            </a:rPr>
                          </m:ctrlPr>
                        </m:sSupPr>
                        <m:e>
                          <m:r>
                            <a:rPr lang="en-US" sz="2000" b="1" i="1" smtClean="0">
                              <a:solidFill>
                                <a:schemeClr val="accent1">
                                  <a:lumMod val="75000"/>
                                </a:schemeClr>
                              </a:solidFill>
                              <a:latin typeface="Cambria Math" panose="02040503050406030204" pitchFamily="18" charset="0"/>
                            </a:rPr>
                            <m:t> </m:t>
                          </m:r>
                        </m:e>
                        <m:sup>
                          <m:d>
                            <m:dPr>
                              <m:begChr m:val="["/>
                              <m:endChr m:val="]"/>
                              <m:ctrlPr>
                                <a:rPr lang="en-US" sz="2000" b="1" i="1" smtClean="0">
                                  <a:solidFill>
                                    <a:schemeClr val="accent1">
                                      <a:lumMod val="75000"/>
                                    </a:schemeClr>
                                  </a:solidFill>
                                  <a:latin typeface="Cambria Math" panose="02040503050406030204" pitchFamily="18" charset="0"/>
                                </a:rPr>
                              </m:ctrlPr>
                            </m:dPr>
                            <m:e>
                              <m:r>
                                <a:rPr lang="en-US" sz="2000" b="1" i="1" smtClean="0">
                                  <a:solidFill>
                                    <a:schemeClr val="accent1">
                                      <a:lumMod val="75000"/>
                                    </a:schemeClr>
                                  </a:solidFill>
                                  <a:latin typeface="Cambria Math" panose="02040503050406030204" pitchFamily="18" charset="0"/>
                                </a:rPr>
                                <m:t>𝟏</m:t>
                              </m:r>
                            </m:e>
                          </m:d>
                        </m:sup>
                      </m:sSup>
                    </m:oMath>
                  </m:oMathPara>
                </a14:m>
                <a:endParaRPr lang="en-US" sz="2000" b="1" dirty="0">
                  <a:solidFill>
                    <a:schemeClr val="accent1">
                      <a:lumMod val="75000"/>
                    </a:schemeClr>
                  </a:solidFill>
                  <a:latin typeface="Optima" panose="02000503060000020004" pitchFamily="2" charset="0"/>
                </a:endParaRPr>
              </a:p>
            </p:txBody>
          </p:sp>
        </mc:Choice>
        <mc:Fallback xmlns="">
          <p:sp>
            <p:nvSpPr>
              <p:cNvPr id="33" name="TextBox 32">
                <a:extLst>
                  <a:ext uri="{FF2B5EF4-FFF2-40B4-BE49-F238E27FC236}">
                    <a16:creationId xmlns:a16="http://schemas.microsoft.com/office/drawing/2014/main" id="{87CDB06A-A157-A29E-ED94-1E3A0090ECD6}"/>
                  </a:ext>
                </a:extLst>
              </p:cNvPr>
              <p:cNvSpPr txBox="1">
                <a:spLocks noRot="1" noChangeAspect="1" noMove="1" noResize="1" noEditPoints="1" noAdjustHandles="1" noChangeArrowheads="1" noChangeShapeType="1" noTextEdit="1"/>
              </p:cNvSpPr>
              <p:nvPr/>
            </p:nvSpPr>
            <p:spPr>
              <a:xfrm>
                <a:off x="10293177" y="230600"/>
                <a:ext cx="429491" cy="421462"/>
              </a:xfrm>
              <a:prstGeom prst="rect">
                <a:avLst/>
              </a:prstGeom>
              <a:blipFill>
                <a:blip r:embed="rId6"/>
                <a:stretch>
                  <a:fillRect l="-8571"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691DC17-F949-1810-0764-96229EB9808E}"/>
                  </a:ext>
                </a:extLst>
              </p:cNvPr>
              <p:cNvSpPr txBox="1"/>
              <p:nvPr/>
            </p:nvSpPr>
            <p:spPr>
              <a:xfrm>
                <a:off x="3619657" y="1606607"/>
                <a:ext cx="571657" cy="392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1" i="1" smtClean="0">
                              <a:solidFill>
                                <a:schemeClr val="accent1">
                                  <a:lumMod val="75000"/>
                                </a:schemeClr>
                              </a:solidFill>
                              <a:latin typeface="Cambria Math" panose="02040503050406030204" pitchFamily="18" charset="0"/>
                            </a:rPr>
                          </m:ctrlPr>
                        </m:sSupPr>
                        <m:e>
                          <m:r>
                            <a:rPr lang="en-US" sz="1800" b="1" i="1" smtClean="0">
                              <a:solidFill>
                                <a:schemeClr val="accent1">
                                  <a:lumMod val="75000"/>
                                </a:schemeClr>
                              </a:solidFill>
                              <a:latin typeface="Cambria Math" panose="02040503050406030204" pitchFamily="18" charset="0"/>
                            </a:rPr>
                            <m:t> </m:t>
                          </m:r>
                        </m:e>
                        <m:sup>
                          <m:d>
                            <m:dPr>
                              <m:begChr m:val="["/>
                              <m:endChr m:val="]"/>
                              <m:ctrlPr>
                                <a:rPr lang="en-US" sz="1800" b="1" i="1" smtClean="0">
                                  <a:solidFill>
                                    <a:schemeClr val="tx1"/>
                                  </a:solidFill>
                                  <a:latin typeface="Cambria Math" panose="02040503050406030204" pitchFamily="18" charset="0"/>
                                </a:rPr>
                              </m:ctrlPr>
                            </m:dPr>
                            <m:e>
                              <m:r>
                                <a:rPr lang="en-US" sz="1800" b="1" i="1" smtClean="0">
                                  <a:solidFill>
                                    <a:schemeClr val="tx1"/>
                                  </a:solidFill>
                                  <a:latin typeface="Cambria Math" panose="02040503050406030204" pitchFamily="18" charset="0"/>
                                </a:rPr>
                                <m:t>𝟐</m:t>
                              </m:r>
                            </m:e>
                          </m:d>
                        </m:sup>
                      </m:sSup>
                    </m:oMath>
                  </m:oMathPara>
                </a14:m>
                <a:endParaRPr lang="en-US" sz="1800" b="1" dirty="0">
                  <a:solidFill>
                    <a:schemeClr val="accent1">
                      <a:lumMod val="75000"/>
                    </a:schemeClr>
                  </a:solidFill>
                  <a:latin typeface="Optima" panose="02000503060000020004" pitchFamily="2" charset="0"/>
                </a:endParaRPr>
              </a:p>
            </p:txBody>
          </p:sp>
        </mc:Choice>
        <mc:Fallback xmlns="">
          <p:sp>
            <p:nvSpPr>
              <p:cNvPr id="35" name="TextBox 34">
                <a:extLst>
                  <a:ext uri="{FF2B5EF4-FFF2-40B4-BE49-F238E27FC236}">
                    <a16:creationId xmlns:a16="http://schemas.microsoft.com/office/drawing/2014/main" id="{B691DC17-F949-1810-0764-96229EB9808E}"/>
                  </a:ext>
                </a:extLst>
              </p:cNvPr>
              <p:cNvSpPr txBox="1">
                <a:spLocks noRot="1" noChangeAspect="1" noMove="1" noResize="1" noEditPoints="1" noAdjustHandles="1" noChangeArrowheads="1" noChangeShapeType="1" noTextEdit="1"/>
              </p:cNvSpPr>
              <p:nvPr/>
            </p:nvSpPr>
            <p:spPr>
              <a:xfrm>
                <a:off x="3619657" y="1606607"/>
                <a:ext cx="571657" cy="392993"/>
              </a:xfrm>
              <a:prstGeom prst="rect">
                <a:avLst/>
              </a:prstGeom>
              <a:blipFill>
                <a:blip r:embed="rId7"/>
                <a:stretch>
                  <a:fillRect b="-12500"/>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0DD3C86F-FC7F-B80B-7712-B3BD3B8C131D}"/>
              </a:ext>
            </a:extLst>
          </p:cNvPr>
          <p:cNvGrpSpPr/>
          <p:nvPr/>
        </p:nvGrpSpPr>
        <p:grpSpPr>
          <a:xfrm>
            <a:off x="6129085" y="1228134"/>
            <a:ext cx="4791456" cy="4788475"/>
            <a:chOff x="2705052" y="67235"/>
            <a:chExt cx="6720840" cy="6720840"/>
          </a:xfrm>
        </p:grpSpPr>
        <p:sp>
          <p:nvSpPr>
            <p:cNvPr id="50" name="Oval 49">
              <a:extLst>
                <a:ext uri="{FF2B5EF4-FFF2-40B4-BE49-F238E27FC236}">
                  <a16:creationId xmlns:a16="http://schemas.microsoft.com/office/drawing/2014/main" id="{62E6CE4B-5F06-635E-0A95-EA75B7EFA93F}"/>
                </a:ext>
              </a:extLst>
            </p:cNvPr>
            <p:cNvSpPr/>
            <p:nvPr/>
          </p:nvSpPr>
          <p:spPr>
            <a:xfrm>
              <a:off x="2705052" y="67235"/>
              <a:ext cx="6720840" cy="6720840"/>
            </a:xfrm>
            <a:prstGeom prst="ellipse">
              <a:avLst/>
            </a:prstGeom>
            <a:solidFill>
              <a:schemeClr val="bg1"/>
            </a:solidFill>
            <a:ln w="50800">
              <a:solidFill>
                <a:schemeClr val="accent4">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A281FD8D-652C-B6D9-41B7-2C82C2995E86}"/>
                </a:ext>
              </a:extLst>
            </p:cNvPr>
            <p:cNvSpPr/>
            <p:nvPr/>
          </p:nvSpPr>
          <p:spPr>
            <a:xfrm>
              <a:off x="3092830" y="432986"/>
              <a:ext cx="5943600" cy="5943600"/>
            </a:xfrm>
            <a:prstGeom prst="ellipse">
              <a:avLst/>
            </a:prstGeom>
            <a:solidFill>
              <a:schemeClr val="bg1"/>
            </a:solidFill>
            <a:ln w="50800">
              <a:solidFill>
                <a:srgbClr val="FF82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F5F2129C-E3B4-793C-EC68-6B8F61F0220E}"/>
                </a:ext>
              </a:extLst>
            </p:cNvPr>
            <p:cNvSpPr/>
            <p:nvPr/>
          </p:nvSpPr>
          <p:spPr>
            <a:xfrm>
              <a:off x="3498987" y="844412"/>
              <a:ext cx="5154269" cy="5155923"/>
            </a:xfrm>
            <a:prstGeom prst="ellipse">
              <a:avLst/>
            </a:prstGeom>
            <a:solidFill>
              <a:schemeClr val="bg1"/>
            </a:solidFill>
            <a:ln w="508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5CE1B3B-B590-F6E2-97F5-25EEE129882B}"/>
                </a:ext>
              </a:extLst>
            </p:cNvPr>
            <p:cNvSpPr/>
            <p:nvPr/>
          </p:nvSpPr>
          <p:spPr>
            <a:xfrm>
              <a:off x="4088890" y="1423779"/>
              <a:ext cx="4014216" cy="4010437"/>
            </a:xfrm>
            <a:prstGeom prst="ellipse">
              <a:avLst/>
            </a:prstGeom>
            <a:solidFill>
              <a:schemeClr val="accent1">
                <a:lumMod val="40000"/>
                <a:lumOff val="6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Graphic 53" descr="Quadcopter with solid fill">
              <a:extLst>
                <a:ext uri="{FF2B5EF4-FFF2-40B4-BE49-F238E27FC236}">
                  <a16:creationId xmlns:a16="http://schemas.microsoft.com/office/drawing/2014/main" id="{4291FEC1-AA4B-849D-958C-5FD1BCC670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41772" y="1897725"/>
              <a:ext cx="758687" cy="758687"/>
            </a:xfrm>
            <a:prstGeom prst="rect">
              <a:avLst/>
            </a:prstGeom>
          </p:spPr>
        </p:pic>
        <p:sp>
          <p:nvSpPr>
            <p:cNvPr id="55" name="Freeform 54">
              <a:extLst>
                <a:ext uri="{FF2B5EF4-FFF2-40B4-BE49-F238E27FC236}">
                  <a16:creationId xmlns:a16="http://schemas.microsoft.com/office/drawing/2014/main" id="{8FEE5823-4B43-F6D1-913C-E7D4382BB2CA}"/>
                </a:ext>
              </a:extLst>
            </p:cNvPr>
            <p:cNvSpPr/>
            <p:nvPr/>
          </p:nvSpPr>
          <p:spPr>
            <a:xfrm>
              <a:off x="4940558" y="2398643"/>
              <a:ext cx="2401146" cy="2625858"/>
            </a:xfrm>
            <a:custGeom>
              <a:avLst/>
              <a:gdLst>
                <a:gd name="connsiteX0" fmla="*/ 1287964 w 2401146"/>
                <a:gd name="connsiteY0" fmla="*/ 0 h 2625858"/>
                <a:gd name="connsiteX1" fmla="*/ 2503 w 2401146"/>
                <a:gd name="connsiteY1" fmla="*/ 1113183 h 2625858"/>
                <a:gd name="connsiteX2" fmla="*/ 1579512 w 2401146"/>
                <a:gd name="connsiteY2" fmla="*/ 2623931 h 2625858"/>
                <a:gd name="connsiteX3" fmla="*/ 2401146 w 2401146"/>
                <a:gd name="connsiteY3" fmla="*/ 1364974 h 2625858"/>
              </a:gdLst>
              <a:ahLst/>
              <a:cxnLst>
                <a:cxn ang="0">
                  <a:pos x="connsiteX0" y="connsiteY0"/>
                </a:cxn>
                <a:cxn ang="0">
                  <a:pos x="connsiteX1" y="connsiteY1"/>
                </a:cxn>
                <a:cxn ang="0">
                  <a:pos x="connsiteX2" y="connsiteY2"/>
                </a:cxn>
                <a:cxn ang="0">
                  <a:pos x="connsiteX3" y="connsiteY3"/>
                </a:cxn>
              </a:cxnLst>
              <a:rect l="l" t="t" r="r" b="b"/>
              <a:pathLst>
                <a:path w="2401146" h="2625858">
                  <a:moveTo>
                    <a:pt x="1287964" y="0"/>
                  </a:moveTo>
                  <a:cubicBezTo>
                    <a:pt x="620938" y="337930"/>
                    <a:pt x="-46088" y="675861"/>
                    <a:pt x="2503" y="1113183"/>
                  </a:cubicBezTo>
                  <a:cubicBezTo>
                    <a:pt x="51094" y="1550505"/>
                    <a:pt x="1179738" y="2581966"/>
                    <a:pt x="1579512" y="2623931"/>
                  </a:cubicBezTo>
                  <a:cubicBezTo>
                    <a:pt x="1979286" y="2665896"/>
                    <a:pt x="2190216" y="2015435"/>
                    <a:pt x="2401146" y="136497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Graphic 55" descr="Pilot female with solid fill">
              <a:extLst>
                <a:ext uri="{FF2B5EF4-FFF2-40B4-BE49-F238E27FC236}">
                  <a16:creationId xmlns:a16="http://schemas.microsoft.com/office/drawing/2014/main" id="{F1685FBE-70E2-16B5-BBCA-B3AD0D33C9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77256" y="3193773"/>
              <a:ext cx="457200" cy="457200"/>
            </a:xfrm>
            <a:prstGeom prst="rect">
              <a:avLst/>
            </a:prstGeom>
          </p:spPr>
        </p:pic>
        <p:pic>
          <p:nvPicPr>
            <p:cNvPr id="57" name="Graphic 56" descr="Tablet with solid fill">
              <a:extLst>
                <a:ext uri="{FF2B5EF4-FFF2-40B4-BE49-F238E27FC236}">
                  <a16:creationId xmlns:a16="http://schemas.microsoft.com/office/drawing/2014/main" id="{5E422AA1-53C5-EECC-6B74-AC1B2F6B12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24587" y="3048529"/>
              <a:ext cx="758687" cy="758687"/>
            </a:xfrm>
            <a:prstGeom prst="rect">
              <a:avLst/>
            </a:prstGeom>
          </p:spPr>
        </p:pic>
      </p:grpSp>
      <p:grpSp>
        <p:nvGrpSpPr>
          <p:cNvPr id="60" name="Group 59">
            <a:extLst>
              <a:ext uri="{FF2B5EF4-FFF2-40B4-BE49-F238E27FC236}">
                <a16:creationId xmlns:a16="http://schemas.microsoft.com/office/drawing/2014/main" id="{781EA598-BF4C-85EE-3B41-A96F219953C4}"/>
              </a:ext>
            </a:extLst>
          </p:cNvPr>
          <p:cNvGrpSpPr/>
          <p:nvPr/>
        </p:nvGrpSpPr>
        <p:grpSpPr>
          <a:xfrm>
            <a:off x="5218578" y="2596831"/>
            <a:ext cx="585216" cy="584775"/>
            <a:chOff x="4901007" y="2707110"/>
            <a:chExt cx="826463" cy="758687"/>
          </a:xfrm>
        </p:grpSpPr>
        <p:pic>
          <p:nvPicPr>
            <p:cNvPr id="58" name="Graphic 57" descr="Quadcopter with solid fill">
              <a:extLst>
                <a:ext uri="{FF2B5EF4-FFF2-40B4-BE49-F238E27FC236}">
                  <a16:creationId xmlns:a16="http://schemas.microsoft.com/office/drawing/2014/main" id="{290839C2-0D9F-D613-B6C4-11A46C6AAA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1007" y="2707110"/>
              <a:ext cx="758687" cy="758687"/>
            </a:xfrm>
            <a:prstGeom prst="rect">
              <a:avLst/>
            </a:prstGeom>
          </p:spPr>
        </p:pic>
        <p:sp>
          <p:nvSpPr>
            <p:cNvPr id="59" name="Oval 58">
              <a:extLst>
                <a:ext uri="{FF2B5EF4-FFF2-40B4-BE49-F238E27FC236}">
                  <a16:creationId xmlns:a16="http://schemas.microsoft.com/office/drawing/2014/main" id="{D92BF2B6-EA1C-E242-0BA8-58C3437B6BFF}"/>
                </a:ext>
              </a:extLst>
            </p:cNvPr>
            <p:cNvSpPr/>
            <p:nvPr/>
          </p:nvSpPr>
          <p:spPr>
            <a:xfrm>
              <a:off x="5544590" y="3213903"/>
              <a:ext cx="182880" cy="182880"/>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A73456D5-73E0-DA27-A0A4-CE6DEB5145BF}"/>
              </a:ext>
            </a:extLst>
          </p:cNvPr>
          <p:cNvGrpSpPr/>
          <p:nvPr/>
        </p:nvGrpSpPr>
        <p:grpSpPr>
          <a:xfrm>
            <a:off x="10708608" y="5078651"/>
            <a:ext cx="585216" cy="585216"/>
            <a:chOff x="9877901" y="4675529"/>
            <a:chExt cx="758687" cy="758687"/>
          </a:xfrm>
        </p:grpSpPr>
        <p:pic>
          <p:nvPicPr>
            <p:cNvPr id="61" name="Graphic 60" descr="Quadcopter with solid fill">
              <a:extLst>
                <a:ext uri="{FF2B5EF4-FFF2-40B4-BE49-F238E27FC236}">
                  <a16:creationId xmlns:a16="http://schemas.microsoft.com/office/drawing/2014/main" id="{C51BFCD4-B968-624A-F812-C0DDCE231D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7901" y="4675529"/>
              <a:ext cx="758687" cy="758687"/>
            </a:xfrm>
            <a:prstGeom prst="rect">
              <a:avLst/>
            </a:prstGeom>
          </p:spPr>
        </p:pic>
        <p:sp>
          <p:nvSpPr>
            <p:cNvPr id="62" name="Oval 61">
              <a:extLst>
                <a:ext uri="{FF2B5EF4-FFF2-40B4-BE49-F238E27FC236}">
                  <a16:creationId xmlns:a16="http://schemas.microsoft.com/office/drawing/2014/main" id="{4A60F9D1-BC90-4516-F458-0F2732970509}"/>
                </a:ext>
              </a:extLst>
            </p:cNvPr>
            <p:cNvSpPr/>
            <p:nvPr/>
          </p:nvSpPr>
          <p:spPr>
            <a:xfrm>
              <a:off x="9877901" y="5226982"/>
              <a:ext cx="182880" cy="182880"/>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35333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E984BEB9-67C5-1255-0F3D-5B79413CFD28}"/>
              </a:ext>
            </a:extLst>
          </p:cNvPr>
          <p:cNvSpPr txBox="1"/>
          <p:nvPr/>
        </p:nvSpPr>
        <p:spPr>
          <a:xfrm>
            <a:off x="166254" y="290222"/>
            <a:ext cx="11925662" cy="584775"/>
          </a:xfrm>
          <a:prstGeom prst="rect">
            <a:avLst/>
          </a:prstGeom>
          <a:noFill/>
        </p:spPr>
        <p:txBody>
          <a:bodyPr wrap="square" rtlCol="0">
            <a:spAutoFit/>
          </a:bodyPr>
          <a:lstStyle/>
          <a:p>
            <a:r>
              <a:rPr lang="en-US" sz="3200" b="1" dirty="0">
                <a:solidFill>
                  <a:schemeClr val="accent1">
                    <a:lumMod val="75000"/>
                  </a:schemeClr>
                </a:solidFill>
                <a:latin typeface="Optima" panose="02000503060000020004" pitchFamily="2" charset="0"/>
              </a:rPr>
              <a:t>Wildfire fighting operations require situational awareness</a:t>
            </a:r>
          </a:p>
        </p:txBody>
      </p:sp>
      <p:cxnSp>
        <p:nvCxnSpPr>
          <p:cNvPr id="4" name="Straight Connector 3">
            <a:extLst>
              <a:ext uri="{FF2B5EF4-FFF2-40B4-BE49-F238E27FC236}">
                <a16:creationId xmlns:a16="http://schemas.microsoft.com/office/drawing/2014/main" id="{D329EBC8-265C-28CA-236A-B48CAA8198AD}"/>
              </a:ext>
            </a:extLst>
          </p:cNvPr>
          <p:cNvCxnSpPr>
            <a:cxnSpLocks/>
          </p:cNvCxnSpPr>
          <p:nvPr/>
        </p:nvCxnSpPr>
        <p:spPr>
          <a:xfrm>
            <a:off x="166254" y="852086"/>
            <a:ext cx="1138076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02A2E030-AD48-B0EC-CF9A-05849723BBA4}"/>
              </a:ext>
            </a:extLst>
          </p:cNvPr>
          <p:cNvSpPr/>
          <p:nvPr/>
        </p:nvSpPr>
        <p:spPr>
          <a:xfrm>
            <a:off x="478728" y="1061882"/>
            <a:ext cx="4904509" cy="517704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5C4040C0-73FB-A10E-E9AB-75188AEFD12F}"/>
              </a:ext>
            </a:extLst>
          </p:cNvPr>
          <p:cNvSpPr txBox="1"/>
          <p:nvPr/>
        </p:nvSpPr>
        <p:spPr>
          <a:xfrm>
            <a:off x="832764" y="1228134"/>
            <a:ext cx="4425781" cy="954107"/>
          </a:xfrm>
          <a:prstGeom prst="rect">
            <a:avLst/>
          </a:prstGeom>
          <a:noFill/>
        </p:spPr>
        <p:txBody>
          <a:bodyPr wrap="square" rtlCol="0">
            <a:spAutoFit/>
          </a:bodyPr>
          <a:lstStyle/>
          <a:p>
            <a:r>
              <a:rPr lang="en-US" sz="2800" b="1" dirty="0">
                <a:latin typeface="Optima" panose="02000503060000020004" pitchFamily="2" charset="0"/>
              </a:rPr>
              <a:t>Unmanned aircraft system pilot kit (UASP-kit)</a:t>
            </a:r>
          </a:p>
        </p:txBody>
      </p:sp>
      <p:sp>
        <p:nvSpPr>
          <p:cNvPr id="10" name="TextBox 9">
            <a:extLst>
              <a:ext uri="{FF2B5EF4-FFF2-40B4-BE49-F238E27FC236}">
                <a16:creationId xmlns:a16="http://schemas.microsoft.com/office/drawing/2014/main" id="{7E71375D-F9AE-3955-4423-35401CDA8D90}"/>
              </a:ext>
            </a:extLst>
          </p:cNvPr>
          <p:cNvSpPr txBox="1"/>
          <p:nvPr/>
        </p:nvSpPr>
        <p:spPr>
          <a:xfrm>
            <a:off x="900708" y="2426455"/>
            <a:ext cx="4239494"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Operational volumes (OV)</a:t>
            </a:r>
          </a:p>
          <a:p>
            <a:pPr marL="742950" lvl="1" indent="-285750">
              <a:buFont typeface="Arial" panose="020B0604020202020204" pitchFamily="34" charset="0"/>
              <a:buChar char="•"/>
            </a:pPr>
            <a:r>
              <a:rPr lang="en-US" sz="2800" dirty="0"/>
              <a:t>Mission area</a:t>
            </a:r>
          </a:p>
          <a:p>
            <a:pPr marL="742950" lvl="1" indent="-285750">
              <a:buFont typeface="Arial" panose="020B0604020202020204" pitchFamily="34" charset="0"/>
              <a:buChar char="•"/>
            </a:pPr>
            <a:r>
              <a:rPr lang="en-US" sz="2800" dirty="0"/>
              <a:t>Alerting volume</a:t>
            </a:r>
          </a:p>
        </p:txBody>
      </p:sp>
      <p:sp>
        <p:nvSpPr>
          <p:cNvPr id="11" name="TextBox 10">
            <a:extLst>
              <a:ext uri="{FF2B5EF4-FFF2-40B4-BE49-F238E27FC236}">
                <a16:creationId xmlns:a16="http://schemas.microsoft.com/office/drawing/2014/main" id="{CD998A63-D532-CD72-A598-300E15C946D8}"/>
              </a:ext>
            </a:extLst>
          </p:cNvPr>
          <p:cNvSpPr txBox="1"/>
          <p:nvPr/>
        </p:nvSpPr>
        <p:spPr>
          <a:xfrm>
            <a:off x="900708" y="4321051"/>
            <a:ext cx="2718949"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Alerting system</a:t>
            </a:r>
          </a:p>
        </p:txBody>
      </p:sp>
      <p:cxnSp>
        <p:nvCxnSpPr>
          <p:cNvPr id="12" name="Straight Connector 11">
            <a:extLst>
              <a:ext uri="{FF2B5EF4-FFF2-40B4-BE49-F238E27FC236}">
                <a16:creationId xmlns:a16="http://schemas.microsoft.com/office/drawing/2014/main" id="{D2581B52-3CCB-2342-059E-ED348F036DE0}"/>
              </a:ext>
            </a:extLst>
          </p:cNvPr>
          <p:cNvCxnSpPr>
            <a:cxnSpLocks/>
          </p:cNvCxnSpPr>
          <p:nvPr/>
        </p:nvCxnSpPr>
        <p:spPr>
          <a:xfrm>
            <a:off x="710346" y="2182241"/>
            <a:ext cx="43403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46EEE5-FD82-8028-074E-D6A693E61511}"/>
              </a:ext>
            </a:extLst>
          </p:cNvPr>
          <p:cNvCxnSpPr>
            <a:cxnSpLocks/>
          </p:cNvCxnSpPr>
          <p:nvPr/>
        </p:nvCxnSpPr>
        <p:spPr>
          <a:xfrm>
            <a:off x="708558" y="2272295"/>
            <a:ext cx="43403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A774F0-08A0-D482-7D95-58BEC9E58C02}"/>
              </a:ext>
            </a:extLst>
          </p:cNvPr>
          <p:cNvCxnSpPr>
            <a:cxnSpLocks/>
          </p:cNvCxnSpPr>
          <p:nvPr/>
        </p:nvCxnSpPr>
        <p:spPr>
          <a:xfrm>
            <a:off x="166254" y="6317647"/>
            <a:ext cx="1138076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B1D45EA-8E31-F7E7-78EF-BD37F75B2E19}"/>
              </a:ext>
            </a:extLst>
          </p:cNvPr>
          <p:cNvSpPr txBox="1"/>
          <p:nvPr/>
        </p:nvSpPr>
        <p:spPr>
          <a:xfrm>
            <a:off x="166254" y="6339059"/>
            <a:ext cx="11156003" cy="892552"/>
          </a:xfrm>
          <a:prstGeom prst="rect">
            <a:avLst/>
          </a:prstGeom>
          <a:noFill/>
        </p:spPr>
        <p:txBody>
          <a:bodyPr wrap="none" rtlCol="0">
            <a:spAutoFit/>
          </a:bodyPr>
          <a:lstStyle/>
          <a:p>
            <a:r>
              <a:rPr lang="en-US" sz="1200" b="1" dirty="0">
                <a:latin typeface="Optima" panose="02000503060000020004" pitchFamily="2" charset="0"/>
              </a:rPr>
              <a:t>[7]: </a:t>
            </a:r>
            <a:r>
              <a:rPr lang="en-US" sz="1200" b="1" dirty="0">
                <a:effectLst/>
                <a:latin typeface="Optima" panose="02000503060000020004" pitchFamily="2" charset="0"/>
              </a:rPr>
              <a:t>NASA System-Wide Safety Wildland Firefighting Operations Workshop Report, S. Lehman Et Al., Tech Report 2022, </a:t>
            </a:r>
            <a:r>
              <a:rPr lang="en-US" sz="1200" dirty="0">
                <a:effectLst/>
                <a:latin typeface="t1xtt"/>
                <a:hlinkClick r:id="rId2"/>
              </a:rPr>
              <a:t>https://ntrs.nasa.gov/citations/20220014721</a:t>
            </a:r>
            <a:r>
              <a:rPr lang="en-US" sz="1200" dirty="0">
                <a:effectLst/>
                <a:latin typeface="TeXGyreTermesX"/>
                <a:hlinkClick r:id="rId2"/>
              </a:rPr>
              <a:t> </a:t>
            </a:r>
            <a:br>
              <a:rPr lang="en-US" sz="1200" b="1" dirty="0">
                <a:latin typeface="Optima" panose="02000503060000020004" pitchFamily="2" charset="0"/>
                <a:hlinkClick r:id="rId2"/>
              </a:rPr>
            </a:br>
            <a:r>
              <a:rPr lang="en-US" sz="1200" b="1" dirty="0">
                <a:latin typeface="Optima" panose="02000503060000020004" pitchFamily="2" charset="0"/>
              </a:rPr>
              <a:t>[8]: </a:t>
            </a:r>
            <a:r>
              <a:rPr lang="en-US" sz="1200" b="1" dirty="0">
                <a:effectLst/>
                <a:latin typeface="Optima" panose="02000503060000020004" pitchFamily="2" charset="0"/>
              </a:rPr>
              <a:t>Developing an Unmanned Aircraft System Pilot Kit (UASP-kit) for Wildland Fire UAS Operators, L. Martin Et Al., </a:t>
            </a:r>
            <a:r>
              <a:rPr lang="en-US" sz="1200" b="1" u="none" strike="noStrike" dirty="0">
                <a:effectLst/>
                <a:latin typeface="Optima" panose="02000503060000020004" pitchFamily="2" charset="0"/>
              </a:rPr>
              <a:t>AIAA AVIATION 2022 </a:t>
            </a:r>
            <a:r>
              <a:rPr lang="en-US" sz="1200" b="1" dirty="0">
                <a:effectLst/>
                <a:latin typeface="Optima" panose="02000503060000020004" pitchFamily="2" charset="0"/>
              </a:rPr>
              <a:t> </a:t>
            </a:r>
            <a:endParaRPr lang="en-US" sz="1200" b="1" dirty="0">
              <a:latin typeface="Optima" panose="02000503060000020004" pitchFamily="2" charset="0"/>
            </a:endParaRPr>
          </a:p>
          <a:p>
            <a:r>
              <a:rPr lang="en-US" sz="1400" dirty="0">
                <a:effectLst/>
                <a:latin typeface="Optima" panose="02000503060000020004" pitchFamily="2" charset="0"/>
              </a:rPr>
              <a:t> </a:t>
            </a:r>
            <a:endParaRPr lang="en-US" sz="1400" dirty="0">
              <a:latin typeface="Optima" panose="02000503060000020004" pitchFamily="2" charset="0"/>
            </a:endParaRPr>
          </a:p>
          <a:p>
            <a:endParaRPr lang="en-US" sz="1400" dirty="0">
              <a:latin typeface="Optima" panose="02000503060000020004" pitchFamily="2"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7CDB06A-A157-A29E-ED94-1E3A0090ECD6}"/>
                  </a:ext>
                </a:extLst>
              </p:cNvPr>
              <p:cNvSpPr txBox="1"/>
              <p:nvPr/>
            </p:nvSpPr>
            <p:spPr>
              <a:xfrm>
                <a:off x="10293177" y="230600"/>
                <a:ext cx="429491" cy="421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b="1" i="1" smtClean="0">
                              <a:solidFill>
                                <a:schemeClr val="accent1">
                                  <a:lumMod val="75000"/>
                                </a:schemeClr>
                              </a:solidFill>
                              <a:latin typeface="Cambria Math" panose="02040503050406030204" pitchFamily="18" charset="0"/>
                            </a:rPr>
                          </m:ctrlPr>
                        </m:sSupPr>
                        <m:e>
                          <m:r>
                            <a:rPr lang="en-US" sz="2000" b="1" i="1" smtClean="0">
                              <a:solidFill>
                                <a:schemeClr val="accent1">
                                  <a:lumMod val="75000"/>
                                </a:schemeClr>
                              </a:solidFill>
                              <a:latin typeface="Cambria Math" panose="02040503050406030204" pitchFamily="18" charset="0"/>
                            </a:rPr>
                            <m:t> </m:t>
                          </m:r>
                        </m:e>
                        <m:sup>
                          <m:d>
                            <m:dPr>
                              <m:begChr m:val="["/>
                              <m:endChr m:val="]"/>
                              <m:ctrlPr>
                                <a:rPr lang="en-US" sz="2000" b="1" i="1" smtClean="0">
                                  <a:solidFill>
                                    <a:schemeClr val="accent1">
                                      <a:lumMod val="75000"/>
                                    </a:schemeClr>
                                  </a:solidFill>
                                  <a:latin typeface="Cambria Math" panose="02040503050406030204" pitchFamily="18" charset="0"/>
                                </a:rPr>
                              </m:ctrlPr>
                            </m:dPr>
                            <m:e>
                              <m:r>
                                <a:rPr lang="en-US" sz="2000" b="1" i="1" smtClean="0">
                                  <a:solidFill>
                                    <a:schemeClr val="accent1">
                                      <a:lumMod val="75000"/>
                                    </a:schemeClr>
                                  </a:solidFill>
                                  <a:latin typeface="Cambria Math" panose="02040503050406030204" pitchFamily="18" charset="0"/>
                                </a:rPr>
                                <m:t>𝟏</m:t>
                              </m:r>
                            </m:e>
                          </m:d>
                        </m:sup>
                      </m:sSup>
                    </m:oMath>
                  </m:oMathPara>
                </a14:m>
                <a:endParaRPr lang="en-US" sz="2000" b="1" dirty="0">
                  <a:solidFill>
                    <a:schemeClr val="accent1">
                      <a:lumMod val="75000"/>
                    </a:schemeClr>
                  </a:solidFill>
                  <a:latin typeface="Optima" panose="02000503060000020004" pitchFamily="2" charset="0"/>
                </a:endParaRPr>
              </a:p>
            </p:txBody>
          </p:sp>
        </mc:Choice>
        <mc:Fallback xmlns="">
          <p:sp>
            <p:nvSpPr>
              <p:cNvPr id="33" name="TextBox 32">
                <a:extLst>
                  <a:ext uri="{FF2B5EF4-FFF2-40B4-BE49-F238E27FC236}">
                    <a16:creationId xmlns:a16="http://schemas.microsoft.com/office/drawing/2014/main" id="{87CDB06A-A157-A29E-ED94-1E3A0090ECD6}"/>
                  </a:ext>
                </a:extLst>
              </p:cNvPr>
              <p:cNvSpPr txBox="1">
                <a:spLocks noRot="1" noChangeAspect="1" noMove="1" noResize="1" noEditPoints="1" noAdjustHandles="1" noChangeArrowheads="1" noChangeShapeType="1" noTextEdit="1"/>
              </p:cNvSpPr>
              <p:nvPr/>
            </p:nvSpPr>
            <p:spPr>
              <a:xfrm>
                <a:off x="10293177" y="230600"/>
                <a:ext cx="429491" cy="421462"/>
              </a:xfrm>
              <a:prstGeom prst="rect">
                <a:avLst/>
              </a:prstGeom>
              <a:blipFill>
                <a:blip r:embed="rId6"/>
                <a:stretch>
                  <a:fillRect l="-8571"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691DC17-F949-1810-0764-96229EB9808E}"/>
                  </a:ext>
                </a:extLst>
              </p:cNvPr>
              <p:cNvSpPr txBox="1"/>
              <p:nvPr/>
            </p:nvSpPr>
            <p:spPr>
              <a:xfrm>
                <a:off x="3619657" y="1606607"/>
                <a:ext cx="571657" cy="392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1" i="1" smtClean="0">
                              <a:solidFill>
                                <a:schemeClr val="accent1">
                                  <a:lumMod val="75000"/>
                                </a:schemeClr>
                              </a:solidFill>
                              <a:latin typeface="Cambria Math" panose="02040503050406030204" pitchFamily="18" charset="0"/>
                            </a:rPr>
                          </m:ctrlPr>
                        </m:sSupPr>
                        <m:e>
                          <m:r>
                            <a:rPr lang="en-US" sz="1800" b="1" i="1" smtClean="0">
                              <a:solidFill>
                                <a:schemeClr val="accent1">
                                  <a:lumMod val="75000"/>
                                </a:schemeClr>
                              </a:solidFill>
                              <a:latin typeface="Cambria Math" panose="02040503050406030204" pitchFamily="18" charset="0"/>
                            </a:rPr>
                            <m:t> </m:t>
                          </m:r>
                        </m:e>
                        <m:sup>
                          <m:d>
                            <m:dPr>
                              <m:begChr m:val="["/>
                              <m:endChr m:val="]"/>
                              <m:ctrlPr>
                                <a:rPr lang="en-US" sz="1800" b="1" i="1" smtClean="0">
                                  <a:solidFill>
                                    <a:schemeClr val="tx1"/>
                                  </a:solidFill>
                                  <a:latin typeface="Cambria Math" panose="02040503050406030204" pitchFamily="18" charset="0"/>
                                </a:rPr>
                              </m:ctrlPr>
                            </m:dPr>
                            <m:e>
                              <m:r>
                                <a:rPr lang="en-US" sz="1800" b="1" i="1" smtClean="0">
                                  <a:solidFill>
                                    <a:schemeClr val="tx1"/>
                                  </a:solidFill>
                                  <a:latin typeface="Cambria Math" panose="02040503050406030204" pitchFamily="18" charset="0"/>
                                </a:rPr>
                                <m:t>𝟐</m:t>
                              </m:r>
                            </m:e>
                          </m:d>
                        </m:sup>
                      </m:sSup>
                    </m:oMath>
                  </m:oMathPara>
                </a14:m>
                <a:endParaRPr lang="en-US" sz="1800" b="1" dirty="0">
                  <a:solidFill>
                    <a:schemeClr val="accent1">
                      <a:lumMod val="75000"/>
                    </a:schemeClr>
                  </a:solidFill>
                  <a:latin typeface="Optima" panose="02000503060000020004" pitchFamily="2" charset="0"/>
                </a:endParaRPr>
              </a:p>
            </p:txBody>
          </p:sp>
        </mc:Choice>
        <mc:Fallback xmlns="">
          <p:sp>
            <p:nvSpPr>
              <p:cNvPr id="35" name="TextBox 34">
                <a:extLst>
                  <a:ext uri="{FF2B5EF4-FFF2-40B4-BE49-F238E27FC236}">
                    <a16:creationId xmlns:a16="http://schemas.microsoft.com/office/drawing/2014/main" id="{B691DC17-F949-1810-0764-96229EB9808E}"/>
                  </a:ext>
                </a:extLst>
              </p:cNvPr>
              <p:cNvSpPr txBox="1">
                <a:spLocks noRot="1" noChangeAspect="1" noMove="1" noResize="1" noEditPoints="1" noAdjustHandles="1" noChangeArrowheads="1" noChangeShapeType="1" noTextEdit="1"/>
              </p:cNvSpPr>
              <p:nvPr/>
            </p:nvSpPr>
            <p:spPr>
              <a:xfrm>
                <a:off x="3619657" y="1606607"/>
                <a:ext cx="571657" cy="392993"/>
              </a:xfrm>
              <a:prstGeom prst="rect">
                <a:avLst/>
              </a:prstGeom>
              <a:blipFill>
                <a:blip r:embed="rId7"/>
                <a:stretch>
                  <a:fillRect b="-12500"/>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0DD3C86F-FC7F-B80B-7712-B3BD3B8C131D}"/>
              </a:ext>
            </a:extLst>
          </p:cNvPr>
          <p:cNvGrpSpPr/>
          <p:nvPr/>
        </p:nvGrpSpPr>
        <p:grpSpPr>
          <a:xfrm>
            <a:off x="6129085" y="1228134"/>
            <a:ext cx="4791456" cy="4788475"/>
            <a:chOff x="2705052" y="67235"/>
            <a:chExt cx="6720840" cy="6720840"/>
          </a:xfrm>
        </p:grpSpPr>
        <p:sp>
          <p:nvSpPr>
            <p:cNvPr id="50" name="Oval 49">
              <a:extLst>
                <a:ext uri="{FF2B5EF4-FFF2-40B4-BE49-F238E27FC236}">
                  <a16:creationId xmlns:a16="http://schemas.microsoft.com/office/drawing/2014/main" id="{62E6CE4B-5F06-635E-0A95-EA75B7EFA93F}"/>
                </a:ext>
              </a:extLst>
            </p:cNvPr>
            <p:cNvSpPr/>
            <p:nvPr/>
          </p:nvSpPr>
          <p:spPr>
            <a:xfrm>
              <a:off x="2705052" y="67235"/>
              <a:ext cx="6720840" cy="6720840"/>
            </a:xfrm>
            <a:prstGeom prst="ellipse">
              <a:avLst/>
            </a:prstGeom>
            <a:solidFill>
              <a:schemeClr val="bg1"/>
            </a:solidFill>
            <a:ln w="50800">
              <a:solidFill>
                <a:schemeClr val="accent4">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A281FD8D-652C-B6D9-41B7-2C82C2995E86}"/>
                </a:ext>
              </a:extLst>
            </p:cNvPr>
            <p:cNvSpPr/>
            <p:nvPr/>
          </p:nvSpPr>
          <p:spPr>
            <a:xfrm>
              <a:off x="3092830" y="432986"/>
              <a:ext cx="5943600" cy="5943600"/>
            </a:xfrm>
            <a:prstGeom prst="ellipse">
              <a:avLst/>
            </a:prstGeom>
            <a:solidFill>
              <a:schemeClr val="bg1"/>
            </a:solidFill>
            <a:ln w="50800">
              <a:solidFill>
                <a:srgbClr val="FF82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F5F2129C-E3B4-793C-EC68-6B8F61F0220E}"/>
                </a:ext>
              </a:extLst>
            </p:cNvPr>
            <p:cNvSpPr/>
            <p:nvPr/>
          </p:nvSpPr>
          <p:spPr>
            <a:xfrm>
              <a:off x="3498987" y="844412"/>
              <a:ext cx="5154269" cy="5155923"/>
            </a:xfrm>
            <a:prstGeom prst="ellipse">
              <a:avLst/>
            </a:prstGeom>
            <a:solidFill>
              <a:schemeClr val="bg1"/>
            </a:solidFill>
            <a:ln w="508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5CE1B3B-B590-F6E2-97F5-25EEE129882B}"/>
                </a:ext>
              </a:extLst>
            </p:cNvPr>
            <p:cNvSpPr/>
            <p:nvPr/>
          </p:nvSpPr>
          <p:spPr>
            <a:xfrm>
              <a:off x="4088890" y="1423779"/>
              <a:ext cx="4014216" cy="4010437"/>
            </a:xfrm>
            <a:prstGeom prst="ellipse">
              <a:avLst/>
            </a:prstGeom>
            <a:solidFill>
              <a:schemeClr val="accent1">
                <a:lumMod val="40000"/>
                <a:lumOff val="6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Graphic 53" descr="Quadcopter with solid fill">
              <a:extLst>
                <a:ext uri="{FF2B5EF4-FFF2-40B4-BE49-F238E27FC236}">
                  <a16:creationId xmlns:a16="http://schemas.microsoft.com/office/drawing/2014/main" id="{4291FEC1-AA4B-849D-958C-5FD1BCC670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41772" y="1897725"/>
              <a:ext cx="758687" cy="758687"/>
            </a:xfrm>
            <a:prstGeom prst="rect">
              <a:avLst/>
            </a:prstGeom>
          </p:spPr>
        </p:pic>
        <p:sp>
          <p:nvSpPr>
            <p:cNvPr id="55" name="Freeform 54">
              <a:extLst>
                <a:ext uri="{FF2B5EF4-FFF2-40B4-BE49-F238E27FC236}">
                  <a16:creationId xmlns:a16="http://schemas.microsoft.com/office/drawing/2014/main" id="{8FEE5823-4B43-F6D1-913C-E7D4382BB2CA}"/>
                </a:ext>
              </a:extLst>
            </p:cNvPr>
            <p:cNvSpPr/>
            <p:nvPr/>
          </p:nvSpPr>
          <p:spPr>
            <a:xfrm>
              <a:off x="4940558" y="2398643"/>
              <a:ext cx="2401146" cy="2625858"/>
            </a:xfrm>
            <a:custGeom>
              <a:avLst/>
              <a:gdLst>
                <a:gd name="connsiteX0" fmla="*/ 1287964 w 2401146"/>
                <a:gd name="connsiteY0" fmla="*/ 0 h 2625858"/>
                <a:gd name="connsiteX1" fmla="*/ 2503 w 2401146"/>
                <a:gd name="connsiteY1" fmla="*/ 1113183 h 2625858"/>
                <a:gd name="connsiteX2" fmla="*/ 1579512 w 2401146"/>
                <a:gd name="connsiteY2" fmla="*/ 2623931 h 2625858"/>
                <a:gd name="connsiteX3" fmla="*/ 2401146 w 2401146"/>
                <a:gd name="connsiteY3" fmla="*/ 1364974 h 2625858"/>
              </a:gdLst>
              <a:ahLst/>
              <a:cxnLst>
                <a:cxn ang="0">
                  <a:pos x="connsiteX0" y="connsiteY0"/>
                </a:cxn>
                <a:cxn ang="0">
                  <a:pos x="connsiteX1" y="connsiteY1"/>
                </a:cxn>
                <a:cxn ang="0">
                  <a:pos x="connsiteX2" y="connsiteY2"/>
                </a:cxn>
                <a:cxn ang="0">
                  <a:pos x="connsiteX3" y="connsiteY3"/>
                </a:cxn>
              </a:cxnLst>
              <a:rect l="l" t="t" r="r" b="b"/>
              <a:pathLst>
                <a:path w="2401146" h="2625858">
                  <a:moveTo>
                    <a:pt x="1287964" y="0"/>
                  </a:moveTo>
                  <a:cubicBezTo>
                    <a:pt x="620938" y="337930"/>
                    <a:pt x="-46088" y="675861"/>
                    <a:pt x="2503" y="1113183"/>
                  </a:cubicBezTo>
                  <a:cubicBezTo>
                    <a:pt x="51094" y="1550505"/>
                    <a:pt x="1179738" y="2581966"/>
                    <a:pt x="1579512" y="2623931"/>
                  </a:cubicBezTo>
                  <a:cubicBezTo>
                    <a:pt x="1979286" y="2665896"/>
                    <a:pt x="2190216" y="2015435"/>
                    <a:pt x="2401146" y="136497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Graphic 55" descr="Pilot female with solid fill">
              <a:extLst>
                <a:ext uri="{FF2B5EF4-FFF2-40B4-BE49-F238E27FC236}">
                  <a16:creationId xmlns:a16="http://schemas.microsoft.com/office/drawing/2014/main" id="{F1685FBE-70E2-16B5-BBCA-B3AD0D33C9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77256" y="3193773"/>
              <a:ext cx="457200" cy="457200"/>
            </a:xfrm>
            <a:prstGeom prst="rect">
              <a:avLst/>
            </a:prstGeom>
          </p:spPr>
        </p:pic>
      </p:grpSp>
      <p:grpSp>
        <p:nvGrpSpPr>
          <p:cNvPr id="60" name="Group 59">
            <a:extLst>
              <a:ext uri="{FF2B5EF4-FFF2-40B4-BE49-F238E27FC236}">
                <a16:creationId xmlns:a16="http://schemas.microsoft.com/office/drawing/2014/main" id="{781EA598-BF4C-85EE-3B41-A96F219953C4}"/>
              </a:ext>
            </a:extLst>
          </p:cNvPr>
          <p:cNvGrpSpPr/>
          <p:nvPr/>
        </p:nvGrpSpPr>
        <p:grpSpPr>
          <a:xfrm>
            <a:off x="5405641" y="3297553"/>
            <a:ext cx="585216" cy="584775"/>
            <a:chOff x="4901007" y="2707110"/>
            <a:chExt cx="826463" cy="758687"/>
          </a:xfrm>
        </p:grpSpPr>
        <p:pic>
          <p:nvPicPr>
            <p:cNvPr id="58" name="Graphic 57" descr="Quadcopter with solid fill">
              <a:extLst>
                <a:ext uri="{FF2B5EF4-FFF2-40B4-BE49-F238E27FC236}">
                  <a16:creationId xmlns:a16="http://schemas.microsoft.com/office/drawing/2014/main" id="{290839C2-0D9F-D613-B6C4-11A46C6AAA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1007" y="2707110"/>
              <a:ext cx="758687" cy="758687"/>
            </a:xfrm>
            <a:prstGeom prst="rect">
              <a:avLst/>
            </a:prstGeom>
          </p:spPr>
        </p:pic>
        <p:sp>
          <p:nvSpPr>
            <p:cNvPr id="59" name="Oval 58">
              <a:extLst>
                <a:ext uri="{FF2B5EF4-FFF2-40B4-BE49-F238E27FC236}">
                  <a16:creationId xmlns:a16="http://schemas.microsoft.com/office/drawing/2014/main" id="{D92BF2B6-EA1C-E242-0BA8-58C3437B6BFF}"/>
                </a:ext>
              </a:extLst>
            </p:cNvPr>
            <p:cNvSpPr/>
            <p:nvPr/>
          </p:nvSpPr>
          <p:spPr>
            <a:xfrm>
              <a:off x="5544590" y="3213903"/>
              <a:ext cx="182880" cy="182880"/>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A73456D5-73E0-DA27-A0A4-CE6DEB5145BF}"/>
              </a:ext>
            </a:extLst>
          </p:cNvPr>
          <p:cNvGrpSpPr/>
          <p:nvPr/>
        </p:nvGrpSpPr>
        <p:grpSpPr>
          <a:xfrm>
            <a:off x="10238825" y="4582661"/>
            <a:ext cx="585216" cy="585216"/>
            <a:chOff x="9877901" y="4675529"/>
            <a:chExt cx="758687" cy="758687"/>
          </a:xfrm>
        </p:grpSpPr>
        <p:pic>
          <p:nvPicPr>
            <p:cNvPr id="61" name="Graphic 60" descr="Quadcopter with solid fill">
              <a:extLst>
                <a:ext uri="{FF2B5EF4-FFF2-40B4-BE49-F238E27FC236}">
                  <a16:creationId xmlns:a16="http://schemas.microsoft.com/office/drawing/2014/main" id="{C51BFCD4-B968-624A-F812-C0DDCE231D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7901" y="4675529"/>
              <a:ext cx="758687" cy="758687"/>
            </a:xfrm>
            <a:prstGeom prst="rect">
              <a:avLst/>
            </a:prstGeom>
          </p:spPr>
        </p:pic>
        <p:sp>
          <p:nvSpPr>
            <p:cNvPr id="62" name="Oval 61">
              <a:extLst>
                <a:ext uri="{FF2B5EF4-FFF2-40B4-BE49-F238E27FC236}">
                  <a16:creationId xmlns:a16="http://schemas.microsoft.com/office/drawing/2014/main" id="{4A60F9D1-BC90-4516-F458-0F2732970509}"/>
                </a:ext>
              </a:extLst>
            </p:cNvPr>
            <p:cNvSpPr/>
            <p:nvPr/>
          </p:nvSpPr>
          <p:spPr>
            <a:xfrm>
              <a:off x="9877901" y="5226982"/>
              <a:ext cx="182880" cy="182880"/>
            </a:xfrm>
            <a:prstGeom prst="ellipse">
              <a:avLst/>
            </a:prstGeom>
            <a:solidFill>
              <a:schemeClr val="accent4">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a:extLst>
              <a:ext uri="{FF2B5EF4-FFF2-40B4-BE49-F238E27FC236}">
                <a16:creationId xmlns:a16="http://schemas.microsoft.com/office/drawing/2014/main" id="{7814334D-5B84-1A6B-68FA-73A29096EE16}"/>
              </a:ext>
            </a:extLst>
          </p:cNvPr>
          <p:cNvGrpSpPr/>
          <p:nvPr/>
        </p:nvGrpSpPr>
        <p:grpSpPr>
          <a:xfrm>
            <a:off x="8378032" y="2889219"/>
            <a:ext cx="1252745" cy="1163176"/>
            <a:chOff x="6389953" y="2613895"/>
            <a:chExt cx="1193321" cy="1193321"/>
          </a:xfrm>
        </p:grpSpPr>
        <p:pic>
          <p:nvPicPr>
            <p:cNvPr id="3" name="Graphic 2" descr="Tablet with solid fill">
              <a:extLst>
                <a:ext uri="{FF2B5EF4-FFF2-40B4-BE49-F238E27FC236}">
                  <a16:creationId xmlns:a16="http://schemas.microsoft.com/office/drawing/2014/main" id="{CB502303-3616-7B99-CF23-01C864892DA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9953" y="2613895"/>
              <a:ext cx="1193321" cy="1193321"/>
            </a:xfrm>
            <a:prstGeom prst="rect">
              <a:avLst/>
            </a:prstGeom>
          </p:spPr>
        </p:pic>
        <p:pic>
          <p:nvPicPr>
            <p:cNvPr id="5" name="Graphic 4" descr="Exclamation mark with solid fill">
              <a:extLst>
                <a:ext uri="{FF2B5EF4-FFF2-40B4-BE49-F238E27FC236}">
                  <a16:creationId xmlns:a16="http://schemas.microsoft.com/office/drawing/2014/main" id="{2A5FBEAA-41E3-8300-B329-188332E0D97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683769" y="2885344"/>
              <a:ext cx="650421" cy="650421"/>
            </a:xfrm>
            <a:prstGeom prst="rect">
              <a:avLst/>
            </a:prstGeom>
          </p:spPr>
        </p:pic>
      </p:grpSp>
    </p:spTree>
    <p:extLst>
      <p:ext uri="{BB962C8B-B14F-4D97-AF65-F5344CB8AC3E}">
        <p14:creationId xmlns:p14="http://schemas.microsoft.com/office/powerpoint/2010/main" val="1934231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C5BA2BC-A26F-530D-04C0-7697A4C2AA18}"/>
              </a:ext>
            </a:extLst>
          </p:cNvPr>
          <p:cNvSpPr txBox="1">
            <a:spLocks/>
          </p:cNvSpPr>
          <p:nvPr/>
        </p:nvSpPr>
        <p:spPr>
          <a:xfrm>
            <a:off x="337930" y="-870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F-16 Close Call 5/5/16</a:t>
            </a:r>
          </a:p>
        </p:txBody>
      </p:sp>
      <p:cxnSp>
        <p:nvCxnSpPr>
          <p:cNvPr id="13" name="Straight Connector 12">
            <a:extLst>
              <a:ext uri="{FF2B5EF4-FFF2-40B4-BE49-F238E27FC236}">
                <a16:creationId xmlns:a16="http://schemas.microsoft.com/office/drawing/2014/main" id="{70C855A7-69AD-B2CF-7EBE-8C0FECDEA006}"/>
              </a:ext>
            </a:extLst>
          </p:cNvPr>
          <p:cNvCxnSpPr>
            <a:cxnSpLocks/>
          </p:cNvCxnSpPr>
          <p:nvPr/>
        </p:nvCxnSpPr>
        <p:spPr>
          <a:xfrm>
            <a:off x="337930" y="833916"/>
            <a:ext cx="1124447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Online Media 3" descr="Declassified footage- F-16 AutoGCAS save">
            <a:hlinkClick r:id="" action="ppaction://media"/>
            <a:extLst>
              <a:ext uri="{FF2B5EF4-FFF2-40B4-BE49-F238E27FC236}">
                <a16:creationId xmlns:a16="http://schemas.microsoft.com/office/drawing/2014/main" id="{1BD05776-3BE0-482F-8065-3BD565C0C3D6}"/>
              </a:ext>
            </a:extLst>
          </p:cNvPr>
          <p:cNvPicPr>
            <a:picLocks noGrp="1" noRot="1" noChangeAspect="1"/>
          </p:cNvPicPr>
          <p:nvPr>
            <p:ph idx="1"/>
            <a:videoFile r:link="rId1"/>
          </p:nvPr>
        </p:nvPicPr>
        <p:blipFill>
          <a:blip r:embed="rId4"/>
          <a:stretch>
            <a:fillRect/>
          </a:stretch>
        </p:blipFill>
        <p:spPr>
          <a:xfrm>
            <a:off x="547894" y="1017579"/>
            <a:ext cx="7316155" cy="5486617"/>
          </a:xfrm>
          <a:prstGeom prst="rect">
            <a:avLst/>
          </a:prstGeom>
        </p:spPr>
      </p:pic>
      <p:sp>
        <p:nvSpPr>
          <p:cNvPr id="2" name="TextBox 1">
            <a:extLst>
              <a:ext uri="{FF2B5EF4-FFF2-40B4-BE49-F238E27FC236}">
                <a16:creationId xmlns:a16="http://schemas.microsoft.com/office/drawing/2014/main" id="{7050D9A1-CD65-C526-B1BE-43962EFEAA3C}"/>
              </a:ext>
            </a:extLst>
          </p:cNvPr>
          <p:cNvSpPr txBox="1"/>
          <p:nvPr/>
        </p:nvSpPr>
        <p:spPr>
          <a:xfrm>
            <a:off x="82482" y="6515580"/>
            <a:ext cx="11802257" cy="246221"/>
          </a:xfrm>
          <a:prstGeom prst="rect">
            <a:avLst/>
          </a:prstGeom>
          <a:noFill/>
        </p:spPr>
        <p:txBody>
          <a:bodyPr wrap="square">
            <a:spAutoFit/>
          </a:bodyPr>
          <a:lstStyle/>
          <a:p>
            <a:r>
              <a:rPr lang="en-US" sz="1000" dirty="0"/>
              <a:t>[1]: Source, NASA Armstrong: </a:t>
            </a:r>
            <a:r>
              <a:rPr lang="en-US" sz="1000" dirty="0">
                <a:hlinkClick r:id="rId5"/>
              </a:rPr>
              <a:t>https://</a:t>
            </a:r>
            <a:r>
              <a:rPr lang="en-US" sz="1000" dirty="0" err="1">
                <a:hlinkClick r:id="rId5"/>
              </a:rPr>
              <a:t>www.youtube.com</a:t>
            </a:r>
            <a:r>
              <a:rPr lang="en-US" sz="1000" dirty="0">
                <a:hlinkClick r:id="rId5"/>
              </a:rPr>
              <a:t>/</a:t>
            </a:r>
            <a:r>
              <a:rPr lang="en-US" sz="1000" dirty="0" err="1">
                <a:hlinkClick r:id="rId5"/>
              </a:rPr>
              <a:t>watch?v</a:t>
            </a:r>
            <a:r>
              <a:rPr lang="en-US" sz="1000" dirty="0">
                <a:hlinkClick r:id="rId5"/>
              </a:rPr>
              <a:t>=aSzXqlnT7nQ&amp;embeds_euri=https%3A%2F%2Fwww.nasa.gov%2F&amp;source_ve_path=MjM4NTE&amp;feature=</a:t>
            </a:r>
            <a:r>
              <a:rPr lang="en-US" sz="1000" dirty="0" err="1">
                <a:hlinkClick r:id="rId5"/>
              </a:rPr>
              <a:t>emb_title</a:t>
            </a:r>
            <a:r>
              <a:rPr lang="en-US" sz="1000" dirty="0">
                <a:hlinkClick r:id="rId5"/>
              </a:rPr>
              <a:t> </a:t>
            </a:r>
            <a:endParaRPr lang="en-US" sz="1000" dirty="0"/>
          </a:p>
        </p:txBody>
      </p:sp>
      <p:cxnSp>
        <p:nvCxnSpPr>
          <p:cNvPr id="3" name="Straight Connector 2">
            <a:extLst>
              <a:ext uri="{FF2B5EF4-FFF2-40B4-BE49-F238E27FC236}">
                <a16:creationId xmlns:a16="http://schemas.microsoft.com/office/drawing/2014/main" id="{C35CE7BA-F0CB-EC2A-4AEF-17A2D3B46E78}"/>
              </a:ext>
            </a:extLst>
          </p:cNvPr>
          <p:cNvCxnSpPr/>
          <p:nvPr/>
        </p:nvCxnSpPr>
        <p:spPr>
          <a:xfrm>
            <a:off x="168341" y="6488981"/>
            <a:ext cx="1178726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25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E984BEB9-67C5-1255-0F3D-5B79413CFD28}"/>
              </a:ext>
            </a:extLst>
          </p:cNvPr>
          <p:cNvSpPr txBox="1"/>
          <p:nvPr/>
        </p:nvSpPr>
        <p:spPr>
          <a:xfrm>
            <a:off x="166254" y="290222"/>
            <a:ext cx="11925662" cy="584775"/>
          </a:xfrm>
          <a:prstGeom prst="rect">
            <a:avLst/>
          </a:prstGeom>
          <a:noFill/>
        </p:spPr>
        <p:txBody>
          <a:bodyPr wrap="square" rtlCol="0">
            <a:spAutoFit/>
          </a:bodyPr>
          <a:lstStyle/>
          <a:p>
            <a:r>
              <a:rPr lang="en-US" sz="3200" b="1" dirty="0">
                <a:solidFill>
                  <a:schemeClr val="accent1">
                    <a:lumMod val="75000"/>
                  </a:schemeClr>
                </a:solidFill>
                <a:latin typeface="Optima" panose="02000503060000020004" pitchFamily="2" charset="0"/>
              </a:rPr>
              <a:t>Wildfire fighting operations require situational awareness</a:t>
            </a:r>
          </a:p>
        </p:txBody>
      </p:sp>
      <p:cxnSp>
        <p:nvCxnSpPr>
          <p:cNvPr id="4" name="Straight Connector 3">
            <a:extLst>
              <a:ext uri="{FF2B5EF4-FFF2-40B4-BE49-F238E27FC236}">
                <a16:creationId xmlns:a16="http://schemas.microsoft.com/office/drawing/2014/main" id="{D329EBC8-265C-28CA-236A-B48CAA8198AD}"/>
              </a:ext>
            </a:extLst>
          </p:cNvPr>
          <p:cNvCxnSpPr>
            <a:cxnSpLocks/>
          </p:cNvCxnSpPr>
          <p:nvPr/>
        </p:nvCxnSpPr>
        <p:spPr>
          <a:xfrm>
            <a:off x="166254" y="852086"/>
            <a:ext cx="1138076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02A2E030-AD48-B0EC-CF9A-05849723BBA4}"/>
              </a:ext>
            </a:extLst>
          </p:cNvPr>
          <p:cNvSpPr/>
          <p:nvPr/>
        </p:nvSpPr>
        <p:spPr>
          <a:xfrm>
            <a:off x="478728" y="1061882"/>
            <a:ext cx="4904509" cy="517704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5C4040C0-73FB-A10E-E9AB-75188AEFD12F}"/>
              </a:ext>
            </a:extLst>
          </p:cNvPr>
          <p:cNvSpPr txBox="1"/>
          <p:nvPr/>
        </p:nvSpPr>
        <p:spPr>
          <a:xfrm>
            <a:off x="832764" y="1228134"/>
            <a:ext cx="4425781" cy="954107"/>
          </a:xfrm>
          <a:prstGeom prst="rect">
            <a:avLst/>
          </a:prstGeom>
          <a:noFill/>
        </p:spPr>
        <p:txBody>
          <a:bodyPr wrap="square" rtlCol="0">
            <a:spAutoFit/>
          </a:bodyPr>
          <a:lstStyle/>
          <a:p>
            <a:r>
              <a:rPr lang="en-US" sz="2800" b="1" dirty="0">
                <a:latin typeface="Optima" panose="02000503060000020004" pitchFamily="2" charset="0"/>
              </a:rPr>
              <a:t>Unmanned aircraft system pilot kit (UASP-kit)</a:t>
            </a:r>
          </a:p>
        </p:txBody>
      </p:sp>
      <p:sp>
        <p:nvSpPr>
          <p:cNvPr id="10" name="TextBox 9">
            <a:extLst>
              <a:ext uri="{FF2B5EF4-FFF2-40B4-BE49-F238E27FC236}">
                <a16:creationId xmlns:a16="http://schemas.microsoft.com/office/drawing/2014/main" id="{7E71375D-F9AE-3955-4423-35401CDA8D90}"/>
              </a:ext>
            </a:extLst>
          </p:cNvPr>
          <p:cNvSpPr txBox="1"/>
          <p:nvPr/>
        </p:nvSpPr>
        <p:spPr>
          <a:xfrm>
            <a:off x="900708" y="2426455"/>
            <a:ext cx="4239494"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Operational volumes (OV)</a:t>
            </a:r>
          </a:p>
          <a:p>
            <a:pPr marL="742950" lvl="1" indent="-285750">
              <a:buFont typeface="Arial" panose="020B0604020202020204" pitchFamily="34" charset="0"/>
              <a:buChar char="•"/>
            </a:pPr>
            <a:r>
              <a:rPr lang="en-US" sz="2800" dirty="0"/>
              <a:t>Mission area</a:t>
            </a:r>
          </a:p>
          <a:p>
            <a:pPr marL="742950" lvl="1" indent="-285750">
              <a:buFont typeface="Arial" panose="020B0604020202020204" pitchFamily="34" charset="0"/>
              <a:buChar char="•"/>
            </a:pPr>
            <a:r>
              <a:rPr lang="en-US" sz="2800" dirty="0"/>
              <a:t>Alerting volume</a:t>
            </a:r>
          </a:p>
        </p:txBody>
      </p:sp>
      <p:sp>
        <p:nvSpPr>
          <p:cNvPr id="11" name="TextBox 10">
            <a:extLst>
              <a:ext uri="{FF2B5EF4-FFF2-40B4-BE49-F238E27FC236}">
                <a16:creationId xmlns:a16="http://schemas.microsoft.com/office/drawing/2014/main" id="{CD998A63-D532-CD72-A598-300E15C946D8}"/>
              </a:ext>
            </a:extLst>
          </p:cNvPr>
          <p:cNvSpPr txBox="1"/>
          <p:nvPr/>
        </p:nvSpPr>
        <p:spPr>
          <a:xfrm>
            <a:off x="900708" y="4321051"/>
            <a:ext cx="2718949"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Alerting system</a:t>
            </a:r>
          </a:p>
        </p:txBody>
      </p:sp>
      <p:cxnSp>
        <p:nvCxnSpPr>
          <p:cNvPr id="12" name="Straight Connector 11">
            <a:extLst>
              <a:ext uri="{FF2B5EF4-FFF2-40B4-BE49-F238E27FC236}">
                <a16:creationId xmlns:a16="http://schemas.microsoft.com/office/drawing/2014/main" id="{D2581B52-3CCB-2342-059E-ED348F036DE0}"/>
              </a:ext>
            </a:extLst>
          </p:cNvPr>
          <p:cNvCxnSpPr>
            <a:cxnSpLocks/>
          </p:cNvCxnSpPr>
          <p:nvPr/>
        </p:nvCxnSpPr>
        <p:spPr>
          <a:xfrm>
            <a:off x="710346" y="2182241"/>
            <a:ext cx="43403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46EEE5-FD82-8028-074E-D6A693E61511}"/>
              </a:ext>
            </a:extLst>
          </p:cNvPr>
          <p:cNvCxnSpPr>
            <a:cxnSpLocks/>
          </p:cNvCxnSpPr>
          <p:nvPr/>
        </p:nvCxnSpPr>
        <p:spPr>
          <a:xfrm>
            <a:off x="708558" y="2272295"/>
            <a:ext cx="43403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A774F0-08A0-D482-7D95-58BEC9E58C02}"/>
              </a:ext>
            </a:extLst>
          </p:cNvPr>
          <p:cNvCxnSpPr>
            <a:cxnSpLocks/>
          </p:cNvCxnSpPr>
          <p:nvPr/>
        </p:nvCxnSpPr>
        <p:spPr>
          <a:xfrm>
            <a:off x="166254" y="6317647"/>
            <a:ext cx="1138076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B1D45EA-8E31-F7E7-78EF-BD37F75B2E19}"/>
              </a:ext>
            </a:extLst>
          </p:cNvPr>
          <p:cNvSpPr txBox="1"/>
          <p:nvPr/>
        </p:nvSpPr>
        <p:spPr>
          <a:xfrm>
            <a:off x="166254" y="6339059"/>
            <a:ext cx="11156003" cy="892552"/>
          </a:xfrm>
          <a:prstGeom prst="rect">
            <a:avLst/>
          </a:prstGeom>
          <a:noFill/>
        </p:spPr>
        <p:txBody>
          <a:bodyPr wrap="none" rtlCol="0">
            <a:spAutoFit/>
          </a:bodyPr>
          <a:lstStyle/>
          <a:p>
            <a:r>
              <a:rPr lang="en-US" sz="1200" b="1" dirty="0">
                <a:latin typeface="Optima" panose="02000503060000020004" pitchFamily="2" charset="0"/>
              </a:rPr>
              <a:t>[7]: </a:t>
            </a:r>
            <a:r>
              <a:rPr lang="en-US" sz="1200" b="1" dirty="0">
                <a:effectLst/>
                <a:latin typeface="Optima" panose="02000503060000020004" pitchFamily="2" charset="0"/>
              </a:rPr>
              <a:t>NASA System-Wide Safety Wildland Firefighting Operations Workshop Report, S. Lehman Et Al., Tech Report 2022, </a:t>
            </a:r>
            <a:r>
              <a:rPr lang="en-US" sz="1200" dirty="0">
                <a:effectLst/>
                <a:latin typeface="t1xtt"/>
                <a:hlinkClick r:id="rId2"/>
              </a:rPr>
              <a:t>https://ntrs.nasa.gov/citations/20220014721</a:t>
            </a:r>
            <a:r>
              <a:rPr lang="en-US" sz="1200" dirty="0">
                <a:effectLst/>
                <a:latin typeface="TeXGyreTermesX"/>
                <a:hlinkClick r:id="rId2"/>
              </a:rPr>
              <a:t> </a:t>
            </a:r>
            <a:br>
              <a:rPr lang="en-US" sz="1200" b="1" dirty="0">
                <a:latin typeface="Optima" panose="02000503060000020004" pitchFamily="2" charset="0"/>
                <a:hlinkClick r:id="rId2"/>
              </a:rPr>
            </a:br>
            <a:r>
              <a:rPr lang="en-US" sz="1200" b="1" dirty="0">
                <a:latin typeface="Optima" panose="02000503060000020004" pitchFamily="2" charset="0"/>
              </a:rPr>
              <a:t>[8]: </a:t>
            </a:r>
            <a:r>
              <a:rPr lang="en-US" sz="1200" b="1" dirty="0">
                <a:effectLst/>
                <a:latin typeface="Optima" panose="02000503060000020004" pitchFamily="2" charset="0"/>
              </a:rPr>
              <a:t>Developing an Unmanned Aircraft System Pilot Kit (UASP-kit) for Wildland Fire UAS Operators, L. Martin Et Al., </a:t>
            </a:r>
            <a:r>
              <a:rPr lang="en-US" sz="1200" b="1" u="none" strike="noStrike" dirty="0">
                <a:effectLst/>
                <a:latin typeface="Optima" panose="02000503060000020004" pitchFamily="2" charset="0"/>
              </a:rPr>
              <a:t>AIAA AVIATION 2022 </a:t>
            </a:r>
            <a:r>
              <a:rPr lang="en-US" sz="1200" b="1" dirty="0">
                <a:effectLst/>
                <a:latin typeface="Optima" panose="02000503060000020004" pitchFamily="2" charset="0"/>
              </a:rPr>
              <a:t> </a:t>
            </a:r>
            <a:endParaRPr lang="en-US" sz="1200" b="1" dirty="0">
              <a:latin typeface="Optima" panose="02000503060000020004" pitchFamily="2" charset="0"/>
            </a:endParaRPr>
          </a:p>
          <a:p>
            <a:r>
              <a:rPr lang="en-US" sz="1400" dirty="0">
                <a:effectLst/>
                <a:latin typeface="Optima" panose="02000503060000020004" pitchFamily="2" charset="0"/>
              </a:rPr>
              <a:t> </a:t>
            </a:r>
            <a:endParaRPr lang="en-US" sz="1400" dirty="0">
              <a:latin typeface="Optima" panose="02000503060000020004" pitchFamily="2" charset="0"/>
            </a:endParaRPr>
          </a:p>
          <a:p>
            <a:endParaRPr lang="en-US" sz="1400" dirty="0">
              <a:latin typeface="Optima" panose="02000503060000020004" pitchFamily="2"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7CDB06A-A157-A29E-ED94-1E3A0090ECD6}"/>
                  </a:ext>
                </a:extLst>
              </p:cNvPr>
              <p:cNvSpPr txBox="1"/>
              <p:nvPr/>
            </p:nvSpPr>
            <p:spPr>
              <a:xfrm>
                <a:off x="10293177" y="230600"/>
                <a:ext cx="429491" cy="421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b="1" i="1" smtClean="0">
                              <a:solidFill>
                                <a:schemeClr val="accent1">
                                  <a:lumMod val="75000"/>
                                </a:schemeClr>
                              </a:solidFill>
                              <a:latin typeface="Cambria Math" panose="02040503050406030204" pitchFamily="18" charset="0"/>
                            </a:rPr>
                          </m:ctrlPr>
                        </m:sSupPr>
                        <m:e>
                          <m:r>
                            <a:rPr lang="en-US" sz="2000" b="1" i="1" smtClean="0">
                              <a:solidFill>
                                <a:schemeClr val="accent1">
                                  <a:lumMod val="75000"/>
                                </a:schemeClr>
                              </a:solidFill>
                              <a:latin typeface="Cambria Math" panose="02040503050406030204" pitchFamily="18" charset="0"/>
                            </a:rPr>
                            <m:t> </m:t>
                          </m:r>
                        </m:e>
                        <m:sup>
                          <m:d>
                            <m:dPr>
                              <m:begChr m:val="["/>
                              <m:endChr m:val="]"/>
                              <m:ctrlPr>
                                <a:rPr lang="en-US" sz="2000" b="1" i="1" smtClean="0">
                                  <a:solidFill>
                                    <a:schemeClr val="accent1">
                                      <a:lumMod val="75000"/>
                                    </a:schemeClr>
                                  </a:solidFill>
                                  <a:latin typeface="Cambria Math" panose="02040503050406030204" pitchFamily="18" charset="0"/>
                                </a:rPr>
                              </m:ctrlPr>
                            </m:dPr>
                            <m:e>
                              <m:r>
                                <a:rPr lang="en-US" sz="2000" b="1" i="1" smtClean="0">
                                  <a:solidFill>
                                    <a:schemeClr val="accent1">
                                      <a:lumMod val="75000"/>
                                    </a:schemeClr>
                                  </a:solidFill>
                                  <a:latin typeface="Cambria Math" panose="02040503050406030204" pitchFamily="18" charset="0"/>
                                </a:rPr>
                                <m:t>𝟏</m:t>
                              </m:r>
                            </m:e>
                          </m:d>
                        </m:sup>
                      </m:sSup>
                    </m:oMath>
                  </m:oMathPara>
                </a14:m>
                <a:endParaRPr lang="en-US" sz="2000" b="1" dirty="0">
                  <a:solidFill>
                    <a:schemeClr val="accent1">
                      <a:lumMod val="75000"/>
                    </a:schemeClr>
                  </a:solidFill>
                  <a:latin typeface="Optima" panose="02000503060000020004" pitchFamily="2" charset="0"/>
                </a:endParaRPr>
              </a:p>
            </p:txBody>
          </p:sp>
        </mc:Choice>
        <mc:Fallback xmlns="">
          <p:sp>
            <p:nvSpPr>
              <p:cNvPr id="33" name="TextBox 32">
                <a:extLst>
                  <a:ext uri="{FF2B5EF4-FFF2-40B4-BE49-F238E27FC236}">
                    <a16:creationId xmlns:a16="http://schemas.microsoft.com/office/drawing/2014/main" id="{87CDB06A-A157-A29E-ED94-1E3A0090ECD6}"/>
                  </a:ext>
                </a:extLst>
              </p:cNvPr>
              <p:cNvSpPr txBox="1">
                <a:spLocks noRot="1" noChangeAspect="1" noMove="1" noResize="1" noEditPoints="1" noAdjustHandles="1" noChangeArrowheads="1" noChangeShapeType="1" noTextEdit="1"/>
              </p:cNvSpPr>
              <p:nvPr/>
            </p:nvSpPr>
            <p:spPr>
              <a:xfrm>
                <a:off x="10293177" y="230600"/>
                <a:ext cx="429491" cy="421462"/>
              </a:xfrm>
              <a:prstGeom prst="rect">
                <a:avLst/>
              </a:prstGeom>
              <a:blipFill>
                <a:blip r:embed="rId6"/>
                <a:stretch>
                  <a:fillRect l="-8571"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691DC17-F949-1810-0764-96229EB9808E}"/>
                  </a:ext>
                </a:extLst>
              </p:cNvPr>
              <p:cNvSpPr txBox="1"/>
              <p:nvPr/>
            </p:nvSpPr>
            <p:spPr>
              <a:xfrm>
                <a:off x="3619657" y="1606607"/>
                <a:ext cx="571657" cy="392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1" i="1" smtClean="0">
                              <a:solidFill>
                                <a:schemeClr val="accent1">
                                  <a:lumMod val="75000"/>
                                </a:schemeClr>
                              </a:solidFill>
                              <a:latin typeface="Cambria Math" panose="02040503050406030204" pitchFamily="18" charset="0"/>
                            </a:rPr>
                          </m:ctrlPr>
                        </m:sSupPr>
                        <m:e>
                          <m:r>
                            <a:rPr lang="en-US" sz="1800" b="1" i="1" smtClean="0">
                              <a:solidFill>
                                <a:schemeClr val="accent1">
                                  <a:lumMod val="75000"/>
                                </a:schemeClr>
                              </a:solidFill>
                              <a:latin typeface="Cambria Math" panose="02040503050406030204" pitchFamily="18" charset="0"/>
                            </a:rPr>
                            <m:t> </m:t>
                          </m:r>
                        </m:e>
                        <m:sup>
                          <m:d>
                            <m:dPr>
                              <m:begChr m:val="["/>
                              <m:endChr m:val="]"/>
                              <m:ctrlPr>
                                <a:rPr lang="en-US" sz="1800" b="1" i="1" smtClean="0">
                                  <a:solidFill>
                                    <a:schemeClr val="tx1"/>
                                  </a:solidFill>
                                  <a:latin typeface="Cambria Math" panose="02040503050406030204" pitchFamily="18" charset="0"/>
                                </a:rPr>
                              </m:ctrlPr>
                            </m:dPr>
                            <m:e>
                              <m:r>
                                <a:rPr lang="en-US" sz="1800" b="1" i="1" smtClean="0">
                                  <a:solidFill>
                                    <a:schemeClr val="tx1"/>
                                  </a:solidFill>
                                  <a:latin typeface="Cambria Math" panose="02040503050406030204" pitchFamily="18" charset="0"/>
                                </a:rPr>
                                <m:t>𝟐</m:t>
                              </m:r>
                            </m:e>
                          </m:d>
                        </m:sup>
                      </m:sSup>
                    </m:oMath>
                  </m:oMathPara>
                </a14:m>
                <a:endParaRPr lang="en-US" sz="1800" b="1" dirty="0">
                  <a:solidFill>
                    <a:schemeClr val="accent1">
                      <a:lumMod val="75000"/>
                    </a:schemeClr>
                  </a:solidFill>
                  <a:latin typeface="Optima" panose="02000503060000020004" pitchFamily="2" charset="0"/>
                </a:endParaRPr>
              </a:p>
            </p:txBody>
          </p:sp>
        </mc:Choice>
        <mc:Fallback xmlns="">
          <p:sp>
            <p:nvSpPr>
              <p:cNvPr id="35" name="TextBox 34">
                <a:extLst>
                  <a:ext uri="{FF2B5EF4-FFF2-40B4-BE49-F238E27FC236}">
                    <a16:creationId xmlns:a16="http://schemas.microsoft.com/office/drawing/2014/main" id="{B691DC17-F949-1810-0764-96229EB9808E}"/>
                  </a:ext>
                </a:extLst>
              </p:cNvPr>
              <p:cNvSpPr txBox="1">
                <a:spLocks noRot="1" noChangeAspect="1" noMove="1" noResize="1" noEditPoints="1" noAdjustHandles="1" noChangeArrowheads="1" noChangeShapeType="1" noTextEdit="1"/>
              </p:cNvSpPr>
              <p:nvPr/>
            </p:nvSpPr>
            <p:spPr>
              <a:xfrm>
                <a:off x="3619657" y="1606607"/>
                <a:ext cx="571657" cy="392993"/>
              </a:xfrm>
              <a:prstGeom prst="rect">
                <a:avLst/>
              </a:prstGeom>
              <a:blipFill>
                <a:blip r:embed="rId7"/>
                <a:stretch>
                  <a:fillRect b="-12500"/>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0DD3C86F-FC7F-B80B-7712-B3BD3B8C131D}"/>
              </a:ext>
            </a:extLst>
          </p:cNvPr>
          <p:cNvGrpSpPr/>
          <p:nvPr/>
        </p:nvGrpSpPr>
        <p:grpSpPr>
          <a:xfrm>
            <a:off x="6129085" y="1228134"/>
            <a:ext cx="4791456" cy="4788475"/>
            <a:chOff x="2705052" y="67235"/>
            <a:chExt cx="6720840" cy="6720840"/>
          </a:xfrm>
        </p:grpSpPr>
        <p:sp>
          <p:nvSpPr>
            <p:cNvPr id="50" name="Oval 49">
              <a:extLst>
                <a:ext uri="{FF2B5EF4-FFF2-40B4-BE49-F238E27FC236}">
                  <a16:creationId xmlns:a16="http://schemas.microsoft.com/office/drawing/2014/main" id="{62E6CE4B-5F06-635E-0A95-EA75B7EFA93F}"/>
                </a:ext>
              </a:extLst>
            </p:cNvPr>
            <p:cNvSpPr/>
            <p:nvPr/>
          </p:nvSpPr>
          <p:spPr>
            <a:xfrm>
              <a:off x="2705052" y="67235"/>
              <a:ext cx="6720840" cy="6720840"/>
            </a:xfrm>
            <a:prstGeom prst="ellipse">
              <a:avLst/>
            </a:prstGeom>
            <a:solidFill>
              <a:schemeClr val="bg1"/>
            </a:solidFill>
            <a:ln w="50800">
              <a:solidFill>
                <a:schemeClr val="accent4">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A281FD8D-652C-B6D9-41B7-2C82C2995E86}"/>
                </a:ext>
              </a:extLst>
            </p:cNvPr>
            <p:cNvSpPr/>
            <p:nvPr/>
          </p:nvSpPr>
          <p:spPr>
            <a:xfrm>
              <a:off x="3092830" y="432986"/>
              <a:ext cx="5943600" cy="5943600"/>
            </a:xfrm>
            <a:prstGeom prst="ellipse">
              <a:avLst/>
            </a:prstGeom>
            <a:solidFill>
              <a:schemeClr val="bg1"/>
            </a:solidFill>
            <a:ln w="50800">
              <a:solidFill>
                <a:srgbClr val="FF82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F5F2129C-E3B4-793C-EC68-6B8F61F0220E}"/>
                </a:ext>
              </a:extLst>
            </p:cNvPr>
            <p:cNvSpPr/>
            <p:nvPr/>
          </p:nvSpPr>
          <p:spPr>
            <a:xfrm>
              <a:off x="3498987" y="844412"/>
              <a:ext cx="5154269" cy="5155923"/>
            </a:xfrm>
            <a:prstGeom prst="ellipse">
              <a:avLst/>
            </a:prstGeom>
            <a:solidFill>
              <a:schemeClr val="bg1"/>
            </a:solidFill>
            <a:ln w="508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5CE1B3B-B590-F6E2-97F5-25EEE129882B}"/>
                </a:ext>
              </a:extLst>
            </p:cNvPr>
            <p:cNvSpPr/>
            <p:nvPr/>
          </p:nvSpPr>
          <p:spPr>
            <a:xfrm>
              <a:off x="4088890" y="1423779"/>
              <a:ext cx="4014216" cy="4010437"/>
            </a:xfrm>
            <a:prstGeom prst="ellipse">
              <a:avLst/>
            </a:prstGeom>
            <a:solidFill>
              <a:schemeClr val="accent1">
                <a:lumMod val="40000"/>
                <a:lumOff val="6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Graphic 53" descr="Quadcopter with solid fill">
              <a:extLst>
                <a:ext uri="{FF2B5EF4-FFF2-40B4-BE49-F238E27FC236}">
                  <a16:creationId xmlns:a16="http://schemas.microsoft.com/office/drawing/2014/main" id="{4291FEC1-AA4B-849D-958C-5FD1BCC670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41772" y="1897725"/>
              <a:ext cx="758687" cy="758687"/>
            </a:xfrm>
            <a:prstGeom prst="rect">
              <a:avLst/>
            </a:prstGeom>
          </p:spPr>
        </p:pic>
        <p:sp>
          <p:nvSpPr>
            <p:cNvPr id="55" name="Freeform 54">
              <a:extLst>
                <a:ext uri="{FF2B5EF4-FFF2-40B4-BE49-F238E27FC236}">
                  <a16:creationId xmlns:a16="http://schemas.microsoft.com/office/drawing/2014/main" id="{8FEE5823-4B43-F6D1-913C-E7D4382BB2CA}"/>
                </a:ext>
              </a:extLst>
            </p:cNvPr>
            <p:cNvSpPr/>
            <p:nvPr/>
          </p:nvSpPr>
          <p:spPr>
            <a:xfrm>
              <a:off x="4940558" y="2398643"/>
              <a:ext cx="2401146" cy="2625858"/>
            </a:xfrm>
            <a:custGeom>
              <a:avLst/>
              <a:gdLst>
                <a:gd name="connsiteX0" fmla="*/ 1287964 w 2401146"/>
                <a:gd name="connsiteY0" fmla="*/ 0 h 2625858"/>
                <a:gd name="connsiteX1" fmla="*/ 2503 w 2401146"/>
                <a:gd name="connsiteY1" fmla="*/ 1113183 h 2625858"/>
                <a:gd name="connsiteX2" fmla="*/ 1579512 w 2401146"/>
                <a:gd name="connsiteY2" fmla="*/ 2623931 h 2625858"/>
                <a:gd name="connsiteX3" fmla="*/ 2401146 w 2401146"/>
                <a:gd name="connsiteY3" fmla="*/ 1364974 h 2625858"/>
              </a:gdLst>
              <a:ahLst/>
              <a:cxnLst>
                <a:cxn ang="0">
                  <a:pos x="connsiteX0" y="connsiteY0"/>
                </a:cxn>
                <a:cxn ang="0">
                  <a:pos x="connsiteX1" y="connsiteY1"/>
                </a:cxn>
                <a:cxn ang="0">
                  <a:pos x="connsiteX2" y="connsiteY2"/>
                </a:cxn>
                <a:cxn ang="0">
                  <a:pos x="connsiteX3" y="connsiteY3"/>
                </a:cxn>
              </a:cxnLst>
              <a:rect l="l" t="t" r="r" b="b"/>
              <a:pathLst>
                <a:path w="2401146" h="2625858">
                  <a:moveTo>
                    <a:pt x="1287964" y="0"/>
                  </a:moveTo>
                  <a:cubicBezTo>
                    <a:pt x="620938" y="337930"/>
                    <a:pt x="-46088" y="675861"/>
                    <a:pt x="2503" y="1113183"/>
                  </a:cubicBezTo>
                  <a:cubicBezTo>
                    <a:pt x="51094" y="1550505"/>
                    <a:pt x="1179738" y="2581966"/>
                    <a:pt x="1579512" y="2623931"/>
                  </a:cubicBezTo>
                  <a:cubicBezTo>
                    <a:pt x="1979286" y="2665896"/>
                    <a:pt x="2190216" y="2015435"/>
                    <a:pt x="2401146" y="136497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Graphic 55" descr="Pilot female with solid fill">
              <a:extLst>
                <a:ext uri="{FF2B5EF4-FFF2-40B4-BE49-F238E27FC236}">
                  <a16:creationId xmlns:a16="http://schemas.microsoft.com/office/drawing/2014/main" id="{F1685FBE-70E2-16B5-BBCA-B3AD0D33C9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77256" y="3193773"/>
              <a:ext cx="457200" cy="457200"/>
            </a:xfrm>
            <a:prstGeom prst="rect">
              <a:avLst/>
            </a:prstGeom>
          </p:spPr>
        </p:pic>
      </p:grpSp>
      <p:grpSp>
        <p:nvGrpSpPr>
          <p:cNvPr id="60" name="Group 59">
            <a:extLst>
              <a:ext uri="{FF2B5EF4-FFF2-40B4-BE49-F238E27FC236}">
                <a16:creationId xmlns:a16="http://schemas.microsoft.com/office/drawing/2014/main" id="{781EA598-BF4C-85EE-3B41-A96F219953C4}"/>
              </a:ext>
            </a:extLst>
          </p:cNvPr>
          <p:cNvGrpSpPr/>
          <p:nvPr/>
        </p:nvGrpSpPr>
        <p:grpSpPr>
          <a:xfrm>
            <a:off x="5864910" y="4175320"/>
            <a:ext cx="585216" cy="584775"/>
            <a:chOff x="4901007" y="2707110"/>
            <a:chExt cx="826463" cy="758687"/>
          </a:xfrm>
        </p:grpSpPr>
        <p:pic>
          <p:nvPicPr>
            <p:cNvPr id="58" name="Graphic 57" descr="Quadcopter with solid fill">
              <a:extLst>
                <a:ext uri="{FF2B5EF4-FFF2-40B4-BE49-F238E27FC236}">
                  <a16:creationId xmlns:a16="http://schemas.microsoft.com/office/drawing/2014/main" id="{290839C2-0D9F-D613-B6C4-11A46C6AAA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1007" y="2707110"/>
              <a:ext cx="758687" cy="758687"/>
            </a:xfrm>
            <a:prstGeom prst="rect">
              <a:avLst/>
            </a:prstGeom>
          </p:spPr>
        </p:pic>
        <p:sp>
          <p:nvSpPr>
            <p:cNvPr id="59" name="Oval 58">
              <a:extLst>
                <a:ext uri="{FF2B5EF4-FFF2-40B4-BE49-F238E27FC236}">
                  <a16:creationId xmlns:a16="http://schemas.microsoft.com/office/drawing/2014/main" id="{D92BF2B6-EA1C-E242-0BA8-58C3437B6BFF}"/>
                </a:ext>
              </a:extLst>
            </p:cNvPr>
            <p:cNvSpPr/>
            <p:nvPr/>
          </p:nvSpPr>
          <p:spPr>
            <a:xfrm>
              <a:off x="5544590" y="3213903"/>
              <a:ext cx="182880" cy="182880"/>
            </a:xfrm>
            <a:prstGeom prst="ellipse">
              <a:avLst/>
            </a:prstGeom>
            <a:solidFill>
              <a:schemeClr val="accent4">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A73456D5-73E0-DA27-A0A4-CE6DEB5145BF}"/>
              </a:ext>
            </a:extLst>
          </p:cNvPr>
          <p:cNvGrpSpPr/>
          <p:nvPr/>
        </p:nvGrpSpPr>
        <p:grpSpPr>
          <a:xfrm>
            <a:off x="9961343" y="4375860"/>
            <a:ext cx="585216" cy="585216"/>
            <a:chOff x="9877901" y="4675529"/>
            <a:chExt cx="758687" cy="758687"/>
          </a:xfrm>
        </p:grpSpPr>
        <p:pic>
          <p:nvPicPr>
            <p:cNvPr id="61" name="Graphic 60" descr="Quadcopter with solid fill">
              <a:extLst>
                <a:ext uri="{FF2B5EF4-FFF2-40B4-BE49-F238E27FC236}">
                  <a16:creationId xmlns:a16="http://schemas.microsoft.com/office/drawing/2014/main" id="{C51BFCD4-B968-624A-F812-C0DDCE231D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7901" y="4675529"/>
              <a:ext cx="758687" cy="758687"/>
            </a:xfrm>
            <a:prstGeom prst="rect">
              <a:avLst/>
            </a:prstGeom>
          </p:spPr>
        </p:pic>
        <p:sp>
          <p:nvSpPr>
            <p:cNvPr id="62" name="Oval 61">
              <a:extLst>
                <a:ext uri="{FF2B5EF4-FFF2-40B4-BE49-F238E27FC236}">
                  <a16:creationId xmlns:a16="http://schemas.microsoft.com/office/drawing/2014/main" id="{4A60F9D1-BC90-4516-F458-0F2732970509}"/>
                </a:ext>
              </a:extLst>
            </p:cNvPr>
            <p:cNvSpPr/>
            <p:nvPr/>
          </p:nvSpPr>
          <p:spPr>
            <a:xfrm>
              <a:off x="9877901" y="5226982"/>
              <a:ext cx="182880" cy="182880"/>
            </a:xfrm>
            <a:prstGeom prst="ellipse">
              <a:avLst/>
            </a:prstGeom>
            <a:solidFill>
              <a:srgbClr val="FF82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Exclamation mark with solid fill">
            <a:extLst>
              <a:ext uri="{FF2B5EF4-FFF2-40B4-BE49-F238E27FC236}">
                <a16:creationId xmlns:a16="http://schemas.microsoft.com/office/drawing/2014/main" id="{774F7BDD-2589-F42A-4E17-A8D8657D5C9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61779" y="3153807"/>
            <a:ext cx="682810" cy="633990"/>
          </a:xfrm>
          <a:prstGeom prst="rect">
            <a:avLst/>
          </a:prstGeom>
        </p:spPr>
      </p:pic>
      <p:grpSp>
        <p:nvGrpSpPr>
          <p:cNvPr id="2" name="Group 1">
            <a:extLst>
              <a:ext uri="{FF2B5EF4-FFF2-40B4-BE49-F238E27FC236}">
                <a16:creationId xmlns:a16="http://schemas.microsoft.com/office/drawing/2014/main" id="{7814334D-5B84-1A6B-68FA-73A29096EE16}"/>
              </a:ext>
            </a:extLst>
          </p:cNvPr>
          <p:cNvGrpSpPr/>
          <p:nvPr/>
        </p:nvGrpSpPr>
        <p:grpSpPr>
          <a:xfrm>
            <a:off x="8378032" y="2889219"/>
            <a:ext cx="1252745" cy="1163176"/>
            <a:chOff x="6389953" y="2613895"/>
            <a:chExt cx="1193321" cy="1193321"/>
          </a:xfrm>
        </p:grpSpPr>
        <p:pic>
          <p:nvPicPr>
            <p:cNvPr id="3" name="Graphic 2" descr="Tablet with solid fill">
              <a:extLst>
                <a:ext uri="{FF2B5EF4-FFF2-40B4-BE49-F238E27FC236}">
                  <a16:creationId xmlns:a16="http://schemas.microsoft.com/office/drawing/2014/main" id="{CB502303-3616-7B99-CF23-01C864892D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89953" y="2613895"/>
              <a:ext cx="1193321" cy="1193321"/>
            </a:xfrm>
            <a:prstGeom prst="rect">
              <a:avLst/>
            </a:prstGeom>
          </p:spPr>
        </p:pic>
        <p:pic>
          <p:nvPicPr>
            <p:cNvPr id="5" name="Graphic 4" descr="Exclamation mark with solid fill">
              <a:extLst>
                <a:ext uri="{FF2B5EF4-FFF2-40B4-BE49-F238E27FC236}">
                  <a16:creationId xmlns:a16="http://schemas.microsoft.com/office/drawing/2014/main" id="{2A5FBEAA-41E3-8300-B329-188332E0D97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736560" y="2885344"/>
              <a:ext cx="650421" cy="650421"/>
            </a:xfrm>
            <a:prstGeom prst="rect">
              <a:avLst/>
            </a:prstGeom>
          </p:spPr>
        </p:pic>
      </p:grpSp>
    </p:spTree>
    <p:extLst>
      <p:ext uri="{BB962C8B-B14F-4D97-AF65-F5344CB8AC3E}">
        <p14:creationId xmlns:p14="http://schemas.microsoft.com/office/powerpoint/2010/main" val="798601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E984BEB9-67C5-1255-0F3D-5B79413CFD28}"/>
              </a:ext>
            </a:extLst>
          </p:cNvPr>
          <p:cNvSpPr txBox="1"/>
          <p:nvPr/>
        </p:nvSpPr>
        <p:spPr>
          <a:xfrm>
            <a:off x="166254" y="290222"/>
            <a:ext cx="11925662" cy="584775"/>
          </a:xfrm>
          <a:prstGeom prst="rect">
            <a:avLst/>
          </a:prstGeom>
          <a:noFill/>
        </p:spPr>
        <p:txBody>
          <a:bodyPr wrap="square" rtlCol="0">
            <a:spAutoFit/>
          </a:bodyPr>
          <a:lstStyle/>
          <a:p>
            <a:r>
              <a:rPr lang="en-US" sz="3200" b="1" dirty="0">
                <a:solidFill>
                  <a:schemeClr val="accent1">
                    <a:lumMod val="75000"/>
                  </a:schemeClr>
                </a:solidFill>
                <a:latin typeface="Optima" panose="02000503060000020004" pitchFamily="2" charset="0"/>
              </a:rPr>
              <a:t>Wildfire fighting operations require situational awareness</a:t>
            </a:r>
          </a:p>
        </p:txBody>
      </p:sp>
      <p:cxnSp>
        <p:nvCxnSpPr>
          <p:cNvPr id="4" name="Straight Connector 3">
            <a:extLst>
              <a:ext uri="{FF2B5EF4-FFF2-40B4-BE49-F238E27FC236}">
                <a16:creationId xmlns:a16="http://schemas.microsoft.com/office/drawing/2014/main" id="{D329EBC8-265C-28CA-236A-B48CAA8198AD}"/>
              </a:ext>
            </a:extLst>
          </p:cNvPr>
          <p:cNvCxnSpPr>
            <a:cxnSpLocks/>
          </p:cNvCxnSpPr>
          <p:nvPr/>
        </p:nvCxnSpPr>
        <p:spPr>
          <a:xfrm>
            <a:off x="166254" y="852086"/>
            <a:ext cx="1138076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02A2E030-AD48-B0EC-CF9A-05849723BBA4}"/>
              </a:ext>
            </a:extLst>
          </p:cNvPr>
          <p:cNvSpPr/>
          <p:nvPr/>
        </p:nvSpPr>
        <p:spPr>
          <a:xfrm>
            <a:off x="478728" y="1061882"/>
            <a:ext cx="4904509" cy="517704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5C4040C0-73FB-A10E-E9AB-75188AEFD12F}"/>
              </a:ext>
            </a:extLst>
          </p:cNvPr>
          <p:cNvSpPr txBox="1"/>
          <p:nvPr/>
        </p:nvSpPr>
        <p:spPr>
          <a:xfrm>
            <a:off x="832764" y="1228134"/>
            <a:ext cx="4425781" cy="954107"/>
          </a:xfrm>
          <a:prstGeom prst="rect">
            <a:avLst/>
          </a:prstGeom>
          <a:noFill/>
        </p:spPr>
        <p:txBody>
          <a:bodyPr wrap="square" rtlCol="0">
            <a:spAutoFit/>
          </a:bodyPr>
          <a:lstStyle/>
          <a:p>
            <a:r>
              <a:rPr lang="en-US" sz="2800" b="1" dirty="0">
                <a:latin typeface="Optima" panose="02000503060000020004" pitchFamily="2" charset="0"/>
              </a:rPr>
              <a:t>Unmanned aircraft system pilot kit (UASP-kit)</a:t>
            </a:r>
          </a:p>
        </p:txBody>
      </p:sp>
      <p:sp>
        <p:nvSpPr>
          <p:cNvPr id="10" name="TextBox 9">
            <a:extLst>
              <a:ext uri="{FF2B5EF4-FFF2-40B4-BE49-F238E27FC236}">
                <a16:creationId xmlns:a16="http://schemas.microsoft.com/office/drawing/2014/main" id="{7E71375D-F9AE-3955-4423-35401CDA8D90}"/>
              </a:ext>
            </a:extLst>
          </p:cNvPr>
          <p:cNvSpPr txBox="1"/>
          <p:nvPr/>
        </p:nvSpPr>
        <p:spPr>
          <a:xfrm>
            <a:off x="900708" y="2426455"/>
            <a:ext cx="4239494"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Operational volumes (OV)</a:t>
            </a:r>
          </a:p>
          <a:p>
            <a:pPr marL="742950" lvl="1" indent="-285750">
              <a:buFont typeface="Arial" panose="020B0604020202020204" pitchFamily="34" charset="0"/>
              <a:buChar char="•"/>
            </a:pPr>
            <a:r>
              <a:rPr lang="en-US" sz="2800" dirty="0"/>
              <a:t>Mission area</a:t>
            </a:r>
          </a:p>
          <a:p>
            <a:pPr marL="742950" lvl="1" indent="-285750">
              <a:buFont typeface="Arial" panose="020B0604020202020204" pitchFamily="34" charset="0"/>
              <a:buChar char="•"/>
            </a:pPr>
            <a:r>
              <a:rPr lang="en-US" sz="2800" dirty="0"/>
              <a:t>Alerting volume</a:t>
            </a:r>
          </a:p>
        </p:txBody>
      </p:sp>
      <p:sp>
        <p:nvSpPr>
          <p:cNvPr id="11" name="TextBox 10">
            <a:extLst>
              <a:ext uri="{FF2B5EF4-FFF2-40B4-BE49-F238E27FC236}">
                <a16:creationId xmlns:a16="http://schemas.microsoft.com/office/drawing/2014/main" id="{CD998A63-D532-CD72-A598-300E15C946D8}"/>
              </a:ext>
            </a:extLst>
          </p:cNvPr>
          <p:cNvSpPr txBox="1"/>
          <p:nvPr/>
        </p:nvSpPr>
        <p:spPr>
          <a:xfrm>
            <a:off x="900708" y="4321051"/>
            <a:ext cx="2718949"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Alerting system</a:t>
            </a:r>
          </a:p>
        </p:txBody>
      </p:sp>
      <p:cxnSp>
        <p:nvCxnSpPr>
          <p:cNvPr id="12" name="Straight Connector 11">
            <a:extLst>
              <a:ext uri="{FF2B5EF4-FFF2-40B4-BE49-F238E27FC236}">
                <a16:creationId xmlns:a16="http://schemas.microsoft.com/office/drawing/2014/main" id="{D2581B52-3CCB-2342-059E-ED348F036DE0}"/>
              </a:ext>
            </a:extLst>
          </p:cNvPr>
          <p:cNvCxnSpPr>
            <a:cxnSpLocks/>
          </p:cNvCxnSpPr>
          <p:nvPr/>
        </p:nvCxnSpPr>
        <p:spPr>
          <a:xfrm>
            <a:off x="710346" y="2182241"/>
            <a:ext cx="43403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46EEE5-FD82-8028-074E-D6A693E61511}"/>
              </a:ext>
            </a:extLst>
          </p:cNvPr>
          <p:cNvCxnSpPr>
            <a:cxnSpLocks/>
          </p:cNvCxnSpPr>
          <p:nvPr/>
        </p:nvCxnSpPr>
        <p:spPr>
          <a:xfrm>
            <a:off x="708558" y="2272295"/>
            <a:ext cx="43403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A774F0-08A0-D482-7D95-58BEC9E58C02}"/>
              </a:ext>
            </a:extLst>
          </p:cNvPr>
          <p:cNvCxnSpPr>
            <a:cxnSpLocks/>
          </p:cNvCxnSpPr>
          <p:nvPr/>
        </p:nvCxnSpPr>
        <p:spPr>
          <a:xfrm>
            <a:off x="166254" y="6317647"/>
            <a:ext cx="1138076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B1D45EA-8E31-F7E7-78EF-BD37F75B2E19}"/>
              </a:ext>
            </a:extLst>
          </p:cNvPr>
          <p:cNvSpPr txBox="1"/>
          <p:nvPr/>
        </p:nvSpPr>
        <p:spPr>
          <a:xfrm>
            <a:off x="166254" y="6339059"/>
            <a:ext cx="11156003" cy="892552"/>
          </a:xfrm>
          <a:prstGeom prst="rect">
            <a:avLst/>
          </a:prstGeom>
          <a:noFill/>
        </p:spPr>
        <p:txBody>
          <a:bodyPr wrap="none" rtlCol="0">
            <a:spAutoFit/>
          </a:bodyPr>
          <a:lstStyle/>
          <a:p>
            <a:r>
              <a:rPr lang="en-US" sz="1200" b="1" dirty="0">
                <a:latin typeface="Optima" panose="02000503060000020004" pitchFamily="2" charset="0"/>
              </a:rPr>
              <a:t>[7]: </a:t>
            </a:r>
            <a:r>
              <a:rPr lang="en-US" sz="1200" b="1" dirty="0">
                <a:effectLst/>
                <a:latin typeface="Optima" panose="02000503060000020004" pitchFamily="2" charset="0"/>
              </a:rPr>
              <a:t>NASA System-Wide Safety Wildland Firefighting Operations Workshop Report, S. Lehman Et Al., Tech Report 2022, </a:t>
            </a:r>
            <a:r>
              <a:rPr lang="en-US" sz="1200" dirty="0">
                <a:effectLst/>
                <a:latin typeface="t1xtt"/>
                <a:hlinkClick r:id="rId2"/>
              </a:rPr>
              <a:t>https://ntrs.nasa.gov/citations/20220014721</a:t>
            </a:r>
            <a:r>
              <a:rPr lang="en-US" sz="1200" dirty="0">
                <a:effectLst/>
                <a:latin typeface="TeXGyreTermesX"/>
                <a:hlinkClick r:id="rId2"/>
              </a:rPr>
              <a:t> </a:t>
            </a:r>
            <a:br>
              <a:rPr lang="en-US" sz="1200" b="1" dirty="0">
                <a:latin typeface="Optima" panose="02000503060000020004" pitchFamily="2" charset="0"/>
                <a:hlinkClick r:id="rId2"/>
              </a:rPr>
            </a:br>
            <a:r>
              <a:rPr lang="en-US" sz="1200" b="1" dirty="0">
                <a:latin typeface="Optima" panose="02000503060000020004" pitchFamily="2" charset="0"/>
              </a:rPr>
              <a:t>[8]: </a:t>
            </a:r>
            <a:r>
              <a:rPr lang="en-US" sz="1200" b="1" dirty="0">
                <a:effectLst/>
                <a:latin typeface="Optima" panose="02000503060000020004" pitchFamily="2" charset="0"/>
              </a:rPr>
              <a:t>Developing an Unmanned Aircraft System Pilot Kit (UASP-kit) for Wildland Fire UAS Operators, L. Martin Et Al., </a:t>
            </a:r>
            <a:r>
              <a:rPr lang="en-US" sz="1200" b="1" u="none" strike="noStrike" dirty="0">
                <a:effectLst/>
                <a:latin typeface="Optima" panose="02000503060000020004" pitchFamily="2" charset="0"/>
              </a:rPr>
              <a:t>AIAA AVIATION 2022 </a:t>
            </a:r>
            <a:r>
              <a:rPr lang="en-US" sz="1200" b="1" dirty="0">
                <a:effectLst/>
                <a:latin typeface="Optima" panose="02000503060000020004" pitchFamily="2" charset="0"/>
              </a:rPr>
              <a:t> </a:t>
            </a:r>
            <a:endParaRPr lang="en-US" sz="1200" b="1" dirty="0">
              <a:latin typeface="Optima" panose="02000503060000020004" pitchFamily="2" charset="0"/>
            </a:endParaRPr>
          </a:p>
          <a:p>
            <a:r>
              <a:rPr lang="en-US" sz="1400" dirty="0">
                <a:effectLst/>
                <a:latin typeface="Optima" panose="02000503060000020004" pitchFamily="2" charset="0"/>
              </a:rPr>
              <a:t> </a:t>
            </a:r>
            <a:endParaRPr lang="en-US" sz="1400" dirty="0">
              <a:latin typeface="Optima" panose="02000503060000020004" pitchFamily="2" charset="0"/>
            </a:endParaRPr>
          </a:p>
          <a:p>
            <a:endParaRPr lang="en-US" sz="1400" dirty="0">
              <a:latin typeface="Optima" panose="02000503060000020004" pitchFamily="2"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7CDB06A-A157-A29E-ED94-1E3A0090ECD6}"/>
                  </a:ext>
                </a:extLst>
              </p:cNvPr>
              <p:cNvSpPr txBox="1"/>
              <p:nvPr/>
            </p:nvSpPr>
            <p:spPr>
              <a:xfrm>
                <a:off x="10293177" y="230600"/>
                <a:ext cx="429491" cy="421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b="1" i="1" smtClean="0">
                              <a:solidFill>
                                <a:schemeClr val="accent1">
                                  <a:lumMod val="75000"/>
                                </a:schemeClr>
                              </a:solidFill>
                              <a:latin typeface="Cambria Math" panose="02040503050406030204" pitchFamily="18" charset="0"/>
                            </a:rPr>
                          </m:ctrlPr>
                        </m:sSupPr>
                        <m:e>
                          <m:r>
                            <a:rPr lang="en-US" sz="2000" b="1" i="1" smtClean="0">
                              <a:solidFill>
                                <a:schemeClr val="accent1">
                                  <a:lumMod val="75000"/>
                                </a:schemeClr>
                              </a:solidFill>
                              <a:latin typeface="Cambria Math" panose="02040503050406030204" pitchFamily="18" charset="0"/>
                            </a:rPr>
                            <m:t> </m:t>
                          </m:r>
                        </m:e>
                        <m:sup>
                          <m:d>
                            <m:dPr>
                              <m:begChr m:val="["/>
                              <m:endChr m:val="]"/>
                              <m:ctrlPr>
                                <a:rPr lang="en-US" sz="2000" b="1" i="1" smtClean="0">
                                  <a:solidFill>
                                    <a:schemeClr val="accent1">
                                      <a:lumMod val="75000"/>
                                    </a:schemeClr>
                                  </a:solidFill>
                                  <a:latin typeface="Cambria Math" panose="02040503050406030204" pitchFamily="18" charset="0"/>
                                </a:rPr>
                              </m:ctrlPr>
                            </m:dPr>
                            <m:e>
                              <m:r>
                                <a:rPr lang="en-US" sz="2000" b="1" i="1" smtClean="0">
                                  <a:solidFill>
                                    <a:schemeClr val="accent1">
                                      <a:lumMod val="75000"/>
                                    </a:schemeClr>
                                  </a:solidFill>
                                  <a:latin typeface="Cambria Math" panose="02040503050406030204" pitchFamily="18" charset="0"/>
                                </a:rPr>
                                <m:t>𝟏</m:t>
                              </m:r>
                            </m:e>
                          </m:d>
                        </m:sup>
                      </m:sSup>
                    </m:oMath>
                  </m:oMathPara>
                </a14:m>
                <a:endParaRPr lang="en-US" sz="2000" b="1" dirty="0">
                  <a:solidFill>
                    <a:schemeClr val="accent1">
                      <a:lumMod val="75000"/>
                    </a:schemeClr>
                  </a:solidFill>
                  <a:latin typeface="Optima" panose="02000503060000020004" pitchFamily="2" charset="0"/>
                </a:endParaRPr>
              </a:p>
            </p:txBody>
          </p:sp>
        </mc:Choice>
        <mc:Fallback xmlns="">
          <p:sp>
            <p:nvSpPr>
              <p:cNvPr id="33" name="TextBox 32">
                <a:extLst>
                  <a:ext uri="{FF2B5EF4-FFF2-40B4-BE49-F238E27FC236}">
                    <a16:creationId xmlns:a16="http://schemas.microsoft.com/office/drawing/2014/main" id="{87CDB06A-A157-A29E-ED94-1E3A0090ECD6}"/>
                  </a:ext>
                </a:extLst>
              </p:cNvPr>
              <p:cNvSpPr txBox="1">
                <a:spLocks noRot="1" noChangeAspect="1" noMove="1" noResize="1" noEditPoints="1" noAdjustHandles="1" noChangeArrowheads="1" noChangeShapeType="1" noTextEdit="1"/>
              </p:cNvSpPr>
              <p:nvPr/>
            </p:nvSpPr>
            <p:spPr>
              <a:xfrm>
                <a:off x="10293177" y="230600"/>
                <a:ext cx="429491" cy="421462"/>
              </a:xfrm>
              <a:prstGeom prst="rect">
                <a:avLst/>
              </a:prstGeom>
              <a:blipFill>
                <a:blip r:embed="rId6"/>
                <a:stretch>
                  <a:fillRect l="-8571"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691DC17-F949-1810-0764-96229EB9808E}"/>
                  </a:ext>
                </a:extLst>
              </p:cNvPr>
              <p:cNvSpPr txBox="1"/>
              <p:nvPr/>
            </p:nvSpPr>
            <p:spPr>
              <a:xfrm>
                <a:off x="3619657" y="1606607"/>
                <a:ext cx="571657" cy="392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1" i="1" smtClean="0">
                              <a:solidFill>
                                <a:schemeClr val="accent1">
                                  <a:lumMod val="75000"/>
                                </a:schemeClr>
                              </a:solidFill>
                              <a:latin typeface="Cambria Math" panose="02040503050406030204" pitchFamily="18" charset="0"/>
                            </a:rPr>
                          </m:ctrlPr>
                        </m:sSupPr>
                        <m:e>
                          <m:r>
                            <a:rPr lang="en-US" sz="1800" b="1" i="1" smtClean="0">
                              <a:solidFill>
                                <a:schemeClr val="accent1">
                                  <a:lumMod val="75000"/>
                                </a:schemeClr>
                              </a:solidFill>
                              <a:latin typeface="Cambria Math" panose="02040503050406030204" pitchFamily="18" charset="0"/>
                            </a:rPr>
                            <m:t> </m:t>
                          </m:r>
                        </m:e>
                        <m:sup>
                          <m:d>
                            <m:dPr>
                              <m:begChr m:val="["/>
                              <m:endChr m:val="]"/>
                              <m:ctrlPr>
                                <a:rPr lang="en-US" sz="1800" b="1" i="1" smtClean="0">
                                  <a:solidFill>
                                    <a:schemeClr val="tx1"/>
                                  </a:solidFill>
                                  <a:latin typeface="Cambria Math" panose="02040503050406030204" pitchFamily="18" charset="0"/>
                                </a:rPr>
                              </m:ctrlPr>
                            </m:dPr>
                            <m:e>
                              <m:r>
                                <a:rPr lang="en-US" sz="1800" b="1" i="1" smtClean="0">
                                  <a:solidFill>
                                    <a:schemeClr val="tx1"/>
                                  </a:solidFill>
                                  <a:latin typeface="Cambria Math" panose="02040503050406030204" pitchFamily="18" charset="0"/>
                                </a:rPr>
                                <m:t>𝟐</m:t>
                              </m:r>
                            </m:e>
                          </m:d>
                        </m:sup>
                      </m:sSup>
                    </m:oMath>
                  </m:oMathPara>
                </a14:m>
                <a:endParaRPr lang="en-US" sz="1800" b="1" dirty="0">
                  <a:solidFill>
                    <a:schemeClr val="accent1">
                      <a:lumMod val="75000"/>
                    </a:schemeClr>
                  </a:solidFill>
                  <a:latin typeface="Optima" panose="02000503060000020004" pitchFamily="2" charset="0"/>
                </a:endParaRPr>
              </a:p>
            </p:txBody>
          </p:sp>
        </mc:Choice>
        <mc:Fallback xmlns="">
          <p:sp>
            <p:nvSpPr>
              <p:cNvPr id="35" name="TextBox 34">
                <a:extLst>
                  <a:ext uri="{FF2B5EF4-FFF2-40B4-BE49-F238E27FC236}">
                    <a16:creationId xmlns:a16="http://schemas.microsoft.com/office/drawing/2014/main" id="{B691DC17-F949-1810-0764-96229EB9808E}"/>
                  </a:ext>
                </a:extLst>
              </p:cNvPr>
              <p:cNvSpPr txBox="1">
                <a:spLocks noRot="1" noChangeAspect="1" noMove="1" noResize="1" noEditPoints="1" noAdjustHandles="1" noChangeArrowheads="1" noChangeShapeType="1" noTextEdit="1"/>
              </p:cNvSpPr>
              <p:nvPr/>
            </p:nvSpPr>
            <p:spPr>
              <a:xfrm>
                <a:off x="3619657" y="1606607"/>
                <a:ext cx="571657" cy="392993"/>
              </a:xfrm>
              <a:prstGeom prst="rect">
                <a:avLst/>
              </a:prstGeom>
              <a:blipFill>
                <a:blip r:embed="rId7"/>
                <a:stretch>
                  <a:fillRect b="-12500"/>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0DD3C86F-FC7F-B80B-7712-B3BD3B8C131D}"/>
              </a:ext>
            </a:extLst>
          </p:cNvPr>
          <p:cNvGrpSpPr/>
          <p:nvPr/>
        </p:nvGrpSpPr>
        <p:grpSpPr>
          <a:xfrm>
            <a:off x="6129085" y="1228134"/>
            <a:ext cx="4791456" cy="4788475"/>
            <a:chOff x="2705052" y="67235"/>
            <a:chExt cx="6720840" cy="6720840"/>
          </a:xfrm>
        </p:grpSpPr>
        <p:sp>
          <p:nvSpPr>
            <p:cNvPr id="50" name="Oval 49">
              <a:extLst>
                <a:ext uri="{FF2B5EF4-FFF2-40B4-BE49-F238E27FC236}">
                  <a16:creationId xmlns:a16="http://schemas.microsoft.com/office/drawing/2014/main" id="{62E6CE4B-5F06-635E-0A95-EA75B7EFA93F}"/>
                </a:ext>
              </a:extLst>
            </p:cNvPr>
            <p:cNvSpPr/>
            <p:nvPr/>
          </p:nvSpPr>
          <p:spPr>
            <a:xfrm>
              <a:off x="2705052" y="67235"/>
              <a:ext cx="6720840" cy="6720840"/>
            </a:xfrm>
            <a:prstGeom prst="ellipse">
              <a:avLst/>
            </a:prstGeom>
            <a:solidFill>
              <a:schemeClr val="bg1"/>
            </a:solidFill>
            <a:ln w="50800">
              <a:solidFill>
                <a:schemeClr val="accent4">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A281FD8D-652C-B6D9-41B7-2C82C2995E86}"/>
                </a:ext>
              </a:extLst>
            </p:cNvPr>
            <p:cNvSpPr/>
            <p:nvPr/>
          </p:nvSpPr>
          <p:spPr>
            <a:xfrm>
              <a:off x="3092830" y="432986"/>
              <a:ext cx="5943600" cy="5943600"/>
            </a:xfrm>
            <a:prstGeom prst="ellipse">
              <a:avLst/>
            </a:prstGeom>
            <a:solidFill>
              <a:schemeClr val="bg1"/>
            </a:solidFill>
            <a:ln w="50800">
              <a:solidFill>
                <a:srgbClr val="FF82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F5F2129C-E3B4-793C-EC68-6B8F61F0220E}"/>
                </a:ext>
              </a:extLst>
            </p:cNvPr>
            <p:cNvSpPr/>
            <p:nvPr/>
          </p:nvSpPr>
          <p:spPr>
            <a:xfrm>
              <a:off x="3498987" y="844412"/>
              <a:ext cx="5154269" cy="5155923"/>
            </a:xfrm>
            <a:prstGeom prst="ellipse">
              <a:avLst/>
            </a:prstGeom>
            <a:solidFill>
              <a:schemeClr val="bg1"/>
            </a:solidFill>
            <a:ln w="508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5CE1B3B-B590-F6E2-97F5-25EEE129882B}"/>
                </a:ext>
              </a:extLst>
            </p:cNvPr>
            <p:cNvSpPr/>
            <p:nvPr/>
          </p:nvSpPr>
          <p:spPr>
            <a:xfrm>
              <a:off x="4088890" y="1423779"/>
              <a:ext cx="4014216" cy="4010437"/>
            </a:xfrm>
            <a:prstGeom prst="ellipse">
              <a:avLst/>
            </a:prstGeom>
            <a:solidFill>
              <a:schemeClr val="accent1">
                <a:lumMod val="40000"/>
                <a:lumOff val="6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Graphic 53" descr="Quadcopter with solid fill">
              <a:extLst>
                <a:ext uri="{FF2B5EF4-FFF2-40B4-BE49-F238E27FC236}">
                  <a16:creationId xmlns:a16="http://schemas.microsoft.com/office/drawing/2014/main" id="{4291FEC1-AA4B-849D-958C-5FD1BCC670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41772" y="1897725"/>
              <a:ext cx="758687" cy="758687"/>
            </a:xfrm>
            <a:prstGeom prst="rect">
              <a:avLst/>
            </a:prstGeom>
          </p:spPr>
        </p:pic>
        <p:sp>
          <p:nvSpPr>
            <p:cNvPr id="55" name="Freeform 54">
              <a:extLst>
                <a:ext uri="{FF2B5EF4-FFF2-40B4-BE49-F238E27FC236}">
                  <a16:creationId xmlns:a16="http://schemas.microsoft.com/office/drawing/2014/main" id="{8FEE5823-4B43-F6D1-913C-E7D4382BB2CA}"/>
                </a:ext>
              </a:extLst>
            </p:cNvPr>
            <p:cNvSpPr/>
            <p:nvPr/>
          </p:nvSpPr>
          <p:spPr>
            <a:xfrm>
              <a:off x="4940558" y="2398643"/>
              <a:ext cx="2401146" cy="2625858"/>
            </a:xfrm>
            <a:custGeom>
              <a:avLst/>
              <a:gdLst>
                <a:gd name="connsiteX0" fmla="*/ 1287964 w 2401146"/>
                <a:gd name="connsiteY0" fmla="*/ 0 h 2625858"/>
                <a:gd name="connsiteX1" fmla="*/ 2503 w 2401146"/>
                <a:gd name="connsiteY1" fmla="*/ 1113183 h 2625858"/>
                <a:gd name="connsiteX2" fmla="*/ 1579512 w 2401146"/>
                <a:gd name="connsiteY2" fmla="*/ 2623931 h 2625858"/>
                <a:gd name="connsiteX3" fmla="*/ 2401146 w 2401146"/>
                <a:gd name="connsiteY3" fmla="*/ 1364974 h 2625858"/>
              </a:gdLst>
              <a:ahLst/>
              <a:cxnLst>
                <a:cxn ang="0">
                  <a:pos x="connsiteX0" y="connsiteY0"/>
                </a:cxn>
                <a:cxn ang="0">
                  <a:pos x="connsiteX1" y="connsiteY1"/>
                </a:cxn>
                <a:cxn ang="0">
                  <a:pos x="connsiteX2" y="connsiteY2"/>
                </a:cxn>
                <a:cxn ang="0">
                  <a:pos x="connsiteX3" y="connsiteY3"/>
                </a:cxn>
              </a:cxnLst>
              <a:rect l="l" t="t" r="r" b="b"/>
              <a:pathLst>
                <a:path w="2401146" h="2625858">
                  <a:moveTo>
                    <a:pt x="1287964" y="0"/>
                  </a:moveTo>
                  <a:cubicBezTo>
                    <a:pt x="620938" y="337930"/>
                    <a:pt x="-46088" y="675861"/>
                    <a:pt x="2503" y="1113183"/>
                  </a:cubicBezTo>
                  <a:cubicBezTo>
                    <a:pt x="51094" y="1550505"/>
                    <a:pt x="1179738" y="2581966"/>
                    <a:pt x="1579512" y="2623931"/>
                  </a:cubicBezTo>
                  <a:cubicBezTo>
                    <a:pt x="1979286" y="2665896"/>
                    <a:pt x="2190216" y="2015435"/>
                    <a:pt x="2401146" y="136497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Graphic 55" descr="Pilot female with solid fill">
              <a:extLst>
                <a:ext uri="{FF2B5EF4-FFF2-40B4-BE49-F238E27FC236}">
                  <a16:creationId xmlns:a16="http://schemas.microsoft.com/office/drawing/2014/main" id="{F1685FBE-70E2-16B5-BBCA-B3AD0D33C9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77256" y="3193773"/>
              <a:ext cx="457200" cy="457200"/>
            </a:xfrm>
            <a:prstGeom prst="rect">
              <a:avLst/>
            </a:prstGeom>
          </p:spPr>
        </p:pic>
      </p:grpSp>
      <p:grpSp>
        <p:nvGrpSpPr>
          <p:cNvPr id="60" name="Group 59">
            <a:extLst>
              <a:ext uri="{FF2B5EF4-FFF2-40B4-BE49-F238E27FC236}">
                <a16:creationId xmlns:a16="http://schemas.microsoft.com/office/drawing/2014/main" id="{781EA598-BF4C-85EE-3B41-A96F219953C4}"/>
              </a:ext>
            </a:extLst>
          </p:cNvPr>
          <p:cNvGrpSpPr/>
          <p:nvPr/>
        </p:nvGrpSpPr>
        <p:grpSpPr>
          <a:xfrm>
            <a:off x="6264265" y="4758589"/>
            <a:ext cx="585216" cy="584775"/>
            <a:chOff x="4901007" y="2707110"/>
            <a:chExt cx="826463" cy="758687"/>
          </a:xfrm>
        </p:grpSpPr>
        <p:pic>
          <p:nvPicPr>
            <p:cNvPr id="58" name="Graphic 57" descr="Quadcopter with solid fill">
              <a:extLst>
                <a:ext uri="{FF2B5EF4-FFF2-40B4-BE49-F238E27FC236}">
                  <a16:creationId xmlns:a16="http://schemas.microsoft.com/office/drawing/2014/main" id="{290839C2-0D9F-D613-B6C4-11A46C6AAA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1007" y="2707110"/>
              <a:ext cx="758687" cy="758687"/>
            </a:xfrm>
            <a:prstGeom prst="rect">
              <a:avLst/>
            </a:prstGeom>
          </p:spPr>
        </p:pic>
        <p:sp>
          <p:nvSpPr>
            <p:cNvPr id="59" name="Oval 58">
              <a:extLst>
                <a:ext uri="{FF2B5EF4-FFF2-40B4-BE49-F238E27FC236}">
                  <a16:creationId xmlns:a16="http://schemas.microsoft.com/office/drawing/2014/main" id="{D92BF2B6-EA1C-E242-0BA8-58C3437B6BFF}"/>
                </a:ext>
              </a:extLst>
            </p:cNvPr>
            <p:cNvSpPr/>
            <p:nvPr/>
          </p:nvSpPr>
          <p:spPr>
            <a:xfrm>
              <a:off x="5544590" y="3213903"/>
              <a:ext cx="182880" cy="182880"/>
            </a:xfrm>
            <a:prstGeom prst="ellipse">
              <a:avLst/>
            </a:prstGeom>
            <a:solidFill>
              <a:schemeClr val="accent4">
                <a:lumMod val="40000"/>
                <a:lumOff val="6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3C2768FA-435A-FFBE-4349-63F48D7D3DE0}"/>
              </a:ext>
            </a:extLst>
          </p:cNvPr>
          <p:cNvGrpSpPr/>
          <p:nvPr/>
        </p:nvGrpSpPr>
        <p:grpSpPr>
          <a:xfrm>
            <a:off x="8378032" y="2889219"/>
            <a:ext cx="1252745" cy="1163176"/>
            <a:chOff x="6389953" y="2613895"/>
            <a:chExt cx="1193321" cy="1193321"/>
          </a:xfrm>
        </p:grpSpPr>
        <p:pic>
          <p:nvPicPr>
            <p:cNvPr id="15" name="Graphic 14" descr="Tablet with solid fill">
              <a:extLst>
                <a:ext uri="{FF2B5EF4-FFF2-40B4-BE49-F238E27FC236}">
                  <a16:creationId xmlns:a16="http://schemas.microsoft.com/office/drawing/2014/main" id="{4066EA96-96F8-8D4F-EFDC-022F0F8E10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9953" y="2613895"/>
              <a:ext cx="1193321" cy="1193321"/>
            </a:xfrm>
            <a:prstGeom prst="rect">
              <a:avLst/>
            </a:prstGeom>
          </p:spPr>
        </p:pic>
        <p:pic>
          <p:nvPicPr>
            <p:cNvPr id="18" name="Graphic 17" descr="Exclamation mark with solid fill">
              <a:extLst>
                <a:ext uri="{FF2B5EF4-FFF2-40B4-BE49-F238E27FC236}">
                  <a16:creationId xmlns:a16="http://schemas.microsoft.com/office/drawing/2014/main" id="{E64222BB-B2D8-12DF-0F6B-E3BE5759CDF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736560" y="2885344"/>
              <a:ext cx="650421" cy="650421"/>
            </a:xfrm>
            <a:prstGeom prst="rect">
              <a:avLst/>
            </a:prstGeom>
          </p:spPr>
        </p:pic>
      </p:grpSp>
      <p:grpSp>
        <p:nvGrpSpPr>
          <p:cNvPr id="63" name="Group 62">
            <a:extLst>
              <a:ext uri="{FF2B5EF4-FFF2-40B4-BE49-F238E27FC236}">
                <a16:creationId xmlns:a16="http://schemas.microsoft.com/office/drawing/2014/main" id="{A73456D5-73E0-DA27-A0A4-CE6DEB5145BF}"/>
              </a:ext>
            </a:extLst>
          </p:cNvPr>
          <p:cNvGrpSpPr/>
          <p:nvPr/>
        </p:nvGrpSpPr>
        <p:grpSpPr>
          <a:xfrm>
            <a:off x="9786714" y="4145721"/>
            <a:ext cx="585216" cy="585216"/>
            <a:chOff x="9877901" y="4675529"/>
            <a:chExt cx="758687" cy="758687"/>
          </a:xfrm>
        </p:grpSpPr>
        <p:pic>
          <p:nvPicPr>
            <p:cNvPr id="61" name="Graphic 60" descr="Quadcopter with solid fill">
              <a:extLst>
                <a:ext uri="{FF2B5EF4-FFF2-40B4-BE49-F238E27FC236}">
                  <a16:creationId xmlns:a16="http://schemas.microsoft.com/office/drawing/2014/main" id="{C51BFCD4-B968-624A-F812-C0DDCE231D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7901" y="4675529"/>
              <a:ext cx="758687" cy="758687"/>
            </a:xfrm>
            <a:prstGeom prst="rect">
              <a:avLst/>
            </a:prstGeom>
          </p:spPr>
        </p:pic>
        <p:sp>
          <p:nvSpPr>
            <p:cNvPr id="62" name="Oval 61">
              <a:extLst>
                <a:ext uri="{FF2B5EF4-FFF2-40B4-BE49-F238E27FC236}">
                  <a16:creationId xmlns:a16="http://schemas.microsoft.com/office/drawing/2014/main" id="{4A60F9D1-BC90-4516-F458-0F2732970509}"/>
                </a:ext>
              </a:extLst>
            </p:cNvPr>
            <p:cNvSpPr/>
            <p:nvPr/>
          </p:nvSpPr>
          <p:spPr>
            <a:xfrm>
              <a:off x="9877901" y="5226982"/>
              <a:ext cx="182880" cy="182880"/>
            </a:xfrm>
            <a:prstGeom prst="ellipse">
              <a:avLst/>
            </a:prstGeom>
            <a:solidFill>
              <a:schemeClr val="accent2">
                <a:lumMod val="5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7" name="Graphic 6" descr="Exclamation mark with solid fill">
            <a:extLst>
              <a:ext uri="{FF2B5EF4-FFF2-40B4-BE49-F238E27FC236}">
                <a16:creationId xmlns:a16="http://schemas.microsoft.com/office/drawing/2014/main" id="{774F7BDD-2589-F42A-4E17-A8D8657D5C9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61779" y="3153807"/>
            <a:ext cx="682810" cy="633990"/>
          </a:xfrm>
          <a:prstGeom prst="rect">
            <a:avLst/>
          </a:prstGeom>
        </p:spPr>
      </p:pic>
    </p:spTree>
    <p:extLst>
      <p:ext uri="{BB962C8B-B14F-4D97-AF65-F5344CB8AC3E}">
        <p14:creationId xmlns:p14="http://schemas.microsoft.com/office/powerpoint/2010/main" val="29720817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a:extLst>
              <a:ext uri="{FF2B5EF4-FFF2-40B4-BE49-F238E27FC236}">
                <a16:creationId xmlns:a16="http://schemas.microsoft.com/office/drawing/2014/main" id="{E984BEB9-67C5-1255-0F3D-5B79413CFD28}"/>
              </a:ext>
            </a:extLst>
          </p:cNvPr>
          <p:cNvSpPr txBox="1"/>
          <p:nvPr/>
        </p:nvSpPr>
        <p:spPr>
          <a:xfrm>
            <a:off x="166254" y="290222"/>
            <a:ext cx="11925662" cy="584775"/>
          </a:xfrm>
          <a:prstGeom prst="rect">
            <a:avLst/>
          </a:prstGeom>
          <a:noFill/>
        </p:spPr>
        <p:txBody>
          <a:bodyPr wrap="square" rtlCol="0">
            <a:spAutoFit/>
          </a:bodyPr>
          <a:lstStyle/>
          <a:p>
            <a:r>
              <a:rPr lang="en-US" sz="3200" b="1" dirty="0">
                <a:solidFill>
                  <a:schemeClr val="accent1">
                    <a:lumMod val="75000"/>
                  </a:schemeClr>
                </a:solidFill>
                <a:latin typeface="Optima" panose="02000503060000020004" pitchFamily="2" charset="0"/>
              </a:rPr>
              <a:t>Wildfire fighting operations require situational awareness</a:t>
            </a:r>
          </a:p>
        </p:txBody>
      </p:sp>
      <p:cxnSp>
        <p:nvCxnSpPr>
          <p:cNvPr id="4" name="Straight Connector 3">
            <a:extLst>
              <a:ext uri="{FF2B5EF4-FFF2-40B4-BE49-F238E27FC236}">
                <a16:creationId xmlns:a16="http://schemas.microsoft.com/office/drawing/2014/main" id="{D329EBC8-265C-28CA-236A-B48CAA8198AD}"/>
              </a:ext>
            </a:extLst>
          </p:cNvPr>
          <p:cNvCxnSpPr>
            <a:cxnSpLocks/>
          </p:cNvCxnSpPr>
          <p:nvPr/>
        </p:nvCxnSpPr>
        <p:spPr>
          <a:xfrm>
            <a:off x="166254" y="852086"/>
            <a:ext cx="1138076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02A2E030-AD48-B0EC-CF9A-05849723BBA4}"/>
              </a:ext>
            </a:extLst>
          </p:cNvPr>
          <p:cNvSpPr/>
          <p:nvPr/>
        </p:nvSpPr>
        <p:spPr>
          <a:xfrm>
            <a:off x="478728" y="1061882"/>
            <a:ext cx="4904509" cy="517704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5C4040C0-73FB-A10E-E9AB-75188AEFD12F}"/>
              </a:ext>
            </a:extLst>
          </p:cNvPr>
          <p:cNvSpPr txBox="1"/>
          <p:nvPr/>
        </p:nvSpPr>
        <p:spPr>
          <a:xfrm>
            <a:off x="832764" y="1228134"/>
            <a:ext cx="4425781" cy="954107"/>
          </a:xfrm>
          <a:prstGeom prst="rect">
            <a:avLst/>
          </a:prstGeom>
          <a:noFill/>
        </p:spPr>
        <p:txBody>
          <a:bodyPr wrap="square" rtlCol="0">
            <a:spAutoFit/>
          </a:bodyPr>
          <a:lstStyle/>
          <a:p>
            <a:r>
              <a:rPr lang="en-US" sz="2800" b="1" dirty="0">
                <a:latin typeface="Optima" panose="02000503060000020004" pitchFamily="2" charset="0"/>
              </a:rPr>
              <a:t>Unmanned aircraft system pilot kit (UASP-kit)</a:t>
            </a:r>
          </a:p>
        </p:txBody>
      </p:sp>
      <p:sp>
        <p:nvSpPr>
          <p:cNvPr id="10" name="TextBox 9">
            <a:extLst>
              <a:ext uri="{FF2B5EF4-FFF2-40B4-BE49-F238E27FC236}">
                <a16:creationId xmlns:a16="http://schemas.microsoft.com/office/drawing/2014/main" id="{7E71375D-F9AE-3955-4423-35401CDA8D90}"/>
              </a:ext>
            </a:extLst>
          </p:cNvPr>
          <p:cNvSpPr txBox="1"/>
          <p:nvPr/>
        </p:nvSpPr>
        <p:spPr>
          <a:xfrm>
            <a:off x="900708" y="2426455"/>
            <a:ext cx="4239494" cy="1384995"/>
          </a:xfrm>
          <a:prstGeom prst="rect">
            <a:avLst/>
          </a:prstGeom>
          <a:noFill/>
        </p:spPr>
        <p:txBody>
          <a:bodyPr wrap="none" rtlCol="0">
            <a:spAutoFit/>
          </a:bodyPr>
          <a:lstStyle/>
          <a:p>
            <a:pPr marL="285750" indent="-285750">
              <a:buFont typeface="Arial" panose="020B0604020202020204" pitchFamily="34" charset="0"/>
              <a:buChar char="•"/>
            </a:pPr>
            <a:r>
              <a:rPr lang="en-US" sz="2800" dirty="0"/>
              <a:t>Operational volumes (OV)</a:t>
            </a:r>
          </a:p>
          <a:p>
            <a:pPr marL="742950" lvl="1" indent="-285750">
              <a:buFont typeface="Arial" panose="020B0604020202020204" pitchFamily="34" charset="0"/>
              <a:buChar char="•"/>
            </a:pPr>
            <a:r>
              <a:rPr lang="en-US" sz="2800" dirty="0"/>
              <a:t>Mission area</a:t>
            </a:r>
          </a:p>
          <a:p>
            <a:pPr marL="742950" lvl="1" indent="-285750">
              <a:buFont typeface="Arial" panose="020B0604020202020204" pitchFamily="34" charset="0"/>
              <a:buChar char="•"/>
            </a:pPr>
            <a:r>
              <a:rPr lang="en-US" sz="2800" dirty="0"/>
              <a:t>Alerting volume</a:t>
            </a:r>
          </a:p>
        </p:txBody>
      </p:sp>
      <p:sp>
        <p:nvSpPr>
          <p:cNvPr id="11" name="TextBox 10">
            <a:extLst>
              <a:ext uri="{FF2B5EF4-FFF2-40B4-BE49-F238E27FC236}">
                <a16:creationId xmlns:a16="http://schemas.microsoft.com/office/drawing/2014/main" id="{CD998A63-D532-CD72-A598-300E15C946D8}"/>
              </a:ext>
            </a:extLst>
          </p:cNvPr>
          <p:cNvSpPr txBox="1"/>
          <p:nvPr/>
        </p:nvSpPr>
        <p:spPr>
          <a:xfrm>
            <a:off x="900708" y="4321051"/>
            <a:ext cx="2718949" cy="523220"/>
          </a:xfrm>
          <a:prstGeom prst="rect">
            <a:avLst/>
          </a:prstGeom>
          <a:noFill/>
        </p:spPr>
        <p:txBody>
          <a:bodyPr wrap="none" rtlCol="0">
            <a:spAutoFit/>
          </a:bodyPr>
          <a:lstStyle/>
          <a:p>
            <a:pPr marL="285750" indent="-285750">
              <a:buFont typeface="Arial" panose="020B0604020202020204" pitchFamily="34" charset="0"/>
              <a:buChar char="•"/>
            </a:pPr>
            <a:r>
              <a:rPr lang="en-US" sz="2800" dirty="0"/>
              <a:t>Alerting system</a:t>
            </a:r>
          </a:p>
        </p:txBody>
      </p:sp>
      <p:cxnSp>
        <p:nvCxnSpPr>
          <p:cNvPr id="12" name="Straight Connector 11">
            <a:extLst>
              <a:ext uri="{FF2B5EF4-FFF2-40B4-BE49-F238E27FC236}">
                <a16:creationId xmlns:a16="http://schemas.microsoft.com/office/drawing/2014/main" id="{D2581B52-3CCB-2342-059E-ED348F036DE0}"/>
              </a:ext>
            </a:extLst>
          </p:cNvPr>
          <p:cNvCxnSpPr>
            <a:cxnSpLocks/>
          </p:cNvCxnSpPr>
          <p:nvPr/>
        </p:nvCxnSpPr>
        <p:spPr>
          <a:xfrm>
            <a:off x="710346" y="2182241"/>
            <a:ext cx="43403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46EEE5-FD82-8028-074E-D6A693E61511}"/>
              </a:ext>
            </a:extLst>
          </p:cNvPr>
          <p:cNvCxnSpPr>
            <a:cxnSpLocks/>
          </p:cNvCxnSpPr>
          <p:nvPr/>
        </p:nvCxnSpPr>
        <p:spPr>
          <a:xfrm>
            <a:off x="708558" y="2272295"/>
            <a:ext cx="43403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A774F0-08A0-D482-7D95-58BEC9E58C02}"/>
              </a:ext>
            </a:extLst>
          </p:cNvPr>
          <p:cNvCxnSpPr>
            <a:cxnSpLocks/>
          </p:cNvCxnSpPr>
          <p:nvPr/>
        </p:nvCxnSpPr>
        <p:spPr>
          <a:xfrm>
            <a:off x="166254" y="6317647"/>
            <a:ext cx="1138076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B1D45EA-8E31-F7E7-78EF-BD37F75B2E19}"/>
              </a:ext>
            </a:extLst>
          </p:cNvPr>
          <p:cNvSpPr txBox="1"/>
          <p:nvPr/>
        </p:nvSpPr>
        <p:spPr>
          <a:xfrm>
            <a:off x="166254" y="6339059"/>
            <a:ext cx="11156003" cy="892552"/>
          </a:xfrm>
          <a:prstGeom prst="rect">
            <a:avLst/>
          </a:prstGeom>
          <a:noFill/>
        </p:spPr>
        <p:txBody>
          <a:bodyPr wrap="none" rtlCol="0">
            <a:spAutoFit/>
          </a:bodyPr>
          <a:lstStyle/>
          <a:p>
            <a:r>
              <a:rPr lang="en-US" sz="1200" b="1" dirty="0">
                <a:latin typeface="Optima" panose="02000503060000020004" pitchFamily="2" charset="0"/>
              </a:rPr>
              <a:t>[7]: </a:t>
            </a:r>
            <a:r>
              <a:rPr lang="en-US" sz="1200" b="1" dirty="0">
                <a:effectLst/>
                <a:latin typeface="Optima" panose="02000503060000020004" pitchFamily="2" charset="0"/>
              </a:rPr>
              <a:t>NASA System-Wide Safety Wildland Firefighting Operations Workshop Report, S. Lehman Et Al., Tech Report 2022, </a:t>
            </a:r>
            <a:r>
              <a:rPr lang="en-US" sz="1200" dirty="0">
                <a:effectLst/>
                <a:latin typeface="t1xtt"/>
                <a:hlinkClick r:id="rId2"/>
              </a:rPr>
              <a:t>https://ntrs.nasa.gov/citations/20220014721</a:t>
            </a:r>
            <a:r>
              <a:rPr lang="en-US" sz="1200" dirty="0">
                <a:effectLst/>
                <a:latin typeface="TeXGyreTermesX"/>
                <a:hlinkClick r:id="rId2"/>
              </a:rPr>
              <a:t> </a:t>
            </a:r>
            <a:br>
              <a:rPr lang="en-US" sz="1200" b="1" dirty="0">
                <a:latin typeface="Optima" panose="02000503060000020004" pitchFamily="2" charset="0"/>
                <a:hlinkClick r:id="rId2"/>
              </a:rPr>
            </a:br>
            <a:r>
              <a:rPr lang="en-US" sz="1200" b="1" dirty="0">
                <a:latin typeface="Optima" panose="02000503060000020004" pitchFamily="2" charset="0"/>
              </a:rPr>
              <a:t>[8]: </a:t>
            </a:r>
            <a:r>
              <a:rPr lang="en-US" sz="1200" b="1" dirty="0">
                <a:effectLst/>
                <a:latin typeface="Optima" panose="02000503060000020004" pitchFamily="2" charset="0"/>
              </a:rPr>
              <a:t>Developing an Unmanned Aircraft System Pilot Kit (UASP-kit) for Wildland Fire UAS Operators, L. Martin Et Al., </a:t>
            </a:r>
            <a:r>
              <a:rPr lang="en-US" sz="1200" b="1" u="none" strike="noStrike" dirty="0">
                <a:effectLst/>
                <a:latin typeface="Optima" panose="02000503060000020004" pitchFamily="2" charset="0"/>
              </a:rPr>
              <a:t>AIAA AVIATION 2022 </a:t>
            </a:r>
            <a:r>
              <a:rPr lang="en-US" sz="1200" b="1" dirty="0">
                <a:effectLst/>
                <a:latin typeface="Optima" panose="02000503060000020004" pitchFamily="2" charset="0"/>
              </a:rPr>
              <a:t> </a:t>
            </a:r>
            <a:endParaRPr lang="en-US" sz="1200" b="1" dirty="0">
              <a:latin typeface="Optima" panose="02000503060000020004" pitchFamily="2" charset="0"/>
            </a:endParaRPr>
          </a:p>
          <a:p>
            <a:r>
              <a:rPr lang="en-US" sz="1400" dirty="0">
                <a:effectLst/>
                <a:latin typeface="Optima" panose="02000503060000020004" pitchFamily="2" charset="0"/>
              </a:rPr>
              <a:t> </a:t>
            </a:r>
            <a:endParaRPr lang="en-US" sz="1400" dirty="0">
              <a:latin typeface="Optima" panose="02000503060000020004" pitchFamily="2" charset="0"/>
            </a:endParaRPr>
          </a:p>
          <a:p>
            <a:endParaRPr lang="en-US" sz="1400" dirty="0">
              <a:latin typeface="Optima" panose="02000503060000020004" pitchFamily="2" charset="0"/>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7CDB06A-A157-A29E-ED94-1E3A0090ECD6}"/>
                  </a:ext>
                </a:extLst>
              </p:cNvPr>
              <p:cNvSpPr txBox="1"/>
              <p:nvPr/>
            </p:nvSpPr>
            <p:spPr>
              <a:xfrm>
                <a:off x="10293177" y="230600"/>
                <a:ext cx="429491" cy="421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000" b="1" i="1" smtClean="0">
                              <a:solidFill>
                                <a:schemeClr val="accent1">
                                  <a:lumMod val="75000"/>
                                </a:schemeClr>
                              </a:solidFill>
                              <a:latin typeface="Cambria Math" panose="02040503050406030204" pitchFamily="18" charset="0"/>
                            </a:rPr>
                          </m:ctrlPr>
                        </m:sSupPr>
                        <m:e>
                          <m:r>
                            <a:rPr lang="en-US" sz="2000" b="1" i="1" smtClean="0">
                              <a:solidFill>
                                <a:schemeClr val="accent1">
                                  <a:lumMod val="75000"/>
                                </a:schemeClr>
                              </a:solidFill>
                              <a:latin typeface="Cambria Math" panose="02040503050406030204" pitchFamily="18" charset="0"/>
                            </a:rPr>
                            <m:t> </m:t>
                          </m:r>
                        </m:e>
                        <m:sup>
                          <m:d>
                            <m:dPr>
                              <m:begChr m:val="["/>
                              <m:endChr m:val="]"/>
                              <m:ctrlPr>
                                <a:rPr lang="en-US" sz="2000" b="1" i="1" smtClean="0">
                                  <a:solidFill>
                                    <a:schemeClr val="accent1">
                                      <a:lumMod val="75000"/>
                                    </a:schemeClr>
                                  </a:solidFill>
                                  <a:latin typeface="Cambria Math" panose="02040503050406030204" pitchFamily="18" charset="0"/>
                                </a:rPr>
                              </m:ctrlPr>
                            </m:dPr>
                            <m:e>
                              <m:r>
                                <a:rPr lang="en-US" sz="2000" b="1" i="1" smtClean="0">
                                  <a:solidFill>
                                    <a:schemeClr val="accent1">
                                      <a:lumMod val="75000"/>
                                    </a:schemeClr>
                                  </a:solidFill>
                                  <a:latin typeface="Cambria Math" panose="02040503050406030204" pitchFamily="18" charset="0"/>
                                </a:rPr>
                                <m:t>𝟏</m:t>
                              </m:r>
                            </m:e>
                          </m:d>
                        </m:sup>
                      </m:sSup>
                    </m:oMath>
                  </m:oMathPara>
                </a14:m>
                <a:endParaRPr lang="en-US" sz="2000" b="1" dirty="0">
                  <a:solidFill>
                    <a:schemeClr val="accent1">
                      <a:lumMod val="75000"/>
                    </a:schemeClr>
                  </a:solidFill>
                  <a:latin typeface="Optima" panose="02000503060000020004" pitchFamily="2" charset="0"/>
                </a:endParaRPr>
              </a:p>
            </p:txBody>
          </p:sp>
        </mc:Choice>
        <mc:Fallback xmlns="">
          <p:sp>
            <p:nvSpPr>
              <p:cNvPr id="33" name="TextBox 32">
                <a:extLst>
                  <a:ext uri="{FF2B5EF4-FFF2-40B4-BE49-F238E27FC236}">
                    <a16:creationId xmlns:a16="http://schemas.microsoft.com/office/drawing/2014/main" id="{87CDB06A-A157-A29E-ED94-1E3A0090ECD6}"/>
                  </a:ext>
                </a:extLst>
              </p:cNvPr>
              <p:cNvSpPr txBox="1">
                <a:spLocks noRot="1" noChangeAspect="1" noMove="1" noResize="1" noEditPoints="1" noAdjustHandles="1" noChangeArrowheads="1" noChangeShapeType="1" noTextEdit="1"/>
              </p:cNvSpPr>
              <p:nvPr/>
            </p:nvSpPr>
            <p:spPr>
              <a:xfrm>
                <a:off x="10293177" y="230600"/>
                <a:ext cx="429491" cy="421462"/>
              </a:xfrm>
              <a:prstGeom prst="rect">
                <a:avLst/>
              </a:prstGeom>
              <a:blipFill>
                <a:blip r:embed="rId6"/>
                <a:stretch>
                  <a:fillRect l="-8571"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691DC17-F949-1810-0764-96229EB9808E}"/>
                  </a:ext>
                </a:extLst>
              </p:cNvPr>
              <p:cNvSpPr txBox="1"/>
              <p:nvPr/>
            </p:nvSpPr>
            <p:spPr>
              <a:xfrm>
                <a:off x="3619657" y="1606607"/>
                <a:ext cx="571657" cy="3929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b="1" i="1" smtClean="0">
                              <a:solidFill>
                                <a:schemeClr val="accent1">
                                  <a:lumMod val="75000"/>
                                </a:schemeClr>
                              </a:solidFill>
                              <a:latin typeface="Cambria Math" panose="02040503050406030204" pitchFamily="18" charset="0"/>
                            </a:rPr>
                          </m:ctrlPr>
                        </m:sSupPr>
                        <m:e>
                          <m:r>
                            <a:rPr lang="en-US" sz="1800" b="1" i="1" smtClean="0">
                              <a:solidFill>
                                <a:schemeClr val="accent1">
                                  <a:lumMod val="75000"/>
                                </a:schemeClr>
                              </a:solidFill>
                              <a:latin typeface="Cambria Math" panose="02040503050406030204" pitchFamily="18" charset="0"/>
                            </a:rPr>
                            <m:t> </m:t>
                          </m:r>
                        </m:e>
                        <m:sup>
                          <m:d>
                            <m:dPr>
                              <m:begChr m:val="["/>
                              <m:endChr m:val="]"/>
                              <m:ctrlPr>
                                <a:rPr lang="en-US" sz="1800" b="1" i="1" smtClean="0">
                                  <a:solidFill>
                                    <a:schemeClr val="tx1"/>
                                  </a:solidFill>
                                  <a:latin typeface="Cambria Math" panose="02040503050406030204" pitchFamily="18" charset="0"/>
                                </a:rPr>
                              </m:ctrlPr>
                            </m:dPr>
                            <m:e>
                              <m:r>
                                <a:rPr lang="en-US" sz="1800" b="1" i="1" smtClean="0">
                                  <a:solidFill>
                                    <a:schemeClr val="tx1"/>
                                  </a:solidFill>
                                  <a:latin typeface="Cambria Math" panose="02040503050406030204" pitchFamily="18" charset="0"/>
                                </a:rPr>
                                <m:t>𝟐</m:t>
                              </m:r>
                            </m:e>
                          </m:d>
                        </m:sup>
                      </m:sSup>
                    </m:oMath>
                  </m:oMathPara>
                </a14:m>
                <a:endParaRPr lang="en-US" sz="1800" b="1" dirty="0">
                  <a:solidFill>
                    <a:schemeClr val="accent1">
                      <a:lumMod val="75000"/>
                    </a:schemeClr>
                  </a:solidFill>
                  <a:latin typeface="Optima" panose="02000503060000020004" pitchFamily="2" charset="0"/>
                </a:endParaRPr>
              </a:p>
            </p:txBody>
          </p:sp>
        </mc:Choice>
        <mc:Fallback xmlns="">
          <p:sp>
            <p:nvSpPr>
              <p:cNvPr id="35" name="TextBox 34">
                <a:extLst>
                  <a:ext uri="{FF2B5EF4-FFF2-40B4-BE49-F238E27FC236}">
                    <a16:creationId xmlns:a16="http://schemas.microsoft.com/office/drawing/2014/main" id="{B691DC17-F949-1810-0764-96229EB9808E}"/>
                  </a:ext>
                </a:extLst>
              </p:cNvPr>
              <p:cNvSpPr txBox="1">
                <a:spLocks noRot="1" noChangeAspect="1" noMove="1" noResize="1" noEditPoints="1" noAdjustHandles="1" noChangeArrowheads="1" noChangeShapeType="1" noTextEdit="1"/>
              </p:cNvSpPr>
              <p:nvPr/>
            </p:nvSpPr>
            <p:spPr>
              <a:xfrm>
                <a:off x="3619657" y="1606607"/>
                <a:ext cx="571657" cy="392993"/>
              </a:xfrm>
              <a:prstGeom prst="rect">
                <a:avLst/>
              </a:prstGeom>
              <a:blipFill>
                <a:blip r:embed="rId7"/>
                <a:stretch>
                  <a:fillRect b="-12500"/>
                </a:stretch>
              </a:blipFill>
            </p:spPr>
            <p:txBody>
              <a:bodyPr/>
              <a:lstStyle/>
              <a:p>
                <a:r>
                  <a:rPr lang="en-US">
                    <a:noFill/>
                  </a:rPr>
                  <a:t> </a:t>
                </a:r>
              </a:p>
            </p:txBody>
          </p:sp>
        </mc:Fallback>
      </mc:AlternateContent>
      <p:grpSp>
        <p:nvGrpSpPr>
          <p:cNvPr id="49" name="Group 48">
            <a:extLst>
              <a:ext uri="{FF2B5EF4-FFF2-40B4-BE49-F238E27FC236}">
                <a16:creationId xmlns:a16="http://schemas.microsoft.com/office/drawing/2014/main" id="{0DD3C86F-FC7F-B80B-7712-B3BD3B8C131D}"/>
              </a:ext>
            </a:extLst>
          </p:cNvPr>
          <p:cNvGrpSpPr/>
          <p:nvPr/>
        </p:nvGrpSpPr>
        <p:grpSpPr>
          <a:xfrm>
            <a:off x="6129085" y="1228134"/>
            <a:ext cx="4791456" cy="4788475"/>
            <a:chOff x="2705052" y="67235"/>
            <a:chExt cx="6720840" cy="6720840"/>
          </a:xfrm>
        </p:grpSpPr>
        <p:sp>
          <p:nvSpPr>
            <p:cNvPr id="50" name="Oval 49">
              <a:extLst>
                <a:ext uri="{FF2B5EF4-FFF2-40B4-BE49-F238E27FC236}">
                  <a16:creationId xmlns:a16="http://schemas.microsoft.com/office/drawing/2014/main" id="{62E6CE4B-5F06-635E-0A95-EA75B7EFA93F}"/>
                </a:ext>
              </a:extLst>
            </p:cNvPr>
            <p:cNvSpPr/>
            <p:nvPr/>
          </p:nvSpPr>
          <p:spPr>
            <a:xfrm>
              <a:off x="2705052" y="67235"/>
              <a:ext cx="6720840" cy="6720840"/>
            </a:xfrm>
            <a:prstGeom prst="ellipse">
              <a:avLst/>
            </a:prstGeom>
            <a:solidFill>
              <a:schemeClr val="bg1"/>
            </a:solidFill>
            <a:ln w="50800">
              <a:solidFill>
                <a:schemeClr val="accent4">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A281FD8D-652C-B6D9-41B7-2C82C2995E86}"/>
                </a:ext>
              </a:extLst>
            </p:cNvPr>
            <p:cNvSpPr/>
            <p:nvPr/>
          </p:nvSpPr>
          <p:spPr>
            <a:xfrm>
              <a:off x="3092830" y="432986"/>
              <a:ext cx="5943600" cy="5943600"/>
            </a:xfrm>
            <a:prstGeom prst="ellipse">
              <a:avLst/>
            </a:prstGeom>
            <a:solidFill>
              <a:schemeClr val="bg1"/>
            </a:solidFill>
            <a:ln w="50800">
              <a:solidFill>
                <a:srgbClr val="FF82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F5F2129C-E3B4-793C-EC68-6B8F61F0220E}"/>
                </a:ext>
              </a:extLst>
            </p:cNvPr>
            <p:cNvSpPr/>
            <p:nvPr/>
          </p:nvSpPr>
          <p:spPr>
            <a:xfrm>
              <a:off x="3498987" y="844412"/>
              <a:ext cx="5154269" cy="5155923"/>
            </a:xfrm>
            <a:prstGeom prst="ellipse">
              <a:avLst/>
            </a:prstGeom>
            <a:solidFill>
              <a:schemeClr val="bg1"/>
            </a:solidFill>
            <a:ln w="508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75CE1B3B-B590-F6E2-97F5-25EEE129882B}"/>
                </a:ext>
              </a:extLst>
            </p:cNvPr>
            <p:cNvSpPr/>
            <p:nvPr/>
          </p:nvSpPr>
          <p:spPr>
            <a:xfrm>
              <a:off x="4088890" y="1423779"/>
              <a:ext cx="4014216" cy="4010437"/>
            </a:xfrm>
            <a:prstGeom prst="ellipse">
              <a:avLst/>
            </a:prstGeom>
            <a:solidFill>
              <a:schemeClr val="accent1">
                <a:lumMod val="40000"/>
                <a:lumOff val="60000"/>
              </a:schemeClr>
            </a:solid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Graphic 53" descr="Quadcopter with solid fill">
              <a:extLst>
                <a:ext uri="{FF2B5EF4-FFF2-40B4-BE49-F238E27FC236}">
                  <a16:creationId xmlns:a16="http://schemas.microsoft.com/office/drawing/2014/main" id="{4291FEC1-AA4B-849D-958C-5FD1BCC670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41772" y="1897725"/>
              <a:ext cx="758687" cy="758687"/>
            </a:xfrm>
            <a:prstGeom prst="rect">
              <a:avLst/>
            </a:prstGeom>
          </p:spPr>
        </p:pic>
        <p:sp>
          <p:nvSpPr>
            <p:cNvPr id="55" name="Freeform 54">
              <a:extLst>
                <a:ext uri="{FF2B5EF4-FFF2-40B4-BE49-F238E27FC236}">
                  <a16:creationId xmlns:a16="http://schemas.microsoft.com/office/drawing/2014/main" id="{8FEE5823-4B43-F6D1-913C-E7D4382BB2CA}"/>
                </a:ext>
              </a:extLst>
            </p:cNvPr>
            <p:cNvSpPr/>
            <p:nvPr/>
          </p:nvSpPr>
          <p:spPr>
            <a:xfrm>
              <a:off x="4940558" y="2398643"/>
              <a:ext cx="2401146" cy="2625858"/>
            </a:xfrm>
            <a:custGeom>
              <a:avLst/>
              <a:gdLst>
                <a:gd name="connsiteX0" fmla="*/ 1287964 w 2401146"/>
                <a:gd name="connsiteY0" fmla="*/ 0 h 2625858"/>
                <a:gd name="connsiteX1" fmla="*/ 2503 w 2401146"/>
                <a:gd name="connsiteY1" fmla="*/ 1113183 h 2625858"/>
                <a:gd name="connsiteX2" fmla="*/ 1579512 w 2401146"/>
                <a:gd name="connsiteY2" fmla="*/ 2623931 h 2625858"/>
                <a:gd name="connsiteX3" fmla="*/ 2401146 w 2401146"/>
                <a:gd name="connsiteY3" fmla="*/ 1364974 h 2625858"/>
              </a:gdLst>
              <a:ahLst/>
              <a:cxnLst>
                <a:cxn ang="0">
                  <a:pos x="connsiteX0" y="connsiteY0"/>
                </a:cxn>
                <a:cxn ang="0">
                  <a:pos x="connsiteX1" y="connsiteY1"/>
                </a:cxn>
                <a:cxn ang="0">
                  <a:pos x="connsiteX2" y="connsiteY2"/>
                </a:cxn>
                <a:cxn ang="0">
                  <a:pos x="connsiteX3" y="connsiteY3"/>
                </a:cxn>
              </a:cxnLst>
              <a:rect l="l" t="t" r="r" b="b"/>
              <a:pathLst>
                <a:path w="2401146" h="2625858">
                  <a:moveTo>
                    <a:pt x="1287964" y="0"/>
                  </a:moveTo>
                  <a:cubicBezTo>
                    <a:pt x="620938" y="337930"/>
                    <a:pt x="-46088" y="675861"/>
                    <a:pt x="2503" y="1113183"/>
                  </a:cubicBezTo>
                  <a:cubicBezTo>
                    <a:pt x="51094" y="1550505"/>
                    <a:pt x="1179738" y="2581966"/>
                    <a:pt x="1579512" y="2623931"/>
                  </a:cubicBezTo>
                  <a:cubicBezTo>
                    <a:pt x="1979286" y="2665896"/>
                    <a:pt x="2190216" y="2015435"/>
                    <a:pt x="2401146" y="136497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Graphic 55" descr="Pilot female with solid fill">
              <a:extLst>
                <a:ext uri="{FF2B5EF4-FFF2-40B4-BE49-F238E27FC236}">
                  <a16:creationId xmlns:a16="http://schemas.microsoft.com/office/drawing/2014/main" id="{F1685FBE-70E2-16B5-BBCA-B3AD0D33C9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77256" y="3193773"/>
              <a:ext cx="457200" cy="457200"/>
            </a:xfrm>
            <a:prstGeom prst="rect">
              <a:avLst/>
            </a:prstGeom>
          </p:spPr>
        </p:pic>
      </p:grpSp>
      <p:grpSp>
        <p:nvGrpSpPr>
          <p:cNvPr id="60" name="Group 59">
            <a:extLst>
              <a:ext uri="{FF2B5EF4-FFF2-40B4-BE49-F238E27FC236}">
                <a16:creationId xmlns:a16="http://schemas.microsoft.com/office/drawing/2014/main" id="{781EA598-BF4C-85EE-3B41-A96F219953C4}"/>
              </a:ext>
            </a:extLst>
          </p:cNvPr>
          <p:cNvGrpSpPr/>
          <p:nvPr/>
        </p:nvGrpSpPr>
        <p:grpSpPr>
          <a:xfrm>
            <a:off x="7137617" y="5586187"/>
            <a:ext cx="585216" cy="584775"/>
            <a:chOff x="4901007" y="2707110"/>
            <a:chExt cx="826463" cy="758687"/>
          </a:xfrm>
        </p:grpSpPr>
        <p:pic>
          <p:nvPicPr>
            <p:cNvPr id="58" name="Graphic 57" descr="Quadcopter with solid fill">
              <a:extLst>
                <a:ext uri="{FF2B5EF4-FFF2-40B4-BE49-F238E27FC236}">
                  <a16:creationId xmlns:a16="http://schemas.microsoft.com/office/drawing/2014/main" id="{290839C2-0D9F-D613-B6C4-11A46C6AAA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1007" y="2707110"/>
              <a:ext cx="758687" cy="758687"/>
            </a:xfrm>
            <a:prstGeom prst="rect">
              <a:avLst/>
            </a:prstGeom>
          </p:spPr>
        </p:pic>
        <p:sp>
          <p:nvSpPr>
            <p:cNvPr id="59" name="Oval 58">
              <a:extLst>
                <a:ext uri="{FF2B5EF4-FFF2-40B4-BE49-F238E27FC236}">
                  <a16:creationId xmlns:a16="http://schemas.microsoft.com/office/drawing/2014/main" id="{D92BF2B6-EA1C-E242-0BA8-58C3437B6BFF}"/>
                </a:ext>
              </a:extLst>
            </p:cNvPr>
            <p:cNvSpPr/>
            <p:nvPr/>
          </p:nvSpPr>
          <p:spPr>
            <a:xfrm>
              <a:off x="5544590" y="3213903"/>
              <a:ext cx="182880" cy="182880"/>
            </a:xfrm>
            <a:prstGeom prst="ellipse">
              <a:avLst/>
            </a:prstGeom>
            <a:solidFill>
              <a:schemeClr val="tx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oup 62">
            <a:extLst>
              <a:ext uri="{FF2B5EF4-FFF2-40B4-BE49-F238E27FC236}">
                <a16:creationId xmlns:a16="http://schemas.microsoft.com/office/drawing/2014/main" id="{A73456D5-73E0-DA27-A0A4-CE6DEB5145BF}"/>
              </a:ext>
            </a:extLst>
          </p:cNvPr>
          <p:cNvGrpSpPr/>
          <p:nvPr/>
        </p:nvGrpSpPr>
        <p:grpSpPr>
          <a:xfrm>
            <a:off x="9540205" y="3879968"/>
            <a:ext cx="585216" cy="585216"/>
            <a:chOff x="9877901" y="4675529"/>
            <a:chExt cx="758687" cy="758687"/>
          </a:xfrm>
        </p:grpSpPr>
        <p:pic>
          <p:nvPicPr>
            <p:cNvPr id="61" name="Graphic 60" descr="Quadcopter with solid fill">
              <a:extLst>
                <a:ext uri="{FF2B5EF4-FFF2-40B4-BE49-F238E27FC236}">
                  <a16:creationId xmlns:a16="http://schemas.microsoft.com/office/drawing/2014/main" id="{C51BFCD4-B968-624A-F812-C0DDCE231D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7901" y="4675529"/>
              <a:ext cx="758687" cy="758687"/>
            </a:xfrm>
            <a:prstGeom prst="rect">
              <a:avLst/>
            </a:prstGeom>
          </p:spPr>
        </p:pic>
        <p:sp>
          <p:nvSpPr>
            <p:cNvPr id="62" name="Oval 61">
              <a:extLst>
                <a:ext uri="{FF2B5EF4-FFF2-40B4-BE49-F238E27FC236}">
                  <a16:creationId xmlns:a16="http://schemas.microsoft.com/office/drawing/2014/main" id="{4A60F9D1-BC90-4516-F458-0F2732970509}"/>
                </a:ext>
              </a:extLst>
            </p:cNvPr>
            <p:cNvSpPr/>
            <p:nvPr/>
          </p:nvSpPr>
          <p:spPr>
            <a:xfrm>
              <a:off x="9877901" y="5226982"/>
              <a:ext cx="182880" cy="182880"/>
            </a:xfrm>
            <a:prstGeom prst="ellipse">
              <a:avLst/>
            </a:prstGeom>
            <a:solidFill>
              <a:srgbClr val="FF0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3C2768FA-435A-FFBE-4349-63F48D7D3DE0}"/>
              </a:ext>
            </a:extLst>
          </p:cNvPr>
          <p:cNvGrpSpPr/>
          <p:nvPr/>
        </p:nvGrpSpPr>
        <p:grpSpPr>
          <a:xfrm>
            <a:off x="8378032" y="2889219"/>
            <a:ext cx="1252745" cy="1163176"/>
            <a:chOff x="6389953" y="2613895"/>
            <a:chExt cx="1193321" cy="1193321"/>
          </a:xfrm>
        </p:grpSpPr>
        <p:pic>
          <p:nvPicPr>
            <p:cNvPr id="15" name="Graphic 14" descr="Tablet with solid fill">
              <a:extLst>
                <a:ext uri="{FF2B5EF4-FFF2-40B4-BE49-F238E27FC236}">
                  <a16:creationId xmlns:a16="http://schemas.microsoft.com/office/drawing/2014/main" id="{4066EA96-96F8-8D4F-EFDC-022F0F8E108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9953" y="2613895"/>
              <a:ext cx="1193321" cy="1193321"/>
            </a:xfrm>
            <a:prstGeom prst="rect">
              <a:avLst/>
            </a:prstGeom>
          </p:spPr>
        </p:pic>
        <p:pic>
          <p:nvPicPr>
            <p:cNvPr id="18" name="Graphic 17" descr="Exclamation mark with solid fill">
              <a:extLst>
                <a:ext uri="{FF2B5EF4-FFF2-40B4-BE49-F238E27FC236}">
                  <a16:creationId xmlns:a16="http://schemas.microsoft.com/office/drawing/2014/main" id="{E64222BB-B2D8-12DF-0F6B-E3BE5759CDF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668690" y="2885344"/>
              <a:ext cx="650421" cy="650421"/>
            </a:xfrm>
            <a:prstGeom prst="rect">
              <a:avLst/>
            </a:prstGeom>
          </p:spPr>
        </p:pic>
      </p:grpSp>
    </p:spTree>
    <p:extLst>
      <p:ext uri="{BB962C8B-B14F-4D97-AF65-F5344CB8AC3E}">
        <p14:creationId xmlns:p14="http://schemas.microsoft.com/office/powerpoint/2010/main" val="1952653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F1355E08-C882-D533-61B8-A176253290C0}"/>
              </a:ext>
            </a:extLst>
          </p:cNvPr>
          <p:cNvPicPr>
            <a:picLocks noChangeAspect="1"/>
          </p:cNvPicPr>
          <p:nvPr/>
        </p:nvPicPr>
        <p:blipFill rotWithShape="1">
          <a:blip r:embed="rId2"/>
          <a:srcRect l="19183" r="21226" b="62"/>
          <a:stretch/>
        </p:blipFill>
        <p:spPr>
          <a:xfrm>
            <a:off x="6199867" y="1122898"/>
            <a:ext cx="5327914" cy="5026111"/>
          </a:xfrm>
          <a:prstGeom prst="rect">
            <a:avLst/>
          </a:prstGeom>
        </p:spPr>
      </p:pic>
      <p:sp>
        <p:nvSpPr>
          <p:cNvPr id="3" name="TextBox 2">
            <a:extLst>
              <a:ext uri="{FF2B5EF4-FFF2-40B4-BE49-F238E27FC236}">
                <a16:creationId xmlns:a16="http://schemas.microsoft.com/office/drawing/2014/main" id="{F152258E-E814-AD2D-8248-4FA7FE94D7CF}"/>
              </a:ext>
            </a:extLst>
          </p:cNvPr>
          <p:cNvSpPr txBox="1"/>
          <p:nvPr/>
        </p:nvSpPr>
        <p:spPr>
          <a:xfrm>
            <a:off x="166254" y="251050"/>
            <a:ext cx="11762510" cy="646331"/>
          </a:xfrm>
          <a:prstGeom prst="rect">
            <a:avLst/>
          </a:prstGeom>
          <a:noFill/>
        </p:spPr>
        <p:txBody>
          <a:bodyPr wrap="square" rtlCol="0">
            <a:spAutoFit/>
          </a:bodyPr>
          <a:lstStyle/>
          <a:p>
            <a:r>
              <a:rPr lang="en-US" sz="3600" b="1" dirty="0">
                <a:solidFill>
                  <a:schemeClr val="accent1">
                    <a:lumMod val="75000"/>
                  </a:schemeClr>
                </a:solidFill>
                <a:latin typeface="Optima" panose="02000503060000020004" pitchFamily="2" charset="0"/>
              </a:rPr>
              <a:t>Scenario: comparing alerting volumes</a:t>
            </a:r>
          </a:p>
        </p:txBody>
      </p:sp>
      <p:cxnSp>
        <p:nvCxnSpPr>
          <p:cNvPr id="21" name="Straight Connector 20">
            <a:extLst>
              <a:ext uri="{FF2B5EF4-FFF2-40B4-BE49-F238E27FC236}">
                <a16:creationId xmlns:a16="http://schemas.microsoft.com/office/drawing/2014/main" id="{A79BB3B6-B093-C659-CEBB-280B0D1AC667}"/>
              </a:ext>
            </a:extLst>
          </p:cNvPr>
          <p:cNvCxnSpPr>
            <a:cxnSpLocks/>
          </p:cNvCxnSpPr>
          <p:nvPr/>
        </p:nvCxnSpPr>
        <p:spPr>
          <a:xfrm>
            <a:off x="166254" y="921361"/>
            <a:ext cx="1138076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F8C3E9E-8CE6-B64E-00E9-EFF420B61A42}"/>
              </a:ext>
            </a:extLst>
          </p:cNvPr>
          <p:cNvSpPr/>
          <p:nvPr/>
        </p:nvSpPr>
        <p:spPr>
          <a:xfrm>
            <a:off x="263236" y="1030864"/>
            <a:ext cx="5389419" cy="5439921"/>
          </a:xfrm>
          <a:prstGeom prst="rect">
            <a:avLst/>
          </a:prstGeom>
          <a:solidFill>
            <a:schemeClr val="bg1"/>
          </a:solidFill>
          <a:ln w="508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CA93574-6241-82E1-02FC-B120FEEC6858}"/>
                  </a:ext>
                </a:extLst>
              </p:cNvPr>
              <p:cNvSpPr txBox="1"/>
              <p:nvPr/>
            </p:nvSpPr>
            <p:spPr>
              <a:xfrm>
                <a:off x="1876570" y="1221103"/>
                <a:ext cx="2590133" cy="52322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800" b="0" i="1" smtClean="0">
                          <a:solidFill>
                            <a:schemeClr val="accent1">
                              <a:lumMod val="75000"/>
                            </a:schemeClr>
                          </a:solidFill>
                          <a:latin typeface="Cambria Math" panose="02040503050406030204" pitchFamily="18" charset="0"/>
                        </a:rPr>
                        <m:t>𝛼</m:t>
                      </m:r>
                      <m:r>
                        <a:rPr lang="en-US" sz="2800" b="0" i="1" smtClean="0">
                          <a:solidFill>
                            <a:schemeClr val="accent1">
                              <a:lumMod val="75000"/>
                            </a:schemeClr>
                          </a:solidFill>
                          <a:latin typeface="Cambria Math" panose="02040503050406030204" pitchFamily="18" charset="0"/>
                        </a:rPr>
                        <m:t>=</m:t>
                      </m:r>
                      <m:r>
                        <a:rPr lang="en-US" sz="2800" b="1" i="0" smtClean="0">
                          <a:solidFill>
                            <a:schemeClr val="accent1">
                              <a:lumMod val="75000"/>
                            </a:schemeClr>
                          </a:solidFill>
                          <a:latin typeface="Cambria Math" panose="02040503050406030204" pitchFamily="18" charset="0"/>
                        </a:rPr>
                        <m:t>𝐏𝐨𝐥𝐲</m:t>
                      </m:r>
                      <m:r>
                        <a:rPr lang="en-US" sz="2800" b="0" i="1" smtClean="0">
                          <a:solidFill>
                            <a:schemeClr val="accent1">
                              <a:lumMod val="75000"/>
                            </a:schemeClr>
                          </a:solidFill>
                          <a:latin typeface="Cambria Math" panose="02040503050406030204" pitchFamily="18" charset="0"/>
                        </a:rPr>
                        <m:t>(</m:t>
                      </m:r>
                      <m:r>
                        <a:rPr lang="en-US" sz="2800" b="1" i="1" smtClean="0">
                          <a:solidFill>
                            <a:schemeClr val="accent1">
                              <a:lumMod val="75000"/>
                            </a:schemeClr>
                          </a:solidFill>
                          <a:latin typeface="Cambria Math" panose="02040503050406030204" pitchFamily="18" charset="0"/>
                        </a:rPr>
                        <m:t>𝒉</m:t>
                      </m:r>
                      <m:r>
                        <a:rPr lang="en-US" sz="2800" b="0" i="1" smtClean="0">
                          <a:solidFill>
                            <a:schemeClr val="accent1">
                              <a:lumMod val="75000"/>
                            </a:schemeClr>
                          </a:solidFill>
                          <a:latin typeface="Cambria Math" panose="02040503050406030204" pitchFamily="18" charset="0"/>
                        </a:rPr>
                        <m:t>,</m:t>
                      </m:r>
                      <m:r>
                        <a:rPr lang="en-US" sz="2800" b="1" i="1" smtClean="0">
                          <a:solidFill>
                            <a:schemeClr val="accent1">
                              <a:lumMod val="75000"/>
                            </a:schemeClr>
                          </a:solidFill>
                          <a:latin typeface="Cambria Math" panose="02040503050406030204" pitchFamily="18" charset="0"/>
                        </a:rPr>
                        <m:t>𝑪</m:t>
                      </m:r>
                      <m:r>
                        <a:rPr lang="en-US" sz="2800" b="0" i="1" smtClean="0">
                          <a:solidFill>
                            <a:schemeClr val="accent1">
                              <a:lumMod val="75000"/>
                            </a:schemeClr>
                          </a:solidFill>
                          <a:latin typeface="Cambria Math" panose="02040503050406030204" pitchFamily="18" charset="0"/>
                        </a:rPr>
                        <m:t>)</m:t>
                      </m:r>
                    </m:oMath>
                  </m:oMathPara>
                </a14:m>
                <a:endParaRPr lang="en-US" sz="2800" dirty="0">
                  <a:solidFill>
                    <a:schemeClr val="accent1">
                      <a:lumMod val="75000"/>
                    </a:schemeClr>
                  </a:solidFill>
                </a:endParaRPr>
              </a:p>
            </p:txBody>
          </p:sp>
        </mc:Choice>
        <mc:Fallback xmlns="">
          <p:sp>
            <p:nvSpPr>
              <p:cNvPr id="10" name="TextBox 9">
                <a:extLst>
                  <a:ext uri="{FF2B5EF4-FFF2-40B4-BE49-F238E27FC236}">
                    <a16:creationId xmlns:a16="http://schemas.microsoft.com/office/drawing/2014/main" id="{CCA93574-6241-82E1-02FC-B120FEEC6858}"/>
                  </a:ext>
                </a:extLst>
              </p:cNvPr>
              <p:cNvSpPr txBox="1">
                <a:spLocks noRot="1" noChangeAspect="1" noMove="1" noResize="1" noEditPoints="1" noAdjustHandles="1" noChangeArrowheads="1" noChangeShapeType="1" noTextEdit="1"/>
              </p:cNvSpPr>
              <p:nvPr/>
            </p:nvSpPr>
            <p:spPr>
              <a:xfrm>
                <a:off x="1876570" y="1221103"/>
                <a:ext cx="2590133" cy="523220"/>
              </a:xfrm>
              <a:prstGeom prst="rect">
                <a:avLst/>
              </a:prstGeom>
              <a:blipFill>
                <a:blip r:embed="rId5"/>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3D6CCB-0BC8-DE6E-C3B9-F00A1E714BD7}"/>
                  </a:ext>
                </a:extLst>
              </p:cNvPr>
              <p:cNvSpPr txBox="1"/>
              <p:nvPr/>
            </p:nvSpPr>
            <p:spPr>
              <a:xfrm>
                <a:off x="1634023" y="1792179"/>
                <a:ext cx="3017520" cy="521208"/>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𝛼</m:t>
                          </m:r>
                        </m:e>
                        <m:sub>
                          <m:r>
                            <a:rPr lang="en-US" sz="2800" b="0" i="1" smtClean="0">
                              <a:solidFill>
                                <a:srgbClr val="FF0000"/>
                              </a:solidFill>
                              <a:latin typeface="Cambria Math" panose="02040503050406030204" pitchFamily="18" charset="0"/>
                            </a:rPr>
                            <m:t>𝑅</m:t>
                          </m:r>
                        </m:sub>
                      </m:sSub>
                      <m:r>
                        <a:rPr lang="en-US" sz="2800" b="0" i="1" smtClean="0">
                          <a:solidFill>
                            <a:srgbClr val="FF0000"/>
                          </a:solidFill>
                          <a:latin typeface="Cambria Math" panose="02040503050406030204" pitchFamily="18" charset="0"/>
                        </a:rPr>
                        <m:t>=</m:t>
                      </m:r>
                      <m:r>
                        <a:rPr lang="en-US" sz="2800" b="1" i="0" smtClean="0">
                          <a:solidFill>
                            <a:srgbClr val="FF0000"/>
                          </a:solidFill>
                          <a:latin typeface="Cambria Math" panose="02040503050406030204" pitchFamily="18" charset="0"/>
                        </a:rPr>
                        <m:t>𝐀𝐥𝐫</m:t>
                      </m:r>
                      <m:sSub>
                        <m:sSubPr>
                          <m:ctrlPr>
                            <a:rPr lang="en-US" sz="2800" b="1" i="1" smtClean="0">
                              <a:solidFill>
                                <a:srgbClr val="FF0000"/>
                              </a:solidFill>
                              <a:latin typeface="Cambria Math" panose="02040503050406030204" pitchFamily="18" charset="0"/>
                            </a:rPr>
                          </m:ctrlPr>
                        </m:sSubPr>
                        <m:e>
                          <m:r>
                            <a:rPr lang="en-US" sz="2800" b="1" i="0" smtClean="0">
                              <a:solidFill>
                                <a:srgbClr val="FF0000"/>
                              </a:solidFill>
                              <a:latin typeface="Cambria Math" panose="02040503050406030204" pitchFamily="18" charset="0"/>
                            </a:rPr>
                            <m:t>𝐭</m:t>
                          </m:r>
                        </m:e>
                        <m:sub>
                          <m:r>
                            <a:rPr lang="en-US" sz="2800" b="1" i="1" smtClean="0">
                              <a:solidFill>
                                <a:schemeClr val="accent1">
                                  <a:lumMod val="75000"/>
                                </a:schemeClr>
                              </a:solidFill>
                              <a:latin typeface="Cambria Math" panose="02040503050406030204" pitchFamily="18" charset="0"/>
                            </a:rPr>
                            <m:t>𝜶</m:t>
                          </m:r>
                        </m:sub>
                      </m:sSub>
                      <m:r>
                        <a:rPr lang="en-US" sz="2800" b="0" i="1"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𝒄</m:t>
                      </m:r>
                      <m:r>
                        <a:rPr lang="en-US" sz="2800" b="0" i="1" smtClean="0">
                          <a:solidFill>
                            <a:srgbClr val="FF0000"/>
                          </a:solidFill>
                          <a:latin typeface="Cambria Math" panose="02040503050406030204" pitchFamily="18" charset="0"/>
                        </a:rPr>
                        <m:t>,</m:t>
                      </m:r>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𝒓</m:t>
                          </m:r>
                        </m:e>
                        <m:sub>
                          <m:r>
                            <a:rPr lang="en-US" sz="2800" b="1" i="1" smtClean="0">
                              <a:solidFill>
                                <a:srgbClr val="FF0000"/>
                              </a:solidFill>
                              <a:latin typeface="Cambria Math" panose="02040503050406030204" pitchFamily="18" charset="0"/>
                            </a:rPr>
                            <m:t>𝑹</m:t>
                          </m:r>
                        </m:sub>
                      </m:sSub>
                      <m:r>
                        <a:rPr lang="en-US" sz="2800" b="0" i="1" smtClean="0">
                          <a:solidFill>
                            <a:srgbClr val="FF0000"/>
                          </a:solidFill>
                          <a:latin typeface="Cambria Math" panose="02040503050406030204" pitchFamily="18" charset="0"/>
                        </a:rPr>
                        <m:t>)</m:t>
                      </m:r>
                    </m:oMath>
                  </m:oMathPara>
                </a14:m>
                <a:endParaRPr lang="en-US" sz="2800" dirty="0">
                  <a:solidFill>
                    <a:srgbClr val="FF0000"/>
                  </a:solidFill>
                </a:endParaRPr>
              </a:p>
            </p:txBody>
          </p:sp>
        </mc:Choice>
        <mc:Fallback xmlns="">
          <p:sp>
            <p:nvSpPr>
              <p:cNvPr id="11" name="TextBox 10">
                <a:extLst>
                  <a:ext uri="{FF2B5EF4-FFF2-40B4-BE49-F238E27FC236}">
                    <a16:creationId xmlns:a16="http://schemas.microsoft.com/office/drawing/2014/main" id="{FC3D6CCB-0BC8-DE6E-C3B9-F00A1E714BD7}"/>
                  </a:ext>
                </a:extLst>
              </p:cNvPr>
              <p:cNvSpPr txBox="1">
                <a:spLocks noRot="1" noChangeAspect="1" noMove="1" noResize="1" noEditPoints="1" noAdjustHandles="1" noChangeArrowheads="1" noChangeShapeType="1" noTextEdit="1"/>
              </p:cNvSpPr>
              <p:nvPr/>
            </p:nvSpPr>
            <p:spPr>
              <a:xfrm>
                <a:off x="1634023" y="1792179"/>
                <a:ext cx="3017520" cy="521208"/>
              </a:xfrm>
              <a:prstGeom prst="rect">
                <a:avLst/>
              </a:prstGeom>
              <a:blipFill>
                <a:blip r:embed="rId6"/>
                <a:stretch>
                  <a:fillRect b="-219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04E7AA3-CF36-6570-B95C-7EF01CB2F76A}"/>
                  </a:ext>
                </a:extLst>
              </p:cNvPr>
              <p:cNvSpPr txBox="1"/>
              <p:nvPr/>
            </p:nvSpPr>
            <p:spPr>
              <a:xfrm>
                <a:off x="1569013" y="2363255"/>
                <a:ext cx="3017520" cy="52322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800" b="0" i="1" smtClean="0">
                              <a:solidFill>
                                <a:schemeClr val="accent4">
                                  <a:lumMod val="75000"/>
                                </a:schemeClr>
                              </a:solidFill>
                              <a:latin typeface="Cambria Math" panose="02040503050406030204" pitchFamily="18" charset="0"/>
                            </a:rPr>
                          </m:ctrlPr>
                        </m:sSubPr>
                        <m:e>
                          <m:r>
                            <a:rPr lang="en-US" sz="2800" b="0" i="1" smtClean="0">
                              <a:solidFill>
                                <a:schemeClr val="accent4">
                                  <a:lumMod val="75000"/>
                                </a:schemeClr>
                              </a:solidFill>
                              <a:latin typeface="Cambria Math" panose="02040503050406030204" pitchFamily="18" charset="0"/>
                            </a:rPr>
                            <m:t>𝛼</m:t>
                          </m:r>
                        </m:e>
                        <m:sub>
                          <m:r>
                            <a:rPr lang="en-US" sz="2800" b="0" i="1" smtClean="0">
                              <a:solidFill>
                                <a:schemeClr val="accent4">
                                  <a:lumMod val="75000"/>
                                </a:schemeClr>
                              </a:solidFill>
                              <a:latin typeface="Cambria Math" panose="02040503050406030204" pitchFamily="18" charset="0"/>
                            </a:rPr>
                            <m:t>𝑌</m:t>
                          </m:r>
                        </m:sub>
                      </m:sSub>
                      <m:r>
                        <a:rPr lang="en-US" sz="2800" b="0" i="1" smtClean="0">
                          <a:solidFill>
                            <a:schemeClr val="accent4">
                              <a:lumMod val="75000"/>
                            </a:schemeClr>
                          </a:solidFill>
                          <a:latin typeface="Cambria Math" panose="02040503050406030204" pitchFamily="18" charset="0"/>
                        </a:rPr>
                        <m:t>=</m:t>
                      </m:r>
                      <m:r>
                        <a:rPr lang="en-US" sz="2800" b="1" i="0" smtClean="0">
                          <a:solidFill>
                            <a:schemeClr val="accent4">
                              <a:lumMod val="75000"/>
                            </a:schemeClr>
                          </a:solidFill>
                          <a:latin typeface="Cambria Math" panose="02040503050406030204" pitchFamily="18" charset="0"/>
                        </a:rPr>
                        <m:t>𝐀𝐥𝐫</m:t>
                      </m:r>
                      <m:sSub>
                        <m:sSubPr>
                          <m:ctrlPr>
                            <a:rPr lang="en-US" sz="2800" b="1" i="1" smtClean="0">
                              <a:solidFill>
                                <a:schemeClr val="accent4">
                                  <a:lumMod val="75000"/>
                                </a:schemeClr>
                              </a:solidFill>
                              <a:latin typeface="Cambria Math" panose="02040503050406030204" pitchFamily="18" charset="0"/>
                            </a:rPr>
                          </m:ctrlPr>
                        </m:sSubPr>
                        <m:e>
                          <m:r>
                            <a:rPr lang="en-US" sz="2800" b="1" i="0" smtClean="0">
                              <a:solidFill>
                                <a:schemeClr val="accent4">
                                  <a:lumMod val="75000"/>
                                </a:schemeClr>
                              </a:solidFill>
                              <a:latin typeface="Cambria Math" panose="02040503050406030204" pitchFamily="18" charset="0"/>
                            </a:rPr>
                            <m:t>𝐭</m:t>
                          </m:r>
                        </m:e>
                        <m:sub>
                          <m:r>
                            <a:rPr lang="en-US" sz="2800" b="1" i="1" smtClean="0">
                              <a:solidFill>
                                <a:schemeClr val="accent1">
                                  <a:lumMod val="75000"/>
                                </a:schemeClr>
                              </a:solidFill>
                              <a:latin typeface="Cambria Math" panose="02040503050406030204" pitchFamily="18" charset="0"/>
                            </a:rPr>
                            <m:t>𝜶</m:t>
                          </m:r>
                        </m:sub>
                      </m:sSub>
                      <m:r>
                        <a:rPr lang="en-US" sz="2800" b="0" i="1" smtClean="0">
                          <a:solidFill>
                            <a:schemeClr val="accent4">
                              <a:lumMod val="75000"/>
                            </a:schemeClr>
                          </a:solidFill>
                          <a:latin typeface="Cambria Math" panose="02040503050406030204" pitchFamily="18" charset="0"/>
                        </a:rPr>
                        <m:t>(</m:t>
                      </m:r>
                      <m:r>
                        <a:rPr lang="en-US" sz="2800" b="1" i="1" smtClean="0">
                          <a:solidFill>
                            <a:schemeClr val="accent4">
                              <a:lumMod val="75000"/>
                            </a:schemeClr>
                          </a:solidFill>
                          <a:latin typeface="Cambria Math" panose="02040503050406030204" pitchFamily="18" charset="0"/>
                        </a:rPr>
                        <m:t>𝒄</m:t>
                      </m:r>
                      <m:r>
                        <a:rPr lang="en-US" sz="2800" b="0" i="1" smtClean="0">
                          <a:solidFill>
                            <a:schemeClr val="accent4">
                              <a:lumMod val="75000"/>
                            </a:schemeClr>
                          </a:solidFill>
                          <a:latin typeface="Cambria Math" panose="02040503050406030204" pitchFamily="18" charset="0"/>
                        </a:rPr>
                        <m:t>,</m:t>
                      </m:r>
                      <m:sSub>
                        <m:sSubPr>
                          <m:ctrlPr>
                            <a:rPr lang="en-US" sz="2800" b="1" i="1" smtClean="0">
                              <a:solidFill>
                                <a:schemeClr val="accent4">
                                  <a:lumMod val="75000"/>
                                </a:schemeClr>
                              </a:solidFill>
                              <a:latin typeface="Cambria Math" panose="02040503050406030204" pitchFamily="18" charset="0"/>
                            </a:rPr>
                          </m:ctrlPr>
                        </m:sSubPr>
                        <m:e>
                          <m:r>
                            <a:rPr lang="en-US" sz="2800" b="1" i="1" smtClean="0">
                              <a:solidFill>
                                <a:schemeClr val="accent4">
                                  <a:lumMod val="75000"/>
                                </a:schemeClr>
                              </a:solidFill>
                              <a:latin typeface="Cambria Math" panose="02040503050406030204" pitchFamily="18" charset="0"/>
                            </a:rPr>
                            <m:t>𝒓</m:t>
                          </m:r>
                        </m:e>
                        <m:sub>
                          <m:r>
                            <a:rPr lang="en-US" sz="2800" b="1" i="1" smtClean="0">
                              <a:solidFill>
                                <a:schemeClr val="accent4">
                                  <a:lumMod val="75000"/>
                                </a:schemeClr>
                              </a:solidFill>
                              <a:latin typeface="Cambria Math" panose="02040503050406030204" pitchFamily="18" charset="0"/>
                            </a:rPr>
                            <m:t>𝒀</m:t>
                          </m:r>
                        </m:sub>
                      </m:sSub>
                      <m:r>
                        <a:rPr lang="en-US" sz="2800" b="0" i="1" smtClean="0">
                          <a:solidFill>
                            <a:schemeClr val="accent4">
                              <a:lumMod val="75000"/>
                            </a:schemeClr>
                          </a:solidFill>
                          <a:latin typeface="Cambria Math" panose="02040503050406030204" pitchFamily="18" charset="0"/>
                        </a:rPr>
                        <m:t>)</m:t>
                      </m:r>
                    </m:oMath>
                  </m:oMathPara>
                </a14:m>
                <a:endParaRPr lang="en-US" sz="2800" dirty="0">
                  <a:solidFill>
                    <a:schemeClr val="accent4">
                      <a:lumMod val="75000"/>
                    </a:schemeClr>
                  </a:solidFill>
                </a:endParaRPr>
              </a:p>
            </p:txBody>
          </p:sp>
        </mc:Choice>
        <mc:Fallback xmlns="">
          <p:sp>
            <p:nvSpPr>
              <p:cNvPr id="12" name="TextBox 11">
                <a:extLst>
                  <a:ext uri="{FF2B5EF4-FFF2-40B4-BE49-F238E27FC236}">
                    <a16:creationId xmlns:a16="http://schemas.microsoft.com/office/drawing/2014/main" id="{104E7AA3-CF36-6570-B95C-7EF01CB2F76A}"/>
                  </a:ext>
                </a:extLst>
              </p:cNvPr>
              <p:cNvSpPr txBox="1">
                <a:spLocks noRot="1" noChangeAspect="1" noMove="1" noResize="1" noEditPoints="1" noAdjustHandles="1" noChangeArrowheads="1" noChangeShapeType="1" noTextEdit="1"/>
              </p:cNvSpPr>
              <p:nvPr/>
            </p:nvSpPr>
            <p:spPr>
              <a:xfrm>
                <a:off x="1569013" y="2363255"/>
                <a:ext cx="3017520" cy="523220"/>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3B3CFF4-E2AA-6396-2FB9-2B7EC97D9D96}"/>
                  </a:ext>
                </a:extLst>
              </p:cNvPr>
              <p:cNvSpPr txBox="1"/>
              <p:nvPr/>
            </p:nvSpPr>
            <p:spPr>
              <a:xfrm>
                <a:off x="516195" y="3232802"/>
                <a:ext cx="504815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1">
                              <a:lumMod val="75000"/>
                            </a:schemeClr>
                          </a:solidFill>
                          <a:latin typeface="Cambria Math" panose="02040503050406030204" pitchFamily="18" charset="0"/>
                        </a:rPr>
                        <m:t>𝛼</m:t>
                      </m:r>
                      <m:r>
                        <a:rPr lang="en-US" sz="2800" i="1" smtClean="0">
                          <a:solidFill>
                            <a:schemeClr val="tx1"/>
                          </a:solidFill>
                          <a:latin typeface="Cambria Math" panose="02040503050406030204" pitchFamily="18" charset="0"/>
                          <a:ea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𝛼</m:t>
                          </m:r>
                        </m:e>
                        <m:sub>
                          <m:r>
                            <a:rPr lang="en-US" sz="2800" b="0" i="1" smtClean="0">
                              <a:solidFill>
                                <a:srgbClr val="FF0000"/>
                              </a:solidFill>
                              <a:latin typeface="Cambria Math" panose="02040503050406030204" pitchFamily="18" charset="0"/>
                            </a:rPr>
                            <m:t>𝑅</m:t>
                          </m:r>
                        </m:sub>
                      </m:sSub>
                    </m:oMath>
                  </m:oMathPara>
                </a14:m>
                <a:endParaRPr lang="en-US" sz="2800" dirty="0"/>
              </a:p>
            </p:txBody>
          </p:sp>
        </mc:Choice>
        <mc:Fallback xmlns="">
          <p:sp>
            <p:nvSpPr>
              <p:cNvPr id="13" name="TextBox 12">
                <a:extLst>
                  <a:ext uri="{FF2B5EF4-FFF2-40B4-BE49-F238E27FC236}">
                    <a16:creationId xmlns:a16="http://schemas.microsoft.com/office/drawing/2014/main" id="{E3B3CFF4-E2AA-6396-2FB9-2B7EC97D9D96}"/>
                  </a:ext>
                </a:extLst>
              </p:cNvPr>
              <p:cNvSpPr txBox="1">
                <a:spLocks noRot="1" noChangeAspect="1" noMove="1" noResize="1" noEditPoints="1" noAdjustHandles="1" noChangeArrowheads="1" noChangeShapeType="1" noTextEdit="1"/>
              </p:cNvSpPr>
              <p:nvPr/>
            </p:nvSpPr>
            <p:spPr>
              <a:xfrm>
                <a:off x="516195" y="3232802"/>
                <a:ext cx="5048156" cy="523220"/>
              </a:xfrm>
              <a:prstGeom prst="rect">
                <a:avLst/>
              </a:prstGeom>
              <a:blipFill>
                <a:blip r:embed="rId8"/>
                <a:stretch>
                  <a:fillRect b="-2381"/>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AAD08D4E-746B-C094-25A6-29C3410E5A51}"/>
              </a:ext>
            </a:extLst>
          </p:cNvPr>
          <p:cNvSpPr txBox="1"/>
          <p:nvPr/>
        </p:nvSpPr>
        <p:spPr>
          <a:xfrm>
            <a:off x="581889" y="3943172"/>
            <a:ext cx="4752109" cy="646331"/>
          </a:xfrm>
          <a:prstGeom prst="rect">
            <a:avLst/>
          </a:prstGeom>
          <a:noFill/>
        </p:spPr>
        <p:txBody>
          <a:bodyPr wrap="square" rtlCol="0">
            <a:spAutoFit/>
          </a:bodyPr>
          <a:lstStyle/>
          <a:p>
            <a:pPr algn="ctr"/>
            <a:r>
              <a:rPr lang="en-US" dirty="0">
                <a:latin typeface="Optima" panose="02000503060000020004" pitchFamily="2" charset="0"/>
              </a:rPr>
              <a:t>“The OV is not contained in the red</a:t>
            </a:r>
          </a:p>
          <a:p>
            <a:pPr algn="ctr"/>
            <a:r>
              <a:rPr lang="en-US" dirty="0">
                <a:latin typeface="Optima" panose="02000503060000020004" pitchFamily="2" charset="0"/>
              </a:rPr>
              <a:t>alerting volume.”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447F90D-8AF4-531A-F986-217808C57F39}"/>
                  </a:ext>
                </a:extLst>
              </p:cNvPr>
              <p:cNvSpPr txBox="1"/>
              <p:nvPr/>
            </p:nvSpPr>
            <p:spPr>
              <a:xfrm>
                <a:off x="166254" y="4673425"/>
                <a:ext cx="28263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0" smtClean="0">
                          <a:solidFill>
                            <a:schemeClr val="tx1"/>
                          </a:solidFill>
                          <a:latin typeface="Cambria Math" panose="02040503050406030204" pitchFamily="18" charset="0"/>
                        </a:rPr>
                        <m:t>𝐝𝐢𝐬𝐭</m:t>
                      </m:r>
                      <m:d>
                        <m:dPr>
                          <m:ctrlPr>
                            <a:rPr lang="en-US" sz="2400" b="0" i="1" smtClean="0">
                              <a:solidFill>
                                <a:schemeClr val="tx1"/>
                              </a:solidFill>
                              <a:latin typeface="Cambria Math" panose="02040503050406030204" pitchFamily="18" charset="0"/>
                            </a:rPr>
                          </m:ctrlPr>
                        </m:dPr>
                        <m:e>
                          <m:r>
                            <a:rPr lang="en-US" sz="2400" b="0" i="1" smtClean="0">
                              <a:solidFill>
                                <a:schemeClr val="accent1">
                                  <a:lumMod val="75000"/>
                                </a:schemeClr>
                              </a:solidFill>
                              <a:latin typeface="Cambria Math" panose="02040503050406030204" pitchFamily="18" charset="0"/>
                            </a:rPr>
                            <m:t>𝛼</m:t>
                          </m:r>
                          <m:r>
                            <a:rPr lang="en-US" sz="2400" b="0" i="1" smtClean="0">
                              <a:solidFill>
                                <a:schemeClr val="tx1"/>
                              </a:solidFill>
                              <a:latin typeface="Cambria Math" panose="02040503050406030204" pitchFamily="18" charset="0"/>
                            </a:rPr>
                            <m:t>−</m:t>
                          </m:r>
                          <m:r>
                            <a:rPr lang="en-US" sz="2400" b="1" i="1" smtClean="0">
                              <a:solidFill>
                                <a:schemeClr val="tx1"/>
                              </a:solidFill>
                              <a:latin typeface="Cambria Math" panose="02040503050406030204" pitchFamily="18" charset="0"/>
                            </a:rPr>
                            <m:t>𝒑</m:t>
                          </m:r>
                        </m:e>
                      </m:d>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𝑟</m:t>
                          </m:r>
                        </m:e>
                        <m:sub>
                          <m:r>
                            <a:rPr lang="en-US" sz="2400" b="0" i="1" smtClean="0">
                              <a:solidFill>
                                <a:schemeClr val="tx1"/>
                              </a:solidFill>
                              <a:latin typeface="Cambria Math" panose="02040503050406030204" pitchFamily="18" charset="0"/>
                            </a:rPr>
                            <m:t>𝑏</m:t>
                          </m:r>
                        </m:sub>
                      </m:sSub>
                    </m:oMath>
                  </m:oMathPara>
                </a14:m>
                <a:endParaRPr lang="en-US" sz="2400" dirty="0">
                  <a:solidFill>
                    <a:schemeClr val="tx1"/>
                  </a:solidFill>
                </a:endParaRPr>
              </a:p>
            </p:txBody>
          </p:sp>
        </mc:Choice>
        <mc:Fallback xmlns="">
          <p:sp>
            <p:nvSpPr>
              <p:cNvPr id="16" name="TextBox 15">
                <a:extLst>
                  <a:ext uri="{FF2B5EF4-FFF2-40B4-BE49-F238E27FC236}">
                    <a16:creationId xmlns:a16="http://schemas.microsoft.com/office/drawing/2014/main" id="{0447F90D-8AF4-531A-F986-217808C57F39}"/>
                  </a:ext>
                </a:extLst>
              </p:cNvPr>
              <p:cNvSpPr txBox="1">
                <a:spLocks noRot="1" noChangeAspect="1" noMove="1" noResize="1" noEditPoints="1" noAdjustHandles="1" noChangeArrowheads="1" noChangeShapeType="1" noTextEdit="1"/>
              </p:cNvSpPr>
              <p:nvPr/>
            </p:nvSpPr>
            <p:spPr>
              <a:xfrm>
                <a:off x="166254" y="4673425"/>
                <a:ext cx="2826329" cy="461665"/>
              </a:xfrm>
              <a:prstGeom prst="rect">
                <a:avLst/>
              </a:prstGeom>
              <a:blipFill>
                <a:blip r:embed="rId10"/>
                <a:stretch>
                  <a:fillRect b="-10811"/>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D8B284A1-2F48-066F-9735-2F996B924B71}"/>
              </a:ext>
            </a:extLst>
          </p:cNvPr>
          <p:cNvSpPr txBox="1"/>
          <p:nvPr/>
        </p:nvSpPr>
        <p:spPr>
          <a:xfrm>
            <a:off x="2626181" y="4788853"/>
            <a:ext cx="1056784" cy="369332"/>
          </a:xfrm>
          <a:prstGeom prst="rect">
            <a:avLst/>
          </a:prstGeom>
          <a:noFill/>
        </p:spPr>
        <p:txBody>
          <a:bodyPr wrap="square" rtlCol="0">
            <a:spAutoFit/>
          </a:bodyPr>
          <a:lstStyle/>
          <a:p>
            <a:pPr algn="ctr"/>
            <a:r>
              <a:rPr lang="en-US" dirty="0">
                <a:latin typeface="Optima" panose="02000503060000020004" pitchFamily="2" charset="0"/>
              </a:rPr>
              <a:t>but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6420875-69FA-ED74-4CAE-81A9B1D7A7AF}"/>
                  </a:ext>
                </a:extLst>
              </p:cNvPr>
              <p:cNvSpPr txBox="1"/>
              <p:nvPr/>
            </p:nvSpPr>
            <p:spPr>
              <a:xfrm>
                <a:off x="3126585" y="4681515"/>
                <a:ext cx="2037549" cy="4576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𝒑</m:t>
                      </m:r>
                      <m:r>
                        <a:rPr lang="en-US" sz="2400" b="1" i="1" smtClean="0">
                          <a:solidFill>
                            <a:schemeClr val="tx1"/>
                          </a:solidFill>
                          <a:latin typeface="Cambria Math" panose="02040503050406030204" pitchFamily="18" charset="0"/>
                          <a:ea typeface="Cambria Math" panose="02040503050406030204" pitchFamily="18" charset="0"/>
                        </a:rPr>
                        <m:t>∉</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𝛼</m:t>
                          </m:r>
                        </m:e>
                        <m:sub>
                          <m:r>
                            <a:rPr lang="en-US" sz="2400" b="0" i="1" smtClean="0">
                              <a:solidFill>
                                <a:srgbClr val="FF0000"/>
                              </a:solidFill>
                              <a:latin typeface="Cambria Math" panose="02040503050406030204" pitchFamily="18" charset="0"/>
                            </a:rPr>
                            <m:t>𝑅</m:t>
                          </m:r>
                        </m:sub>
                      </m:sSub>
                    </m:oMath>
                  </m:oMathPara>
                </a14:m>
                <a:endParaRPr lang="en-US" sz="2400" dirty="0"/>
              </a:p>
            </p:txBody>
          </p:sp>
        </mc:Choice>
        <mc:Fallback xmlns="">
          <p:sp>
            <p:nvSpPr>
              <p:cNvPr id="20" name="TextBox 19">
                <a:extLst>
                  <a:ext uri="{FF2B5EF4-FFF2-40B4-BE49-F238E27FC236}">
                    <a16:creationId xmlns:a16="http://schemas.microsoft.com/office/drawing/2014/main" id="{A6420875-69FA-ED74-4CAE-81A9B1D7A7AF}"/>
                  </a:ext>
                </a:extLst>
              </p:cNvPr>
              <p:cNvSpPr txBox="1">
                <a:spLocks noRot="1" noChangeAspect="1" noMove="1" noResize="1" noEditPoints="1" noAdjustHandles="1" noChangeArrowheads="1" noChangeShapeType="1" noTextEdit="1"/>
              </p:cNvSpPr>
              <p:nvPr/>
            </p:nvSpPr>
            <p:spPr>
              <a:xfrm>
                <a:off x="3126585" y="4681515"/>
                <a:ext cx="2037549" cy="457620"/>
              </a:xfrm>
              <a:prstGeom prst="rect">
                <a:avLst/>
              </a:prstGeom>
              <a:blipFill>
                <a:blip r:embed="rId11"/>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5573C8C-404D-B644-9648-46F9FBF35C8F}"/>
                  </a:ext>
                </a:extLst>
              </p:cNvPr>
              <p:cNvSpPr txBox="1"/>
              <p:nvPr/>
            </p:nvSpPr>
            <p:spPr>
              <a:xfrm>
                <a:off x="664218" y="5396304"/>
                <a:ext cx="4752109" cy="646331"/>
              </a:xfrm>
              <a:prstGeom prst="rect">
                <a:avLst/>
              </a:prstGeom>
              <a:noFill/>
            </p:spPr>
            <p:txBody>
              <a:bodyPr wrap="square" rtlCol="0">
                <a:spAutoFit/>
              </a:bodyPr>
              <a:lstStyle/>
              <a:p>
                <a:pPr algn="ctr"/>
                <a:r>
                  <a:rPr lang="en-US" dirty="0">
                    <a:latin typeface="Optima" panose="02000503060000020004" pitchFamily="2" charset="0"/>
                  </a:rPr>
                  <a:t>“The sUAS is within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𝑟</m:t>
                        </m:r>
                      </m:e>
                      <m:sub>
                        <m:r>
                          <a:rPr lang="en-US" sz="1800" b="0" i="1" smtClean="0">
                            <a:solidFill>
                              <a:schemeClr val="tx1"/>
                            </a:solidFill>
                            <a:latin typeface="Cambria Math" panose="02040503050406030204" pitchFamily="18" charset="0"/>
                          </a:rPr>
                          <m:t>𝑏</m:t>
                        </m:r>
                      </m:sub>
                    </m:sSub>
                  </m:oMath>
                </a14:m>
                <a:r>
                  <a:rPr lang="en-US" dirty="0">
                    <a:latin typeface="Optima" panose="02000503060000020004" pitchFamily="2" charset="0"/>
                  </a:rPr>
                  <a:t> to the OV, but there is not a ‘red’ alert.” </a:t>
                </a:r>
              </a:p>
            </p:txBody>
          </p:sp>
        </mc:Choice>
        <mc:Fallback xmlns="">
          <p:sp>
            <p:nvSpPr>
              <p:cNvPr id="22" name="TextBox 21">
                <a:extLst>
                  <a:ext uri="{FF2B5EF4-FFF2-40B4-BE49-F238E27FC236}">
                    <a16:creationId xmlns:a16="http://schemas.microsoft.com/office/drawing/2014/main" id="{95573C8C-404D-B644-9648-46F9FBF35C8F}"/>
                  </a:ext>
                </a:extLst>
              </p:cNvPr>
              <p:cNvSpPr txBox="1">
                <a:spLocks noRot="1" noChangeAspect="1" noMove="1" noResize="1" noEditPoints="1" noAdjustHandles="1" noChangeArrowheads="1" noChangeShapeType="1" noTextEdit="1"/>
              </p:cNvSpPr>
              <p:nvPr/>
            </p:nvSpPr>
            <p:spPr>
              <a:xfrm>
                <a:off x="664218" y="5396304"/>
                <a:ext cx="4752109" cy="646331"/>
              </a:xfrm>
              <a:prstGeom prst="rect">
                <a:avLst/>
              </a:prstGeom>
              <a:blipFill>
                <a:blip r:embed="rId12"/>
                <a:stretch>
                  <a:fillRect t="-3846" r="-1067" b="-13462"/>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5B94BBC1-D7A3-E6EC-A6DD-1A38DCC11D26}"/>
              </a:ext>
            </a:extLst>
          </p:cNvPr>
          <p:cNvSpPr/>
          <p:nvPr/>
        </p:nvSpPr>
        <p:spPr>
          <a:xfrm>
            <a:off x="6096000" y="1018346"/>
            <a:ext cx="5500254" cy="5452440"/>
          </a:xfrm>
          <a:prstGeom prst="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213170B8-202B-68C1-961D-A8E3D0BBB239}"/>
              </a:ext>
            </a:extLst>
          </p:cNvPr>
          <p:cNvCxnSpPr>
            <a:cxnSpLocks/>
          </p:cNvCxnSpPr>
          <p:nvPr/>
        </p:nvCxnSpPr>
        <p:spPr>
          <a:xfrm>
            <a:off x="166254" y="6539327"/>
            <a:ext cx="11380760"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5956FBB-090D-F057-8052-4A5E4BC67C9A}"/>
              </a:ext>
            </a:extLst>
          </p:cNvPr>
          <p:cNvSpPr txBox="1"/>
          <p:nvPr/>
        </p:nvSpPr>
        <p:spPr>
          <a:xfrm>
            <a:off x="166254" y="6552794"/>
            <a:ext cx="12259292" cy="276999"/>
          </a:xfrm>
          <a:prstGeom prst="rect">
            <a:avLst/>
          </a:prstGeom>
          <a:noFill/>
        </p:spPr>
        <p:txBody>
          <a:bodyPr wrap="square">
            <a:spAutoFit/>
          </a:bodyPr>
          <a:lstStyle/>
          <a:p>
            <a:r>
              <a:rPr lang="en-US" sz="1200" b="1" dirty="0">
                <a:latin typeface="Optima" panose="02000503060000020004" pitchFamily="2" charset="0"/>
              </a:rPr>
              <a:t>[8]: Scenario based on Figure 7 in: </a:t>
            </a:r>
            <a:r>
              <a:rPr lang="en-US" sz="1200" b="1" dirty="0">
                <a:effectLst/>
                <a:latin typeface="Optima" panose="02000503060000020004" pitchFamily="2" charset="0"/>
              </a:rPr>
              <a:t>Developing an Unmanned Aircraft System Pilot Kit (UASP-kit) for Wildland Fire UAS Operators, L. Martin Et Al., </a:t>
            </a:r>
            <a:r>
              <a:rPr lang="en-US" sz="1200" b="1" u="none" strike="noStrike" dirty="0">
                <a:effectLst/>
                <a:latin typeface="Optima" panose="02000503060000020004" pitchFamily="2" charset="0"/>
              </a:rPr>
              <a:t>AIAA AVIATION 2022 </a:t>
            </a:r>
            <a:r>
              <a:rPr lang="en-US" sz="1200" b="1" dirty="0">
                <a:effectLst/>
                <a:latin typeface="Optima" panose="02000503060000020004" pitchFamily="2" charset="0"/>
              </a:rPr>
              <a:t> </a:t>
            </a:r>
            <a:endParaRPr lang="en-US" sz="1200" dirty="0"/>
          </a:p>
        </p:txBody>
      </p:sp>
    </p:spTree>
    <p:extLst>
      <p:ext uri="{BB962C8B-B14F-4D97-AF65-F5344CB8AC3E}">
        <p14:creationId xmlns:p14="http://schemas.microsoft.com/office/powerpoint/2010/main" val="7437741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Picture 184">
            <a:extLst>
              <a:ext uri="{FF2B5EF4-FFF2-40B4-BE49-F238E27FC236}">
                <a16:creationId xmlns:a16="http://schemas.microsoft.com/office/drawing/2014/main" id="{DA6A1EFA-BD5C-9E26-8A22-961AB8F9610A}"/>
              </a:ext>
            </a:extLst>
          </p:cNvPr>
          <p:cNvPicPr>
            <a:picLocks noChangeAspect="1"/>
          </p:cNvPicPr>
          <p:nvPr/>
        </p:nvPicPr>
        <p:blipFill rotWithShape="1">
          <a:blip r:embed="rId2">
            <a:alphaModFix/>
          </a:blip>
          <a:srcRect l="20891" t="-741" r="20921" b="-2793"/>
          <a:stretch/>
        </p:blipFill>
        <p:spPr>
          <a:xfrm>
            <a:off x="6344532" y="1086339"/>
            <a:ext cx="5202481" cy="5206859"/>
          </a:xfrm>
          <a:prstGeom prst="rect">
            <a:avLst/>
          </a:prstGeom>
        </p:spPr>
      </p:pic>
      <p:cxnSp>
        <p:nvCxnSpPr>
          <p:cNvPr id="21" name="Straight Connector 20">
            <a:extLst>
              <a:ext uri="{FF2B5EF4-FFF2-40B4-BE49-F238E27FC236}">
                <a16:creationId xmlns:a16="http://schemas.microsoft.com/office/drawing/2014/main" id="{A79BB3B6-B093-C659-CEBB-280B0D1AC667}"/>
              </a:ext>
            </a:extLst>
          </p:cNvPr>
          <p:cNvCxnSpPr>
            <a:cxnSpLocks/>
          </p:cNvCxnSpPr>
          <p:nvPr/>
        </p:nvCxnSpPr>
        <p:spPr>
          <a:xfrm>
            <a:off x="166254" y="921361"/>
            <a:ext cx="1138076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FA0F9E7-A2E0-A3BA-6241-456D005EE72F}"/>
              </a:ext>
            </a:extLst>
          </p:cNvPr>
          <p:cNvSpPr/>
          <p:nvPr/>
        </p:nvSpPr>
        <p:spPr>
          <a:xfrm>
            <a:off x="5902036" y="6414163"/>
            <a:ext cx="5860474"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C0AC5FF-0DA0-6BF9-B76E-491BAA99D037}"/>
              </a:ext>
            </a:extLst>
          </p:cNvPr>
          <p:cNvSpPr/>
          <p:nvPr/>
        </p:nvSpPr>
        <p:spPr>
          <a:xfrm>
            <a:off x="6096000" y="1018346"/>
            <a:ext cx="5500254" cy="5452440"/>
          </a:xfrm>
          <a:prstGeom prst="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08E2470-683D-661A-6CA5-9ABD568D6F2B}"/>
              </a:ext>
            </a:extLst>
          </p:cNvPr>
          <p:cNvSpPr/>
          <p:nvPr/>
        </p:nvSpPr>
        <p:spPr>
          <a:xfrm>
            <a:off x="263236" y="1030864"/>
            <a:ext cx="5389419" cy="5439921"/>
          </a:xfrm>
          <a:prstGeom prst="rect">
            <a:avLst/>
          </a:prstGeom>
          <a:solidFill>
            <a:schemeClr val="bg1"/>
          </a:solidFill>
          <a:ln w="508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77C65BE-7211-FC9B-E161-352633A7D4DB}"/>
              </a:ext>
            </a:extLst>
          </p:cNvPr>
          <p:cNvSpPr txBox="1"/>
          <p:nvPr/>
        </p:nvSpPr>
        <p:spPr>
          <a:xfrm>
            <a:off x="581889" y="3943172"/>
            <a:ext cx="4752109" cy="646331"/>
          </a:xfrm>
          <a:prstGeom prst="rect">
            <a:avLst/>
          </a:prstGeom>
          <a:noFill/>
        </p:spPr>
        <p:txBody>
          <a:bodyPr wrap="square" rtlCol="0">
            <a:spAutoFit/>
          </a:bodyPr>
          <a:lstStyle/>
          <a:p>
            <a:pPr algn="ctr"/>
            <a:r>
              <a:rPr lang="en-US" dirty="0">
                <a:latin typeface="Optima" panose="02000503060000020004" pitchFamily="2" charset="0"/>
              </a:rPr>
              <a:t>“The OV is contained in the red</a:t>
            </a:r>
          </a:p>
          <a:p>
            <a:pPr algn="ctr"/>
            <a:r>
              <a:rPr lang="en-US" dirty="0">
                <a:latin typeface="Optima" panose="02000503060000020004" pitchFamily="2" charset="0"/>
              </a:rPr>
              <a:t>alerting volume.”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5904E92-4B64-9C3C-FFAD-A21FC676E5AA}"/>
                  </a:ext>
                </a:extLst>
              </p:cNvPr>
              <p:cNvSpPr txBox="1"/>
              <p:nvPr/>
            </p:nvSpPr>
            <p:spPr>
              <a:xfrm>
                <a:off x="1773380" y="4673425"/>
                <a:ext cx="28263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𝒑</m:t>
                      </m:r>
                      <m:r>
                        <a:rPr lang="en-US" sz="2400" b="1" i="1" smtClean="0">
                          <a:solidFill>
                            <a:schemeClr val="tx1"/>
                          </a:solidFill>
                          <a:latin typeface="Cambria Math" panose="02040503050406030204" pitchFamily="18" charset="0"/>
                        </a:rPr>
                        <m:t>∈</m:t>
                      </m:r>
                      <m:r>
                        <a:rPr lang="en-US" sz="2400" b="1" i="0" smtClean="0">
                          <a:solidFill>
                            <a:srgbClr val="FF0000"/>
                          </a:solidFill>
                          <a:latin typeface="Cambria Math" panose="02040503050406030204" pitchFamily="18" charset="0"/>
                        </a:rPr>
                        <m:t>𝐀𝐥𝐫𝐭</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𝑐</m:t>
                          </m:r>
                        </m:e>
                        <m:sub>
                          <m:r>
                            <a:rPr lang="en-US" sz="2400" b="0" i="1" smtClean="0">
                              <a:solidFill>
                                <a:schemeClr val="accent1">
                                  <a:lumMod val="75000"/>
                                </a:schemeClr>
                              </a:solidFill>
                              <a:latin typeface="Cambria Math" panose="02040503050406030204" pitchFamily="18" charset="0"/>
                            </a:rPr>
                            <m:t>𝛼</m:t>
                          </m:r>
                        </m:sub>
                      </m:sSub>
                      <m:r>
                        <a:rPr lang="en-US" sz="2400" b="0"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𝒄</m:t>
                      </m:r>
                      <m:r>
                        <a:rPr lang="en-US" sz="2400" b="0"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𝒓</m:t>
                          </m:r>
                        </m:e>
                        <m:sub>
                          <m:r>
                            <a:rPr lang="en-US" sz="2400" b="1" i="1" smtClean="0">
                              <a:solidFill>
                                <a:srgbClr val="FF0000"/>
                              </a:solidFill>
                              <a:latin typeface="Cambria Math" panose="02040503050406030204" pitchFamily="18" charset="0"/>
                            </a:rPr>
                            <m:t>𝑹</m:t>
                          </m:r>
                        </m:sub>
                      </m:sSub>
                      <m:r>
                        <a:rPr lang="en-US" sz="2400" b="0" i="1" smtClean="0">
                          <a:solidFill>
                            <a:srgbClr val="FF0000"/>
                          </a:solidFill>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5904E92-4B64-9C3C-FFAD-A21FC676E5AA}"/>
                  </a:ext>
                </a:extLst>
              </p:cNvPr>
              <p:cNvSpPr txBox="1">
                <a:spLocks noRot="1" noChangeAspect="1" noMove="1" noResize="1" noEditPoints="1" noAdjustHandles="1" noChangeArrowheads="1" noChangeShapeType="1" noTextEdit="1"/>
              </p:cNvSpPr>
              <p:nvPr/>
            </p:nvSpPr>
            <p:spPr>
              <a:xfrm>
                <a:off x="1773380" y="4673425"/>
                <a:ext cx="2826329" cy="461665"/>
              </a:xfrm>
              <a:prstGeom prst="rect">
                <a:avLst/>
              </a:prstGeom>
              <a:blipFill>
                <a:blip r:embed="rId6"/>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BC0420-712B-3668-C78C-711983300C68}"/>
                  </a:ext>
                </a:extLst>
              </p:cNvPr>
              <p:cNvSpPr txBox="1"/>
              <p:nvPr/>
            </p:nvSpPr>
            <p:spPr>
              <a:xfrm>
                <a:off x="664218" y="5396304"/>
                <a:ext cx="4752109" cy="646331"/>
              </a:xfrm>
              <a:prstGeom prst="rect">
                <a:avLst/>
              </a:prstGeom>
              <a:noFill/>
            </p:spPr>
            <p:txBody>
              <a:bodyPr wrap="square" rtlCol="0">
                <a:spAutoFit/>
              </a:bodyPr>
              <a:lstStyle/>
              <a:p>
                <a:pPr algn="ctr"/>
                <a:r>
                  <a:rPr lang="en-US" dirty="0">
                    <a:latin typeface="Optima" panose="02000503060000020004" pitchFamily="2" charset="0"/>
                  </a:rPr>
                  <a:t>“The sUAS is within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𝑟</m:t>
                        </m:r>
                      </m:e>
                      <m:sub>
                        <m:r>
                          <a:rPr lang="en-US" sz="1800" b="0" i="1" smtClean="0">
                            <a:solidFill>
                              <a:schemeClr val="tx1"/>
                            </a:solidFill>
                            <a:latin typeface="Cambria Math" panose="02040503050406030204" pitchFamily="18" charset="0"/>
                          </a:rPr>
                          <m:t>𝑏</m:t>
                        </m:r>
                      </m:sub>
                    </m:sSub>
                  </m:oMath>
                </a14:m>
                <a:r>
                  <a:rPr lang="en-US" dirty="0">
                    <a:latin typeface="Optima" panose="02000503060000020004" pitchFamily="2" charset="0"/>
                  </a:rPr>
                  <a:t> to the OV and there is  a ‘red’ alert.” </a:t>
                </a:r>
              </a:p>
            </p:txBody>
          </p:sp>
        </mc:Choice>
        <mc:Fallback xmlns="">
          <p:sp>
            <p:nvSpPr>
              <p:cNvPr id="17" name="TextBox 16">
                <a:extLst>
                  <a:ext uri="{FF2B5EF4-FFF2-40B4-BE49-F238E27FC236}">
                    <a16:creationId xmlns:a16="http://schemas.microsoft.com/office/drawing/2014/main" id="{31BC0420-712B-3668-C78C-711983300C68}"/>
                  </a:ext>
                </a:extLst>
              </p:cNvPr>
              <p:cNvSpPr txBox="1">
                <a:spLocks noRot="1" noChangeAspect="1" noMove="1" noResize="1" noEditPoints="1" noAdjustHandles="1" noChangeArrowheads="1" noChangeShapeType="1" noTextEdit="1"/>
              </p:cNvSpPr>
              <p:nvPr/>
            </p:nvSpPr>
            <p:spPr>
              <a:xfrm>
                <a:off x="664218" y="5396304"/>
                <a:ext cx="4752109" cy="646331"/>
              </a:xfrm>
              <a:prstGeom prst="rect">
                <a:avLst/>
              </a:prstGeom>
              <a:blipFill>
                <a:blip r:embed="rId7"/>
                <a:stretch>
                  <a:fillRect t="-3846" r="-2400"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D85DEF1-6F74-28BE-670D-BE67A201E5F0}"/>
                  </a:ext>
                </a:extLst>
              </p:cNvPr>
              <p:cNvSpPr txBox="1"/>
              <p:nvPr/>
            </p:nvSpPr>
            <p:spPr>
              <a:xfrm>
                <a:off x="1876570" y="1221103"/>
                <a:ext cx="2590133" cy="52322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800" b="0" i="1" smtClean="0">
                          <a:solidFill>
                            <a:schemeClr val="accent1">
                              <a:lumMod val="75000"/>
                            </a:schemeClr>
                          </a:solidFill>
                          <a:latin typeface="Cambria Math" panose="02040503050406030204" pitchFamily="18" charset="0"/>
                        </a:rPr>
                        <m:t>𝛼</m:t>
                      </m:r>
                      <m:r>
                        <a:rPr lang="en-US" sz="2800" b="0" i="1" smtClean="0">
                          <a:solidFill>
                            <a:schemeClr val="accent1">
                              <a:lumMod val="75000"/>
                            </a:schemeClr>
                          </a:solidFill>
                          <a:latin typeface="Cambria Math" panose="02040503050406030204" pitchFamily="18" charset="0"/>
                        </a:rPr>
                        <m:t>=</m:t>
                      </m:r>
                      <m:r>
                        <a:rPr lang="en-US" sz="2800" b="1" i="0" smtClean="0">
                          <a:solidFill>
                            <a:schemeClr val="accent1">
                              <a:lumMod val="75000"/>
                            </a:schemeClr>
                          </a:solidFill>
                          <a:latin typeface="Cambria Math" panose="02040503050406030204" pitchFamily="18" charset="0"/>
                        </a:rPr>
                        <m:t>𝐏𝐨𝐥𝐲</m:t>
                      </m:r>
                      <m:r>
                        <a:rPr lang="en-US" sz="2800" b="0" i="1" smtClean="0">
                          <a:solidFill>
                            <a:schemeClr val="accent1">
                              <a:lumMod val="75000"/>
                            </a:schemeClr>
                          </a:solidFill>
                          <a:latin typeface="Cambria Math" panose="02040503050406030204" pitchFamily="18" charset="0"/>
                        </a:rPr>
                        <m:t>(</m:t>
                      </m:r>
                      <m:r>
                        <a:rPr lang="en-US" sz="2800" b="1" i="1" smtClean="0">
                          <a:solidFill>
                            <a:schemeClr val="accent1">
                              <a:lumMod val="75000"/>
                            </a:schemeClr>
                          </a:solidFill>
                          <a:latin typeface="Cambria Math" panose="02040503050406030204" pitchFamily="18" charset="0"/>
                        </a:rPr>
                        <m:t>𝒉</m:t>
                      </m:r>
                      <m:r>
                        <a:rPr lang="en-US" sz="2800" b="0" i="1" smtClean="0">
                          <a:solidFill>
                            <a:schemeClr val="accent1">
                              <a:lumMod val="75000"/>
                            </a:schemeClr>
                          </a:solidFill>
                          <a:latin typeface="Cambria Math" panose="02040503050406030204" pitchFamily="18" charset="0"/>
                        </a:rPr>
                        <m:t>,</m:t>
                      </m:r>
                      <m:r>
                        <a:rPr lang="en-US" sz="2800" b="1" i="1" smtClean="0">
                          <a:solidFill>
                            <a:schemeClr val="accent1">
                              <a:lumMod val="75000"/>
                            </a:schemeClr>
                          </a:solidFill>
                          <a:latin typeface="Cambria Math" panose="02040503050406030204" pitchFamily="18" charset="0"/>
                        </a:rPr>
                        <m:t>𝑪</m:t>
                      </m:r>
                      <m:r>
                        <a:rPr lang="en-US" sz="2800" b="0" i="1" smtClean="0">
                          <a:solidFill>
                            <a:schemeClr val="accent1">
                              <a:lumMod val="75000"/>
                            </a:schemeClr>
                          </a:solidFill>
                          <a:latin typeface="Cambria Math" panose="02040503050406030204" pitchFamily="18" charset="0"/>
                        </a:rPr>
                        <m:t>)</m:t>
                      </m:r>
                    </m:oMath>
                  </m:oMathPara>
                </a14:m>
                <a:endParaRPr lang="en-US" sz="2800" dirty="0">
                  <a:solidFill>
                    <a:schemeClr val="accent1">
                      <a:lumMod val="75000"/>
                    </a:schemeClr>
                  </a:solidFill>
                </a:endParaRPr>
              </a:p>
            </p:txBody>
          </p:sp>
        </mc:Choice>
        <mc:Fallback xmlns="">
          <p:sp>
            <p:nvSpPr>
              <p:cNvPr id="19" name="TextBox 18">
                <a:extLst>
                  <a:ext uri="{FF2B5EF4-FFF2-40B4-BE49-F238E27FC236}">
                    <a16:creationId xmlns:a16="http://schemas.microsoft.com/office/drawing/2014/main" id="{FD85DEF1-6F74-28BE-670D-BE67A201E5F0}"/>
                  </a:ext>
                </a:extLst>
              </p:cNvPr>
              <p:cNvSpPr txBox="1">
                <a:spLocks noRot="1" noChangeAspect="1" noMove="1" noResize="1" noEditPoints="1" noAdjustHandles="1" noChangeArrowheads="1" noChangeShapeType="1" noTextEdit="1"/>
              </p:cNvSpPr>
              <p:nvPr/>
            </p:nvSpPr>
            <p:spPr>
              <a:xfrm>
                <a:off x="1876570" y="1221103"/>
                <a:ext cx="2590133" cy="523220"/>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DA28F8-EE2B-BC07-4E67-00C9F15AD07F}"/>
                  </a:ext>
                </a:extLst>
              </p:cNvPr>
              <p:cNvSpPr txBox="1"/>
              <p:nvPr/>
            </p:nvSpPr>
            <p:spPr>
              <a:xfrm>
                <a:off x="1554367" y="1792179"/>
                <a:ext cx="3176832" cy="52322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𝛼</m:t>
                          </m:r>
                        </m:e>
                        <m:sub>
                          <m:r>
                            <a:rPr lang="en-US" sz="2800" b="0" i="1" smtClean="0">
                              <a:solidFill>
                                <a:srgbClr val="FF0000"/>
                              </a:solidFill>
                              <a:latin typeface="Cambria Math" panose="02040503050406030204" pitchFamily="18" charset="0"/>
                            </a:rPr>
                            <m:t>𝑅</m:t>
                          </m:r>
                        </m:sub>
                      </m:sSub>
                      <m:r>
                        <a:rPr lang="en-US" sz="2800" b="0" i="1" smtClean="0">
                          <a:solidFill>
                            <a:srgbClr val="FF0000"/>
                          </a:solidFill>
                          <a:latin typeface="Cambria Math" panose="02040503050406030204" pitchFamily="18" charset="0"/>
                        </a:rPr>
                        <m:t>=</m:t>
                      </m:r>
                      <m:r>
                        <a:rPr lang="en-US" sz="2800" b="1" i="0" smtClean="0">
                          <a:solidFill>
                            <a:srgbClr val="FF0000"/>
                          </a:solidFill>
                          <a:latin typeface="Cambria Math" panose="02040503050406030204" pitchFamily="18" charset="0"/>
                        </a:rPr>
                        <m:t>𝐀𝐥𝐫</m:t>
                      </m:r>
                      <m:sSub>
                        <m:sSubPr>
                          <m:ctrlPr>
                            <a:rPr lang="en-US" sz="2800" b="1" i="1" smtClean="0">
                              <a:solidFill>
                                <a:srgbClr val="FF0000"/>
                              </a:solidFill>
                              <a:latin typeface="Cambria Math" panose="02040503050406030204" pitchFamily="18" charset="0"/>
                            </a:rPr>
                          </m:ctrlPr>
                        </m:sSubPr>
                        <m:e>
                          <m:r>
                            <a:rPr lang="en-US" sz="2800" b="1" i="0" smtClean="0">
                              <a:solidFill>
                                <a:srgbClr val="FF0000"/>
                              </a:solidFill>
                              <a:latin typeface="Cambria Math" panose="02040503050406030204" pitchFamily="18" charset="0"/>
                            </a:rPr>
                            <m:t>𝐭𝐜</m:t>
                          </m:r>
                        </m:e>
                        <m:sub>
                          <m:r>
                            <a:rPr lang="en-US" sz="2800" b="1" i="1" smtClean="0">
                              <a:solidFill>
                                <a:schemeClr val="accent1">
                                  <a:lumMod val="75000"/>
                                </a:schemeClr>
                              </a:solidFill>
                              <a:latin typeface="Cambria Math" panose="02040503050406030204" pitchFamily="18" charset="0"/>
                            </a:rPr>
                            <m:t>𝜶</m:t>
                          </m:r>
                        </m:sub>
                      </m:sSub>
                      <m:r>
                        <a:rPr lang="en-US" sz="2800" b="0" i="1"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𝒄</m:t>
                      </m:r>
                      <m:r>
                        <a:rPr lang="en-US" sz="2800" b="0" i="1" smtClean="0">
                          <a:solidFill>
                            <a:srgbClr val="FF0000"/>
                          </a:solidFill>
                          <a:latin typeface="Cambria Math" panose="02040503050406030204" pitchFamily="18" charset="0"/>
                        </a:rPr>
                        <m:t>,</m:t>
                      </m:r>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𝒓</m:t>
                          </m:r>
                        </m:e>
                        <m:sub>
                          <m:r>
                            <a:rPr lang="en-US" sz="2800" b="1" i="1" smtClean="0">
                              <a:solidFill>
                                <a:srgbClr val="FF0000"/>
                              </a:solidFill>
                              <a:latin typeface="Cambria Math" panose="02040503050406030204" pitchFamily="18" charset="0"/>
                            </a:rPr>
                            <m:t>𝑹</m:t>
                          </m:r>
                        </m:sub>
                      </m:sSub>
                      <m:r>
                        <a:rPr lang="en-US" sz="2800" b="0" i="1" smtClean="0">
                          <a:solidFill>
                            <a:srgbClr val="FF0000"/>
                          </a:solidFill>
                          <a:latin typeface="Cambria Math" panose="02040503050406030204" pitchFamily="18" charset="0"/>
                        </a:rPr>
                        <m:t>)</m:t>
                      </m:r>
                    </m:oMath>
                  </m:oMathPara>
                </a14:m>
                <a:endParaRPr lang="en-US" sz="2800" dirty="0">
                  <a:solidFill>
                    <a:srgbClr val="FF0000"/>
                  </a:solidFill>
                </a:endParaRPr>
              </a:p>
            </p:txBody>
          </p:sp>
        </mc:Choice>
        <mc:Fallback xmlns="">
          <p:sp>
            <p:nvSpPr>
              <p:cNvPr id="20" name="TextBox 19">
                <a:extLst>
                  <a:ext uri="{FF2B5EF4-FFF2-40B4-BE49-F238E27FC236}">
                    <a16:creationId xmlns:a16="http://schemas.microsoft.com/office/drawing/2014/main" id="{BEDA28F8-EE2B-BC07-4E67-00C9F15AD07F}"/>
                  </a:ext>
                </a:extLst>
              </p:cNvPr>
              <p:cNvSpPr txBox="1">
                <a:spLocks noRot="1" noChangeAspect="1" noMove="1" noResize="1" noEditPoints="1" noAdjustHandles="1" noChangeArrowheads="1" noChangeShapeType="1" noTextEdit="1"/>
              </p:cNvSpPr>
              <p:nvPr/>
            </p:nvSpPr>
            <p:spPr>
              <a:xfrm>
                <a:off x="1554367" y="1792179"/>
                <a:ext cx="3176832" cy="523220"/>
              </a:xfrm>
              <a:prstGeom prst="rect">
                <a:avLst/>
              </a:prstGeom>
              <a:blipFill>
                <a:blip r:embed="rId9"/>
                <a:stretch>
                  <a:fillRect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7F4A5DB-0995-7B21-F09D-E8BA748DE713}"/>
                  </a:ext>
                </a:extLst>
              </p:cNvPr>
              <p:cNvSpPr txBox="1"/>
              <p:nvPr/>
            </p:nvSpPr>
            <p:spPr>
              <a:xfrm>
                <a:off x="1569013" y="2363255"/>
                <a:ext cx="3017520" cy="52322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800" b="0" i="1" smtClean="0">
                              <a:solidFill>
                                <a:schemeClr val="accent4">
                                  <a:lumMod val="75000"/>
                                </a:schemeClr>
                              </a:solidFill>
                              <a:latin typeface="Cambria Math" panose="02040503050406030204" pitchFamily="18" charset="0"/>
                            </a:rPr>
                          </m:ctrlPr>
                        </m:sSubPr>
                        <m:e>
                          <m:r>
                            <a:rPr lang="en-US" sz="2800" b="0" i="1" smtClean="0">
                              <a:solidFill>
                                <a:schemeClr val="accent4">
                                  <a:lumMod val="75000"/>
                                </a:schemeClr>
                              </a:solidFill>
                              <a:latin typeface="Cambria Math" panose="02040503050406030204" pitchFamily="18" charset="0"/>
                            </a:rPr>
                            <m:t>𝛼</m:t>
                          </m:r>
                        </m:e>
                        <m:sub>
                          <m:r>
                            <a:rPr lang="en-US" sz="2800" b="0" i="1" smtClean="0">
                              <a:solidFill>
                                <a:schemeClr val="accent4">
                                  <a:lumMod val="75000"/>
                                </a:schemeClr>
                              </a:solidFill>
                              <a:latin typeface="Cambria Math" panose="02040503050406030204" pitchFamily="18" charset="0"/>
                            </a:rPr>
                            <m:t>𝑌</m:t>
                          </m:r>
                        </m:sub>
                      </m:sSub>
                      <m:r>
                        <a:rPr lang="en-US" sz="2800" b="0" i="1" smtClean="0">
                          <a:solidFill>
                            <a:schemeClr val="accent4">
                              <a:lumMod val="75000"/>
                            </a:schemeClr>
                          </a:solidFill>
                          <a:latin typeface="Cambria Math" panose="02040503050406030204" pitchFamily="18" charset="0"/>
                        </a:rPr>
                        <m:t>=</m:t>
                      </m:r>
                      <m:r>
                        <a:rPr lang="en-US" sz="2800" b="1" i="0" smtClean="0">
                          <a:solidFill>
                            <a:schemeClr val="accent4">
                              <a:lumMod val="75000"/>
                            </a:schemeClr>
                          </a:solidFill>
                          <a:latin typeface="Cambria Math" panose="02040503050406030204" pitchFamily="18" charset="0"/>
                        </a:rPr>
                        <m:t>𝐀𝐥𝐫</m:t>
                      </m:r>
                      <m:sSub>
                        <m:sSubPr>
                          <m:ctrlPr>
                            <a:rPr lang="en-US" sz="2800" b="1" i="1" smtClean="0">
                              <a:solidFill>
                                <a:schemeClr val="accent4">
                                  <a:lumMod val="75000"/>
                                </a:schemeClr>
                              </a:solidFill>
                              <a:latin typeface="Cambria Math" panose="02040503050406030204" pitchFamily="18" charset="0"/>
                            </a:rPr>
                          </m:ctrlPr>
                        </m:sSubPr>
                        <m:e>
                          <m:r>
                            <a:rPr lang="en-US" sz="2800" b="1" i="0" smtClean="0">
                              <a:solidFill>
                                <a:schemeClr val="accent4">
                                  <a:lumMod val="75000"/>
                                </a:schemeClr>
                              </a:solidFill>
                              <a:latin typeface="Cambria Math" panose="02040503050406030204" pitchFamily="18" charset="0"/>
                            </a:rPr>
                            <m:t>𝐭</m:t>
                          </m:r>
                        </m:e>
                        <m:sub>
                          <m:r>
                            <a:rPr lang="en-US" sz="2800" b="1" i="1" smtClean="0">
                              <a:solidFill>
                                <a:schemeClr val="accent1">
                                  <a:lumMod val="75000"/>
                                </a:schemeClr>
                              </a:solidFill>
                              <a:latin typeface="Cambria Math" panose="02040503050406030204" pitchFamily="18" charset="0"/>
                            </a:rPr>
                            <m:t>𝜶</m:t>
                          </m:r>
                        </m:sub>
                      </m:sSub>
                      <m:r>
                        <a:rPr lang="en-US" sz="2800" b="0" i="1" smtClean="0">
                          <a:solidFill>
                            <a:schemeClr val="accent4">
                              <a:lumMod val="75000"/>
                            </a:schemeClr>
                          </a:solidFill>
                          <a:latin typeface="Cambria Math" panose="02040503050406030204" pitchFamily="18" charset="0"/>
                        </a:rPr>
                        <m:t>(</m:t>
                      </m:r>
                      <m:r>
                        <a:rPr lang="en-US" sz="2800" b="1" i="1" smtClean="0">
                          <a:solidFill>
                            <a:schemeClr val="accent4">
                              <a:lumMod val="75000"/>
                            </a:schemeClr>
                          </a:solidFill>
                          <a:latin typeface="Cambria Math" panose="02040503050406030204" pitchFamily="18" charset="0"/>
                        </a:rPr>
                        <m:t>𝒄</m:t>
                      </m:r>
                      <m:r>
                        <a:rPr lang="en-US" sz="2800" b="0" i="1" smtClean="0">
                          <a:solidFill>
                            <a:schemeClr val="accent4">
                              <a:lumMod val="75000"/>
                            </a:schemeClr>
                          </a:solidFill>
                          <a:latin typeface="Cambria Math" panose="02040503050406030204" pitchFamily="18" charset="0"/>
                        </a:rPr>
                        <m:t>,</m:t>
                      </m:r>
                      <m:sSub>
                        <m:sSubPr>
                          <m:ctrlPr>
                            <a:rPr lang="en-US" sz="2800" b="1" i="1" smtClean="0">
                              <a:solidFill>
                                <a:schemeClr val="accent4">
                                  <a:lumMod val="75000"/>
                                </a:schemeClr>
                              </a:solidFill>
                              <a:latin typeface="Cambria Math" panose="02040503050406030204" pitchFamily="18" charset="0"/>
                            </a:rPr>
                          </m:ctrlPr>
                        </m:sSubPr>
                        <m:e>
                          <m:r>
                            <a:rPr lang="en-US" sz="2800" b="1" i="1" smtClean="0">
                              <a:solidFill>
                                <a:schemeClr val="accent4">
                                  <a:lumMod val="75000"/>
                                </a:schemeClr>
                              </a:solidFill>
                              <a:latin typeface="Cambria Math" panose="02040503050406030204" pitchFamily="18" charset="0"/>
                            </a:rPr>
                            <m:t>𝒓</m:t>
                          </m:r>
                        </m:e>
                        <m:sub>
                          <m:r>
                            <a:rPr lang="en-US" sz="2800" b="1" i="1" smtClean="0">
                              <a:solidFill>
                                <a:schemeClr val="accent4">
                                  <a:lumMod val="75000"/>
                                </a:schemeClr>
                              </a:solidFill>
                              <a:latin typeface="Cambria Math" panose="02040503050406030204" pitchFamily="18" charset="0"/>
                            </a:rPr>
                            <m:t>𝒀</m:t>
                          </m:r>
                        </m:sub>
                      </m:sSub>
                      <m:r>
                        <a:rPr lang="en-US" sz="2800" b="0" i="1" smtClean="0">
                          <a:solidFill>
                            <a:schemeClr val="accent4">
                              <a:lumMod val="75000"/>
                            </a:schemeClr>
                          </a:solidFill>
                          <a:latin typeface="Cambria Math" panose="02040503050406030204" pitchFamily="18" charset="0"/>
                        </a:rPr>
                        <m:t>)</m:t>
                      </m:r>
                    </m:oMath>
                  </m:oMathPara>
                </a14:m>
                <a:endParaRPr lang="en-US" sz="2800" dirty="0">
                  <a:solidFill>
                    <a:schemeClr val="accent4">
                      <a:lumMod val="75000"/>
                    </a:schemeClr>
                  </a:solidFill>
                </a:endParaRPr>
              </a:p>
            </p:txBody>
          </p:sp>
        </mc:Choice>
        <mc:Fallback xmlns="">
          <p:sp>
            <p:nvSpPr>
              <p:cNvPr id="22" name="TextBox 21">
                <a:extLst>
                  <a:ext uri="{FF2B5EF4-FFF2-40B4-BE49-F238E27FC236}">
                    <a16:creationId xmlns:a16="http://schemas.microsoft.com/office/drawing/2014/main" id="{E7F4A5DB-0995-7B21-F09D-E8BA748DE713}"/>
                  </a:ext>
                </a:extLst>
              </p:cNvPr>
              <p:cNvSpPr txBox="1">
                <a:spLocks noRot="1" noChangeAspect="1" noMove="1" noResize="1" noEditPoints="1" noAdjustHandles="1" noChangeArrowheads="1" noChangeShapeType="1" noTextEdit="1"/>
              </p:cNvSpPr>
              <p:nvPr/>
            </p:nvSpPr>
            <p:spPr>
              <a:xfrm>
                <a:off x="1569013" y="2363255"/>
                <a:ext cx="3017520" cy="523220"/>
              </a:xfrm>
              <a:prstGeom prst="rect">
                <a:avLst/>
              </a:prstGeom>
              <a:blipFill>
                <a:blip r:embed="rId10"/>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87E0C7E-89A2-32BC-714A-1FBDD2EE82AD}"/>
                  </a:ext>
                </a:extLst>
              </p:cNvPr>
              <p:cNvSpPr txBox="1"/>
              <p:nvPr/>
            </p:nvSpPr>
            <p:spPr>
              <a:xfrm>
                <a:off x="516195" y="3232802"/>
                <a:ext cx="504815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1">
                              <a:lumMod val="75000"/>
                            </a:schemeClr>
                          </a:solidFill>
                          <a:latin typeface="Cambria Math" panose="02040503050406030204" pitchFamily="18" charset="0"/>
                        </a:rPr>
                        <m:t>𝛼</m:t>
                      </m:r>
                      <m:r>
                        <a:rPr lang="en-US" sz="2800" b="0" i="1" smtClean="0">
                          <a:solidFill>
                            <a:schemeClr val="tx1"/>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𝛼</m:t>
                          </m:r>
                        </m:e>
                        <m:sub>
                          <m:r>
                            <a:rPr lang="en-US" sz="2800" b="0" i="1" smtClean="0">
                              <a:solidFill>
                                <a:srgbClr val="FF0000"/>
                              </a:solidFill>
                              <a:latin typeface="Cambria Math" panose="02040503050406030204" pitchFamily="18" charset="0"/>
                            </a:rPr>
                            <m:t>𝑅</m:t>
                          </m:r>
                        </m:sub>
                      </m:sSub>
                    </m:oMath>
                  </m:oMathPara>
                </a14:m>
                <a:endParaRPr lang="en-US" sz="2800" dirty="0"/>
              </a:p>
            </p:txBody>
          </p:sp>
        </mc:Choice>
        <mc:Fallback xmlns="">
          <p:sp>
            <p:nvSpPr>
              <p:cNvPr id="23" name="TextBox 22">
                <a:extLst>
                  <a:ext uri="{FF2B5EF4-FFF2-40B4-BE49-F238E27FC236}">
                    <a16:creationId xmlns:a16="http://schemas.microsoft.com/office/drawing/2014/main" id="{E87E0C7E-89A2-32BC-714A-1FBDD2EE82AD}"/>
                  </a:ext>
                </a:extLst>
              </p:cNvPr>
              <p:cNvSpPr txBox="1">
                <a:spLocks noRot="1" noChangeAspect="1" noMove="1" noResize="1" noEditPoints="1" noAdjustHandles="1" noChangeArrowheads="1" noChangeShapeType="1" noTextEdit="1"/>
              </p:cNvSpPr>
              <p:nvPr/>
            </p:nvSpPr>
            <p:spPr>
              <a:xfrm>
                <a:off x="516195" y="3232802"/>
                <a:ext cx="5048156" cy="523220"/>
              </a:xfrm>
              <a:prstGeom prst="rect">
                <a:avLst/>
              </a:prstGeom>
              <a:blipFill>
                <a:blip r:embed="rId11"/>
                <a:stretch>
                  <a:fillRect b="-2381"/>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1F577592-8EAA-38AB-A1E6-0A437C1CA78A}"/>
              </a:ext>
            </a:extLst>
          </p:cNvPr>
          <p:cNvCxnSpPr>
            <a:cxnSpLocks/>
          </p:cNvCxnSpPr>
          <p:nvPr/>
        </p:nvCxnSpPr>
        <p:spPr>
          <a:xfrm>
            <a:off x="166254" y="6539327"/>
            <a:ext cx="11380760"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2CD7445-46C5-C856-C466-8DB65C30707B}"/>
              </a:ext>
            </a:extLst>
          </p:cNvPr>
          <p:cNvSpPr txBox="1"/>
          <p:nvPr/>
        </p:nvSpPr>
        <p:spPr>
          <a:xfrm>
            <a:off x="166254" y="251050"/>
            <a:ext cx="11762510" cy="646331"/>
          </a:xfrm>
          <a:prstGeom prst="rect">
            <a:avLst/>
          </a:prstGeom>
          <a:noFill/>
        </p:spPr>
        <p:txBody>
          <a:bodyPr wrap="square" rtlCol="0">
            <a:spAutoFit/>
          </a:bodyPr>
          <a:lstStyle/>
          <a:p>
            <a:r>
              <a:rPr lang="en-US" sz="3600" b="1" dirty="0">
                <a:solidFill>
                  <a:schemeClr val="accent1">
                    <a:lumMod val="75000"/>
                  </a:schemeClr>
                </a:solidFill>
                <a:latin typeface="Optima" panose="02000503060000020004" pitchFamily="2" charset="0"/>
              </a:rPr>
              <a:t>Scenario: comparing alerting volumes</a:t>
            </a:r>
          </a:p>
        </p:txBody>
      </p:sp>
      <p:sp>
        <p:nvSpPr>
          <p:cNvPr id="186" name="TextBox 185">
            <a:extLst>
              <a:ext uri="{FF2B5EF4-FFF2-40B4-BE49-F238E27FC236}">
                <a16:creationId xmlns:a16="http://schemas.microsoft.com/office/drawing/2014/main" id="{B51CB81E-1259-58D8-588C-EB432BEF72C2}"/>
              </a:ext>
            </a:extLst>
          </p:cNvPr>
          <p:cNvSpPr txBox="1"/>
          <p:nvPr/>
        </p:nvSpPr>
        <p:spPr>
          <a:xfrm>
            <a:off x="166254" y="6552794"/>
            <a:ext cx="12259292" cy="276999"/>
          </a:xfrm>
          <a:prstGeom prst="rect">
            <a:avLst/>
          </a:prstGeom>
          <a:noFill/>
        </p:spPr>
        <p:txBody>
          <a:bodyPr wrap="square">
            <a:spAutoFit/>
          </a:bodyPr>
          <a:lstStyle/>
          <a:p>
            <a:r>
              <a:rPr lang="en-US" sz="1200" b="1" dirty="0">
                <a:latin typeface="Optima" panose="02000503060000020004" pitchFamily="2" charset="0"/>
              </a:rPr>
              <a:t>[8]: Scenario based on Figure 7 in: </a:t>
            </a:r>
            <a:r>
              <a:rPr lang="en-US" sz="1200" b="1" dirty="0">
                <a:effectLst/>
                <a:latin typeface="Optima" panose="02000503060000020004" pitchFamily="2" charset="0"/>
              </a:rPr>
              <a:t>Developing an Unmanned Aircraft System Pilot Kit (UASP-kit) for Wildland Fire UAS Operators, L. Martin Et Al., </a:t>
            </a:r>
            <a:r>
              <a:rPr lang="en-US" sz="1200" b="1" u="none" strike="noStrike" dirty="0">
                <a:effectLst/>
                <a:latin typeface="Optima" panose="02000503060000020004" pitchFamily="2" charset="0"/>
              </a:rPr>
              <a:t>AIAA AVIATION 2022 </a:t>
            </a:r>
            <a:r>
              <a:rPr lang="en-US" sz="1200" b="1" dirty="0">
                <a:effectLst/>
                <a:latin typeface="Optima" panose="02000503060000020004" pitchFamily="2" charset="0"/>
              </a:rPr>
              <a:t> </a:t>
            </a:r>
            <a:endParaRPr lang="en-US" sz="1200" dirty="0"/>
          </a:p>
        </p:txBody>
      </p:sp>
    </p:spTree>
    <p:extLst>
      <p:ext uri="{BB962C8B-B14F-4D97-AF65-F5344CB8AC3E}">
        <p14:creationId xmlns:p14="http://schemas.microsoft.com/office/powerpoint/2010/main" val="2840254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Picture 184">
            <a:extLst>
              <a:ext uri="{FF2B5EF4-FFF2-40B4-BE49-F238E27FC236}">
                <a16:creationId xmlns:a16="http://schemas.microsoft.com/office/drawing/2014/main" id="{DA6A1EFA-BD5C-9E26-8A22-961AB8F9610A}"/>
              </a:ext>
            </a:extLst>
          </p:cNvPr>
          <p:cNvPicPr>
            <a:picLocks noChangeAspect="1"/>
          </p:cNvPicPr>
          <p:nvPr/>
        </p:nvPicPr>
        <p:blipFill rotWithShape="1">
          <a:blip r:embed="rId2">
            <a:alphaModFix/>
          </a:blip>
          <a:srcRect l="20891" t="-741" r="20921" b="-2793"/>
          <a:stretch/>
        </p:blipFill>
        <p:spPr>
          <a:xfrm>
            <a:off x="6344532" y="1086339"/>
            <a:ext cx="5202481" cy="5206859"/>
          </a:xfrm>
          <a:prstGeom prst="rect">
            <a:avLst/>
          </a:prstGeom>
        </p:spPr>
      </p:pic>
      <p:cxnSp>
        <p:nvCxnSpPr>
          <p:cNvPr id="21" name="Straight Connector 20">
            <a:extLst>
              <a:ext uri="{FF2B5EF4-FFF2-40B4-BE49-F238E27FC236}">
                <a16:creationId xmlns:a16="http://schemas.microsoft.com/office/drawing/2014/main" id="{A79BB3B6-B093-C659-CEBB-280B0D1AC667}"/>
              </a:ext>
            </a:extLst>
          </p:cNvPr>
          <p:cNvCxnSpPr>
            <a:cxnSpLocks/>
          </p:cNvCxnSpPr>
          <p:nvPr/>
        </p:nvCxnSpPr>
        <p:spPr>
          <a:xfrm>
            <a:off x="166254" y="921361"/>
            <a:ext cx="1138076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FA0F9E7-A2E0-A3BA-6241-456D005EE72F}"/>
              </a:ext>
            </a:extLst>
          </p:cNvPr>
          <p:cNvSpPr/>
          <p:nvPr/>
        </p:nvSpPr>
        <p:spPr>
          <a:xfrm>
            <a:off x="5902036" y="6414163"/>
            <a:ext cx="5860474" cy="369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AC0AC5FF-0DA0-6BF9-B76E-491BAA99D037}"/>
              </a:ext>
            </a:extLst>
          </p:cNvPr>
          <p:cNvSpPr/>
          <p:nvPr/>
        </p:nvSpPr>
        <p:spPr>
          <a:xfrm>
            <a:off x="6096000" y="1018346"/>
            <a:ext cx="5500254" cy="5452440"/>
          </a:xfrm>
          <a:prstGeom prst="rect">
            <a:avLst/>
          </a:prstGeom>
          <a:noFill/>
          <a:ln w="508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08E2470-683D-661A-6CA5-9ABD568D6F2B}"/>
              </a:ext>
            </a:extLst>
          </p:cNvPr>
          <p:cNvSpPr/>
          <p:nvPr/>
        </p:nvSpPr>
        <p:spPr>
          <a:xfrm>
            <a:off x="263236" y="1030864"/>
            <a:ext cx="5389419" cy="5439921"/>
          </a:xfrm>
          <a:prstGeom prst="rect">
            <a:avLst/>
          </a:prstGeom>
          <a:solidFill>
            <a:schemeClr val="bg1"/>
          </a:solidFill>
          <a:ln w="508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377C65BE-7211-FC9B-E161-352633A7D4DB}"/>
              </a:ext>
            </a:extLst>
          </p:cNvPr>
          <p:cNvSpPr txBox="1"/>
          <p:nvPr/>
        </p:nvSpPr>
        <p:spPr>
          <a:xfrm>
            <a:off x="581889" y="3943172"/>
            <a:ext cx="4752109" cy="646331"/>
          </a:xfrm>
          <a:prstGeom prst="rect">
            <a:avLst/>
          </a:prstGeom>
          <a:noFill/>
        </p:spPr>
        <p:txBody>
          <a:bodyPr wrap="square" rtlCol="0">
            <a:spAutoFit/>
          </a:bodyPr>
          <a:lstStyle/>
          <a:p>
            <a:pPr algn="ctr"/>
            <a:r>
              <a:rPr lang="en-US" dirty="0">
                <a:latin typeface="Optima" panose="02000503060000020004" pitchFamily="2" charset="0"/>
              </a:rPr>
              <a:t>“The OV is contained in the red</a:t>
            </a:r>
          </a:p>
          <a:p>
            <a:pPr algn="ctr"/>
            <a:r>
              <a:rPr lang="en-US" dirty="0">
                <a:latin typeface="Optima" panose="02000503060000020004" pitchFamily="2" charset="0"/>
              </a:rPr>
              <a:t>alerting volume.”</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5904E92-4B64-9C3C-FFAD-A21FC676E5AA}"/>
                  </a:ext>
                </a:extLst>
              </p:cNvPr>
              <p:cNvSpPr txBox="1"/>
              <p:nvPr/>
            </p:nvSpPr>
            <p:spPr>
              <a:xfrm>
                <a:off x="1773380" y="4673425"/>
                <a:ext cx="28263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tx1"/>
                          </a:solidFill>
                          <a:latin typeface="Cambria Math" panose="02040503050406030204" pitchFamily="18" charset="0"/>
                        </a:rPr>
                        <m:t>𝒑</m:t>
                      </m:r>
                      <m:r>
                        <a:rPr lang="en-US" sz="2400" b="1" i="1" smtClean="0">
                          <a:solidFill>
                            <a:schemeClr val="tx1"/>
                          </a:solidFill>
                          <a:latin typeface="Cambria Math" panose="02040503050406030204" pitchFamily="18" charset="0"/>
                        </a:rPr>
                        <m:t>∈</m:t>
                      </m:r>
                      <m:r>
                        <a:rPr lang="en-US" sz="2400" b="1" i="0" smtClean="0">
                          <a:solidFill>
                            <a:srgbClr val="FF0000"/>
                          </a:solidFill>
                          <a:latin typeface="Cambria Math" panose="02040503050406030204" pitchFamily="18" charset="0"/>
                        </a:rPr>
                        <m:t>𝐀𝐥𝐫𝐭</m:t>
                      </m:r>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𝑐</m:t>
                          </m:r>
                        </m:e>
                        <m:sub>
                          <m:r>
                            <a:rPr lang="en-US" sz="2400" b="0" i="1" smtClean="0">
                              <a:solidFill>
                                <a:schemeClr val="accent1">
                                  <a:lumMod val="75000"/>
                                </a:schemeClr>
                              </a:solidFill>
                              <a:latin typeface="Cambria Math" panose="02040503050406030204" pitchFamily="18" charset="0"/>
                            </a:rPr>
                            <m:t>𝛼</m:t>
                          </m:r>
                        </m:sub>
                      </m:sSub>
                      <m:r>
                        <a:rPr lang="en-US" sz="2400" b="0" i="1" smtClean="0">
                          <a:solidFill>
                            <a:srgbClr val="FF0000"/>
                          </a:solidFill>
                          <a:latin typeface="Cambria Math" panose="02040503050406030204" pitchFamily="18" charset="0"/>
                        </a:rPr>
                        <m:t>(</m:t>
                      </m:r>
                      <m:r>
                        <a:rPr lang="en-US" sz="2400" b="1" i="1" smtClean="0">
                          <a:solidFill>
                            <a:srgbClr val="FF0000"/>
                          </a:solidFill>
                          <a:latin typeface="Cambria Math" panose="02040503050406030204" pitchFamily="18" charset="0"/>
                        </a:rPr>
                        <m:t>𝒄</m:t>
                      </m:r>
                      <m:r>
                        <a:rPr lang="en-US" sz="2400" b="0" i="1" smtClean="0">
                          <a:solidFill>
                            <a:srgbClr val="FF0000"/>
                          </a:solidFill>
                          <a:latin typeface="Cambria Math" panose="02040503050406030204" pitchFamily="18" charset="0"/>
                        </a:rPr>
                        <m:t>,</m:t>
                      </m:r>
                      <m:sSub>
                        <m:sSubPr>
                          <m:ctrlPr>
                            <a:rPr lang="en-US" sz="2400" b="1" i="1" smtClean="0">
                              <a:solidFill>
                                <a:srgbClr val="FF0000"/>
                              </a:solidFill>
                              <a:latin typeface="Cambria Math" panose="02040503050406030204" pitchFamily="18" charset="0"/>
                            </a:rPr>
                          </m:ctrlPr>
                        </m:sSubPr>
                        <m:e>
                          <m:r>
                            <a:rPr lang="en-US" sz="2400" b="1" i="1" smtClean="0">
                              <a:solidFill>
                                <a:srgbClr val="FF0000"/>
                              </a:solidFill>
                              <a:latin typeface="Cambria Math" panose="02040503050406030204" pitchFamily="18" charset="0"/>
                            </a:rPr>
                            <m:t>𝒓</m:t>
                          </m:r>
                        </m:e>
                        <m:sub>
                          <m:r>
                            <a:rPr lang="en-US" sz="2400" b="1" i="1" smtClean="0">
                              <a:solidFill>
                                <a:srgbClr val="FF0000"/>
                              </a:solidFill>
                              <a:latin typeface="Cambria Math" panose="02040503050406030204" pitchFamily="18" charset="0"/>
                            </a:rPr>
                            <m:t>𝑹</m:t>
                          </m:r>
                        </m:sub>
                      </m:sSub>
                      <m:r>
                        <a:rPr lang="en-US" sz="2400" b="0" i="1" smtClean="0">
                          <a:solidFill>
                            <a:srgbClr val="FF0000"/>
                          </a:solidFill>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C5904E92-4B64-9C3C-FFAD-A21FC676E5AA}"/>
                  </a:ext>
                </a:extLst>
              </p:cNvPr>
              <p:cNvSpPr txBox="1">
                <a:spLocks noRot="1" noChangeAspect="1" noMove="1" noResize="1" noEditPoints="1" noAdjustHandles="1" noChangeArrowheads="1" noChangeShapeType="1" noTextEdit="1"/>
              </p:cNvSpPr>
              <p:nvPr/>
            </p:nvSpPr>
            <p:spPr>
              <a:xfrm>
                <a:off x="1773380" y="4673425"/>
                <a:ext cx="2826329" cy="461665"/>
              </a:xfrm>
              <a:prstGeom prst="rect">
                <a:avLst/>
              </a:prstGeom>
              <a:blipFill>
                <a:blip r:embed="rId6"/>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1BC0420-712B-3668-C78C-711983300C68}"/>
                  </a:ext>
                </a:extLst>
              </p:cNvPr>
              <p:cNvSpPr txBox="1"/>
              <p:nvPr/>
            </p:nvSpPr>
            <p:spPr>
              <a:xfrm>
                <a:off x="664218" y="5396304"/>
                <a:ext cx="4752109" cy="646331"/>
              </a:xfrm>
              <a:prstGeom prst="rect">
                <a:avLst/>
              </a:prstGeom>
              <a:noFill/>
            </p:spPr>
            <p:txBody>
              <a:bodyPr wrap="square" rtlCol="0">
                <a:spAutoFit/>
              </a:bodyPr>
              <a:lstStyle/>
              <a:p>
                <a:pPr algn="ctr"/>
                <a:r>
                  <a:rPr lang="en-US" dirty="0">
                    <a:latin typeface="Optima" panose="02000503060000020004" pitchFamily="2" charset="0"/>
                  </a:rPr>
                  <a:t>“The sUAS is within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𝑟</m:t>
                        </m:r>
                      </m:e>
                      <m:sub>
                        <m:r>
                          <a:rPr lang="en-US" sz="1800" b="0" i="1" smtClean="0">
                            <a:solidFill>
                              <a:schemeClr val="tx1"/>
                            </a:solidFill>
                            <a:latin typeface="Cambria Math" panose="02040503050406030204" pitchFamily="18" charset="0"/>
                          </a:rPr>
                          <m:t>𝑏</m:t>
                        </m:r>
                      </m:sub>
                    </m:sSub>
                  </m:oMath>
                </a14:m>
                <a:r>
                  <a:rPr lang="en-US" dirty="0">
                    <a:latin typeface="Optima" panose="02000503060000020004" pitchFamily="2" charset="0"/>
                  </a:rPr>
                  <a:t> to the OV and there is  a ‘red’ alert.” </a:t>
                </a:r>
              </a:p>
            </p:txBody>
          </p:sp>
        </mc:Choice>
        <mc:Fallback xmlns="">
          <p:sp>
            <p:nvSpPr>
              <p:cNvPr id="17" name="TextBox 16">
                <a:extLst>
                  <a:ext uri="{FF2B5EF4-FFF2-40B4-BE49-F238E27FC236}">
                    <a16:creationId xmlns:a16="http://schemas.microsoft.com/office/drawing/2014/main" id="{31BC0420-712B-3668-C78C-711983300C68}"/>
                  </a:ext>
                </a:extLst>
              </p:cNvPr>
              <p:cNvSpPr txBox="1">
                <a:spLocks noRot="1" noChangeAspect="1" noMove="1" noResize="1" noEditPoints="1" noAdjustHandles="1" noChangeArrowheads="1" noChangeShapeType="1" noTextEdit="1"/>
              </p:cNvSpPr>
              <p:nvPr/>
            </p:nvSpPr>
            <p:spPr>
              <a:xfrm>
                <a:off x="664218" y="5396304"/>
                <a:ext cx="4752109" cy="646331"/>
              </a:xfrm>
              <a:prstGeom prst="rect">
                <a:avLst/>
              </a:prstGeom>
              <a:blipFill>
                <a:blip r:embed="rId7"/>
                <a:stretch>
                  <a:fillRect t="-3846" r="-2400" b="-134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D85DEF1-6F74-28BE-670D-BE67A201E5F0}"/>
                  </a:ext>
                </a:extLst>
              </p:cNvPr>
              <p:cNvSpPr txBox="1"/>
              <p:nvPr/>
            </p:nvSpPr>
            <p:spPr>
              <a:xfrm>
                <a:off x="1876570" y="1221103"/>
                <a:ext cx="2590133" cy="52322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r>
                        <a:rPr lang="en-US" sz="2800" b="0" i="1" smtClean="0">
                          <a:solidFill>
                            <a:schemeClr val="accent1">
                              <a:lumMod val="75000"/>
                            </a:schemeClr>
                          </a:solidFill>
                          <a:latin typeface="Cambria Math" panose="02040503050406030204" pitchFamily="18" charset="0"/>
                        </a:rPr>
                        <m:t>𝛼</m:t>
                      </m:r>
                      <m:r>
                        <a:rPr lang="en-US" sz="2800" b="0" i="1" smtClean="0">
                          <a:solidFill>
                            <a:schemeClr val="accent1">
                              <a:lumMod val="75000"/>
                            </a:schemeClr>
                          </a:solidFill>
                          <a:latin typeface="Cambria Math" panose="02040503050406030204" pitchFamily="18" charset="0"/>
                        </a:rPr>
                        <m:t>=</m:t>
                      </m:r>
                      <m:r>
                        <a:rPr lang="en-US" sz="2800" b="1" i="0" smtClean="0">
                          <a:solidFill>
                            <a:schemeClr val="accent1">
                              <a:lumMod val="75000"/>
                            </a:schemeClr>
                          </a:solidFill>
                          <a:latin typeface="Cambria Math" panose="02040503050406030204" pitchFamily="18" charset="0"/>
                        </a:rPr>
                        <m:t>𝐏𝐨𝐥𝐲</m:t>
                      </m:r>
                      <m:r>
                        <a:rPr lang="en-US" sz="2800" b="0" i="1" smtClean="0">
                          <a:solidFill>
                            <a:schemeClr val="accent1">
                              <a:lumMod val="75000"/>
                            </a:schemeClr>
                          </a:solidFill>
                          <a:latin typeface="Cambria Math" panose="02040503050406030204" pitchFamily="18" charset="0"/>
                        </a:rPr>
                        <m:t>(</m:t>
                      </m:r>
                      <m:r>
                        <a:rPr lang="en-US" sz="2800" b="1" i="1" smtClean="0">
                          <a:solidFill>
                            <a:schemeClr val="accent1">
                              <a:lumMod val="75000"/>
                            </a:schemeClr>
                          </a:solidFill>
                          <a:latin typeface="Cambria Math" panose="02040503050406030204" pitchFamily="18" charset="0"/>
                        </a:rPr>
                        <m:t>𝒉</m:t>
                      </m:r>
                      <m:r>
                        <a:rPr lang="en-US" sz="2800" b="0" i="1" smtClean="0">
                          <a:solidFill>
                            <a:schemeClr val="accent1">
                              <a:lumMod val="75000"/>
                            </a:schemeClr>
                          </a:solidFill>
                          <a:latin typeface="Cambria Math" panose="02040503050406030204" pitchFamily="18" charset="0"/>
                        </a:rPr>
                        <m:t>,</m:t>
                      </m:r>
                      <m:r>
                        <a:rPr lang="en-US" sz="2800" b="1" i="1" smtClean="0">
                          <a:solidFill>
                            <a:schemeClr val="accent1">
                              <a:lumMod val="75000"/>
                            </a:schemeClr>
                          </a:solidFill>
                          <a:latin typeface="Cambria Math" panose="02040503050406030204" pitchFamily="18" charset="0"/>
                        </a:rPr>
                        <m:t>𝑪</m:t>
                      </m:r>
                      <m:r>
                        <a:rPr lang="en-US" sz="2800" b="0" i="1" smtClean="0">
                          <a:solidFill>
                            <a:schemeClr val="accent1">
                              <a:lumMod val="75000"/>
                            </a:schemeClr>
                          </a:solidFill>
                          <a:latin typeface="Cambria Math" panose="02040503050406030204" pitchFamily="18" charset="0"/>
                        </a:rPr>
                        <m:t>)</m:t>
                      </m:r>
                    </m:oMath>
                  </m:oMathPara>
                </a14:m>
                <a:endParaRPr lang="en-US" sz="2800" dirty="0">
                  <a:solidFill>
                    <a:schemeClr val="accent1">
                      <a:lumMod val="75000"/>
                    </a:schemeClr>
                  </a:solidFill>
                </a:endParaRPr>
              </a:p>
            </p:txBody>
          </p:sp>
        </mc:Choice>
        <mc:Fallback xmlns="">
          <p:sp>
            <p:nvSpPr>
              <p:cNvPr id="19" name="TextBox 18">
                <a:extLst>
                  <a:ext uri="{FF2B5EF4-FFF2-40B4-BE49-F238E27FC236}">
                    <a16:creationId xmlns:a16="http://schemas.microsoft.com/office/drawing/2014/main" id="{FD85DEF1-6F74-28BE-670D-BE67A201E5F0}"/>
                  </a:ext>
                </a:extLst>
              </p:cNvPr>
              <p:cNvSpPr txBox="1">
                <a:spLocks noRot="1" noChangeAspect="1" noMove="1" noResize="1" noEditPoints="1" noAdjustHandles="1" noChangeArrowheads="1" noChangeShapeType="1" noTextEdit="1"/>
              </p:cNvSpPr>
              <p:nvPr/>
            </p:nvSpPr>
            <p:spPr>
              <a:xfrm>
                <a:off x="1876570" y="1221103"/>
                <a:ext cx="2590133" cy="523220"/>
              </a:xfrm>
              <a:prstGeom prst="rect">
                <a:avLst/>
              </a:prstGeom>
              <a:blipFill>
                <a:blip r:embed="rId8"/>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DA28F8-EE2B-BC07-4E67-00C9F15AD07F}"/>
                  </a:ext>
                </a:extLst>
              </p:cNvPr>
              <p:cNvSpPr txBox="1"/>
              <p:nvPr/>
            </p:nvSpPr>
            <p:spPr>
              <a:xfrm>
                <a:off x="1554367" y="1792179"/>
                <a:ext cx="3176832" cy="52322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𝛼</m:t>
                          </m:r>
                        </m:e>
                        <m:sub>
                          <m:r>
                            <a:rPr lang="en-US" sz="2800" b="0" i="1" smtClean="0">
                              <a:solidFill>
                                <a:srgbClr val="FF0000"/>
                              </a:solidFill>
                              <a:latin typeface="Cambria Math" panose="02040503050406030204" pitchFamily="18" charset="0"/>
                            </a:rPr>
                            <m:t>𝑅</m:t>
                          </m:r>
                        </m:sub>
                      </m:sSub>
                      <m:r>
                        <a:rPr lang="en-US" sz="2800" b="0" i="1" smtClean="0">
                          <a:solidFill>
                            <a:srgbClr val="FF0000"/>
                          </a:solidFill>
                          <a:latin typeface="Cambria Math" panose="02040503050406030204" pitchFamily="18" charset="0"/>
                        </a:rPr>
                        <m:t>=</m:t>
                      </m:r>
                      <m:r>
                        <a:rPr lang="en-US" sz="2800" b="1" i="0" smtClean="0">
                          <a:solidFill>
                            <a:srgbClr val="FF0000"/>
                          </a:solidFill>
                          <a:latin typeface="Cambria Math" panose="02040503050406030204" pitchFamily="18" charset="0"/>
                        </a:rPr>
                        <m:t>𝐀𝐥𝐫</m:t>
                      </m:r>
                      <m:sSub>
                        <m:sSubPr>
                          <m:ctrlPr>
                            <a:rPr lang="en-US" sz="2800" b="1" i="1" smtClean="0">
                              <a:solidFill>
                                <a:srgbClr val="FF0000"/>
                              </a:solidFill>
                              <a:latin typeface="Cambria Math" panose="02040503050406030204" pitchFamily="18" charset="0"/>
                            </a:rPr>
                          </m:ctrlPr>
                        </m:sSubPr>
                        <m:e>
                          <m:r>
                            <a:rPr lang="en-US" sz="2800" b="1" i="0" smtClean="0">
                              <a:solidFill>
                                <a:srgbClr val="FF0000"/>
                              </a:solidFill>
                              <a:latin typeface="Cambria Math" panose="02040503050406030204" pitchFamily="18" charset="0"/>
                            </a:rPr>
                            <m:t>𝐭𝐜</m:t>
                          </m:r>
                        </m:e>
                        <m:sub>
                          <m:r>
                            <a:rPr lang="en-US" sz="2800" b="1" i="1" smtClean="0">
                              <a:solidFill>
                                <a:schemeClr val="accent1">
                                  <a:lumMod val="75000"/>
                                </a:schemeClr>
                              </a:solidFill>
                              <a:latin typeface="Cambria Math" panose="02040503050406030204" pitchFamily="18" charset="0"/>
                            </a:rPr>
                            <m:t>𝜶</m:t>
                          </m:r>
                        </m:sub>
                      </m:sSub>
                      <m:r>
                        <a:rPr lang="en-US" sz="2800" b="0" i="1" smtClean="0">
                          <a:solidFill>
                            <a:srgbClr val="FF0000"/>
                          </a:solidFill>
                          <a:latin typeface="Cambria Math" panose="02040503050406030204" pitchFamily="18" charset="0"/>
                        </a:rPr>
                        <m:t>(</m:t>
                      </m:r>
                      <m:r>
                        <a:rPr lang="en-US" sz="2800" b="1" i="1" smtClean="0">
                          <a:solidFill>
                            <a:srgbClr val="FF0000"/>
                          </a:solidFill>
                          <a:latin typeface="Cambria Math" panose="02040503050406030204" pitchFamily="18" charset="0"/>
                        </a:rPr>
                        <m:t>𝒄</m:t>
                      </m:r>
                      <m:r>
                        <a:rPr lang="en-US" sz="2800" b="0" i="1" smtClean="0">
                          <a:solidFill>
                            <a:srgbClr val="FF0000"/>
                          </a:solidFill>
                          <a:latin typeface="Cambria Math" panose="02040503050406030204" pitchFamily="18" charset="0"/>
                        </a:rPr>
                        <m:t>,</m:t>
                      </m:r>
                      <m:sSub>
                        <m:sSubPr>
                          <m:ctrlPr>
                            <a:rPr lang="en-US" sz="2800" b="1" i="1" smtClean="0">
                              <a:solidFill>
                                <a:srgbClr val="FF0000"/>
                              </a:solidFill>
                              <a:latin typeface="Cambria Math" panose="02040503050406030204" pitchFamily="18" charset="0"/>
                            </a:rPr>
                          </m:ctrlPr>
                        </m:sSubPr>
                        <m:e>
                          <m:r>
                            <a:rPr lang="en-US" sz="2800" b="1" i="1" smtClean="0">
                              <a:solidFill>
                                <a:srgbClr val="FF0000"/>
                              </a:solidFill>
                              <a:latin typeface="Cambria Math" panose="02040503050406030204" pitchFamily="18" charset="0"/>
                            </a:rPr>
                            <m:t>𝒓</m:t>
                          </m:r>
                        </m:e>
                        <m:sub>
                          <m:r>
                            <a:rPr lang="en-US" sz="2800" b="1" i="1" smtClean="0">
                              <a:solidFill>
                                <a:srgbClr val="FF0000"/>
                              </a:solidFill>
                              <a:latin typeface="Cambria Math" panose="02040503050406030204" pitchFamily="18" charset="0"/>
                            </a:rPr>
                            <m:t>𝑹</m:t>
                          </m:r>
                        </m:sub>
                      </m:sSub>
                      <m:r>
                        <a:rPr lang="en-US" sz="2800" b="0" i="1" smtClean="0">
                          <a:solidFill>
                            <a:srgbClr val="FF0000"/>
                          </a:solidFill>
                          <a:latin typeface="Cambria Math" panose="02040503050406030204" pitchFamily="18" charset="0"/>
                        </a:rPr>
                        <m:t>)</m:t>
                      </m:r>
                    </m:oMath>
                  </m:oMathPara>
                </a14:m>
                <a:endParaRPr lang="en-US" sz="2800" dirty="0">
                  <a:solidFill>
                    <a:srgbClr val="FF0000"/>
                  </a:solidFill>
                </a:endParaRPr>
              </a:p>
            </p:txBody>
          </p:sp>
        </mc:Choice>
        <mc:Fallback xmlns="">
          <p:sp>
            <p:nvSpPr>
              <p:cNvPr id="20" name="TextBox 19">
                <a:extLst>
                  <a:ext uri="{FF2B5EF4-FFF2-40B4-BE49-F238E27FC236}">
                    <a16:creationId xmlns:a16="http://schemas.microsoft.com/office/drawing/2014/main" id="{BEDA28F8-EE2B-BC07-4E67-00C9F15AD07F}"/>
                  </a:ext>
                </a:extLst>
              </p:cNvPr>
              <p:cNvSpPr txBox="1">
                <a:spLocks noRot="1" noChangeAspect="1" noMove="1" noResize="1" noEditPoints="1" noAdjustHandles="1" noChangeArrowheads="1" noChangeShapeType="1" noTextEdit="1"/>
              </p:cNvSpPr>
              <p:nvPr/>
            </p:nvSpPr>
            <p:spPr>
              <a:xfrm>
                <a:off x="1554367" y="1792179"/>
                <a:ext cx="3176832" cy="523220"/>
              </a:xfrm>
              <a:prstGeom prst="rect">
                <a:avLst/>
              </a:prstGeom>
              <a:blipFill>
                <a:blip r:embed="rId9"/>
                <a:stretch>
                  <a:fillRect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7F4A5DB-0995-7B21-F09D-E8BA748DE713}"/>
                  </a:ext>
                </a:extLst>
              </p:cNvPr>
              <p:cNvSpPr txBox="1"/>
              <p:nvPr/>
            </p:nvSpPr>
            <p:spPr>
              <a:xfrm>
                <a:off x="1569013" y="2363255"/>
                <a:ext cx="3017520" cy="523220"/>
              </a:xfrm>
              <a:prstGeom prst="rect">
                <a:avLst/>
              </a:prstGeom>
              <a:noFill/>
            </p:spPr>
            <p:txBody>
              <a:bodyPr wrap="none" rtlCol="0">
                <a:spAutoFit/>
              </a:bodyPr>
              <a:lstStyle/>
              <a:p>
                <a:pPr algn="ctr"/>
                <a14:m>
                  <m:oMathPara xmlns:m="http://schemas.openxmlformats.org/officeDocument/2006/math">
                    <m:oMathParaPr>
                      <m:jc m:val="center"/>
                    </m:oMathParaPr>
                    <m:oMath xmlns:m="http://schemas.openxmlformats.org/officeDocument/2006/math">
                      <m:sSub>
                        <m:sSubPr>
                          <m:ctrlPr>
                            <a:rPr lang="en-US" sz="2800" b="0" i="1" smtClean="0">
                              <a:solidFill>
                                <a:schemeClr val="accent4">
                                  <a:lumMod val="75000"/>
                                </a:schemeClr>
                              </a:solidFill>
                              <a:latin typeface="Cambria Math" panose="02040503050406030204" pitchFamily="18" charset="0"/>
                            </a:rPr>
                          </m:ctrlPr>
                        </m:sSubPr>
                        <m:e>
                          <m:r>
                            <a:rPr lang="en-US" sz="2800" b="0" i="1" smtClean="0">
                              <a:solidFill>
                                <a:schemeClr val="accent4">
                                  <a:lumMod val="75000"/>
                                </a:schemeClr>
                              </a:solidFill>
                              <a:latin typeface="Cambria Math" panose="02040503050406030204" pitchFamily="18" charset="0"/>
                            </a:rPr>
                            <m:t>𝛼</m:t>
                          </m:r>
                        </m:e>
                        <m:sub>
                          <m:r>
                            <a:rPr lang="en-US" sz="2800" b="0" i="1" smtClean="0">
                              <a:solidFill>
                                <a:schemeClr val="accent4">
                                  <a:lumMod val="75000"/>
                                </a:schemeClr>
                              </a:solidFill>
                              <a:latin typeface="Cambria Math" panose="02040503050406030204" pitchFamily="18" charset="0"/>
                            </a:rPr>
                            <m:t>𝑌</m:t>
                          </m:r>
                        </m:sub>
                      </m:sSub>
                      <m:r>
                        <a:rPr lang="en-US" sz="2800" b="0" i="1" smtClean="0">
                          <a:solidFill>
                            <a:schemeClr val="accent4">
                              <a:lumMod val="75000"/>
                            </a:schemeClr>
                          </a:solidFill>
                          <a:latin typeface="Cambria Math" panose="02040503050406030204" pitchFamily="18" charset="0"/>
                        </a:rPr>
                        <m:t>=</m:t>
                      </m:r>
                      <m:r>
                        <a:rPr lang="en-US" sz="2800" b="1" i="0" smtClean="0">
                          <a:solidFill>
                            <a:schemeClr val="accent4">
                              <a:lumMod val="75000"/>
                            </a:schemeClr>
                          </a:solidFill>
                          <a:latin typeface="Cambria Math" panose="02040503050406030204" pitchFamily="18" charset="0"/>
                        </a:rPr>
                        <m:t>𝐀𝐥𝐫</m:t>
                      </m:r>
                      <m:sSub>
                        <m:sSubPr>
                          <m:ctrlPr>
                            <a:rPr lang="en-US" sz="2800" b="1" i="1" smtClean="0">
                              <a:solidFill>
                                <a:schemeClr val="accent4">
                                  <a:lumMod val="75000"/>
                                </a:schemeClr>
                              </a:solidFill>
                              <a:latin typeface="Cambria Math" panose="02040503050406030204" pitchFamily="18" charset="0"/>
                            </a:rPr>
                          </m:ctrlPr>
                        </m:sSubPr>
                        <m:e>
                          <m:r>
                            <a:rPr lang="en-US" sz="2800" b="1" i="0" smtClean="0">
                              <a:solidFill>
                                <a:schemeClr val="accent4">
                                  <a:lumMod val="75000"/>
                                </a:schemeClr>
                              </a:solidFill>
                              <a:latin typeface="Cambria Math" panose="02040503050406030204" pitchFamily="18" charset="0"/>
                            </a:rPr>
                            <m:t>𝐭</m:t>
                          </m:r>
                        </m:e>
                        <m:sub>
                          <m:r>
                            <a:rPr lang="en-US" sz="2800" b="1" i="1" smtClean="0">
                              <a:solidFill>
                                <a:schemeClr val="accent1">
                                  <a:lumMod val="75000"/>
                                </a:schemeClr>
                              </a:solidFill>
                              <a:latin typeface="Cambria Math" panose="02040503050406030204" pitchFamily="18" charset="0"/>
                            </a:rPr>
                            <m:t>𝜶</m:t>
                          </m:r>
                        </m:sub>
                      </m:sSub>
                      <m:r>
                        <a:rPr lang="en-US" sz="2800" b="0" i="1" smtClean="0">
                          <a:solidFill>
                            <a:schemeClr val="accent4">
                              <a:lumMod val="75000"/>
                            </a:schemeClr>
                          </a:solidFill>
                          <a:latin typeface="Cambria Math" panose="02040503050406030204" pitchFamily="18" charset="0"/>
                        </a:rPr>
                        <m:t>(</m:t>
                      </m:r>
                      <m:r>
                        <a:rPr lang="en-US" sz="2800" b="1" i="1" smtClean="0">
                          <a:solidFill>
                            <a:schemeClr val="accent4">
                              <a:lumMod val="75000"/>
                            </a:schemeClr>
                          </a:solidFill>
                          <a:latin typeface="Cambria Math" panose="02040503050406030204" pitchFamily="18" charset="0"/>
                        </a:rPr>
                        <m:t>𝒄</m:t>
                      </m:r>
                      <m:r>
                        <a:rPr lang="en-US" sz="2800" b="0" i="1" smtClean="0">
                          <a:solidFill>
                            <a:schemeClr val="accent4">
                              <a:lumMod val="75000"/>
                            </a:schemeClr>
                          </a:solidFill>
                          <a:latin typeface="Cambria Math" panose="02040503050406030204" pitchFamily="18" charset="0"/>
                        </a:rPr>
                        <m:t>,</m:t>
                      </m:r>
                      <m:sSub>
                        <m:sSubPr>
                          <m:ctrlPr>
                            <a:rPr lang="en-US" sz="2800" b="1" i="1" smtClean="0">
                              <a:solidFill>
                                <a:schemeClr val="accent4">
                                  <a:lumMod val="75000"/>
                                </a:schemeClr>
                              </a:solidFill>
                              <a:latin typeface="Cambria Math" panose="02040503050406030204" pitchFamily="18" charset="0"/>
                            </a:rPr>
                          </m:ctrlPr>
                        </m:sSubPr>
                        <m:e>
                          <m:r>
                            <a:rPr lang="en-US" sz="2800" b="1" i="1" smtClean="0">
                              <a:solidFill>
                                <a:schemeClr val="accent4">
                                  <a:lumMod val="75000"/>
                                </a:schemeClr>
                              </a:solidFill>
                              <a:latin typeface="Cambria Math" panose="02040503050406030204" pitchFamily="18" charset="0"/>
                            </a:rPr>
                            <m:t>𝒓</m:t>
                          </m:r>
                        </m:e>
                        <m:sub>
                          <m:r>
                            <a:rPr lang="en-US" sz="2800" b="1" i="1" smtClean="0">
                              <a:solidFill>
                                <a:schemeClr val="accent4">
                                  <a:lumMod val="75000"/>
                                </a:schemeClr>
                              </a:solidFill>
                              <a:latin typeface="Cambria Math" panose="02040503050406030204" pitchFamily="18" charset="0"/>
                            </a:rPr>
                            <m:t>𝒀</m:t>
                          </m:r>
                        </m:sub>
                      </m:sSub>
                      <m:r>
                        <a:rPr lang="en-US" sz="2800" b="0" i="1" smtClean="0">
                          <a:solidFill>
                            <a:schemeClr val="accent4">
                              <a:lumMod val="75000"/>
                            </a:schemeClr>
                          </a:solidFill>
                          <a:latin typeface="Cambria Math" panose="02040503050406030204" pitchFamily="18" charset="0"/>
                        </a:rPr>
                        <m:t>)</m:t>
                      </m:r>
                    </m:oMath>
                  </m:oMathPara>
                </a14:m>
                <a:endParaRPr lang="en-US" sz="2800" dirty="0">
                  <a:solidFill>
                    <a:schemeClr val="accent4">
                      <a:lumMod val="75000"/>
                    </a:schemeClr>
                  </a:solidFill>
                </a:endParaRPr>
              </a:p>
            </p:txBody>
          </p:sp>
        </mc:Choice>
        <mc:Fallback xmlns="">
          <p:sp>
            <p:nvSpPr>
              <p:cNvPr id="22" name="TextBox 21">
                <a:extLst>
                  <a:ext uri="{FF2B5EF4-FFF2-40B4-BE49-F238E27FC236}">
                    <a16:creationId xmlns:a16="http://schemas.microsoft.com/office/drawing/2014/main" id="{E7F4A5DB-0995-7B21-F09D-E8BA748DE713}"/>
                  </a:ext>
                </a:extLst>
              </p:cNvPr>
              <p:cNvSpPr txBox="1">
                <a:spLocks noRot="1" noChangeAspect="1" noMove="1" noResize="1" noEditPoints="1" noAdjustHandles="1" noChangeArrowheads="1" noChangeShapeType="1" noTextEdit="1"/>
              </p:cNvSpPr>
              <p:nvPr/>
            </p:nvSpPr>
            <p:spPr>
              <a:xfrm>
                <a:off x="1569013" y="2363255"/>
                <a:ext cx="3017520" cy="523220"/>
              </a:xfrm>
              <a:prstGeom prst="rect">
                <a:avLst/>
              </a:prstGeom>
              <a:blipFill>
                <a:blip r:embed="rId10"/>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87E0C7E-89A2-32BC-714A-1FBDD2EE82AD}"/>
                  </a:ext>
                </a:extLst>
              </p:cNvPr>
              <p:cNvSpPr txBox="1"/>
              <p:nvPr/>
            </p:nvSpPr>
            <p:spPr>
              <a:xfrm>
                <a:off x="516195" y="3232802"/>
                <a:ext cx="504815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1">
                              <a:lumMod val="75000"/>
                            </a:schemeClr>
                          </a:solidFill>
                          <a:latin typeface="Cambria Math" panose="02040503050406030204" pitchFamily="18" charset="0"/>
                        </a:rPr>
                        <m:t>𝛼</m:t>
                      </m:r>
                      <m:r>
                        <a:rPr lang="en-US" sz="2800" b="0" i="1" smtClean="0">
                          <a:solidFill>
                            <a:schemeClr val="tx1"/>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𝛼</m:t>
                          </m:r>
                        </m:e>
                        <m:sub>
                          <m:r>
                            <a:rPr lang="en-US" sz="2800" b="0" i="1" smtClean="0">
                              <a:solidFill>
                                <a:srgbClr val="FF0000"/>
                              </a:solidFill>
                              <a:latin typeface="Cambria Math" panose="02040503050406030204" pitchFamily="18" charset="0"/>
                            </a:rPr>
                            <m:t>𝑅</m:t>
                          </m:r>
                        </m:sub>
                      </m:sSub>
                    </m:oMath>
                  </m:oMathPara>
                </a14:m>
                <a:endParaRPr lang="en-US" sz="2800" dirty="0"/>
              </a:p>
            </p:txBody>
          </p:sp>
        </mc:Choice>
        <mc:Fallback xmlns="">
          <p:sp>
            <p:nvSpPr>
              <p:cNvPr id="23" name="TextBox 22">
                <a:extLst>
                  <a:ext uri="{FF2B5EF4-FFF2-40B4-BE49-F238E27FC236}">
                    <a16:creationId xmlns:a16="http://schemas.microsoft.com/office/drawing/2014/main" id="{E87E0C7E-89A2-32BC-714A-1FBDD2EE82AD}"/>
                  </a:ext>
                </a:extLst>
              </p:cNvPr>
              <p:cNvSpPr txBox="1">
                <a:spLocks noRot="1" noChangeAspect="1" noMove="1" noResize="1" noEditPoints="1" noAdjustHandles="1" noChangeArrowheads="1" noChangeShapeType="1" noTextEdit="1"/>
              </p:cNvSpPr>
              <p:nvPr/>
            </p:nvSpPr>
            <p:spPr>
              <a:xfrm>
                <a:off x="516195" y="3232802"/>
                <a:ext cx="5048156" cy="523220"/>
              </a:xfrm>
              <a:prstGeom prst="rect">
                <a:avLst/>
              </a:prstGeom>
              <a:blipFill>
                <a:blip r:embed="rId11"/>
                <a:stretch>
                  <a:fillRect b="-2381"/>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1F577592-8EAA-38AB-A1E6-0A437C1CA78A}"/>
              </a:ext>
            </a:extLst>
          </p:cNvPr>
          <p:cNvCxnSpPr>
            <a:cxnSpLocks/>
          </p:cNvCxnSpPr>
          <p:nvPr/>
        </p:nvCxnSpPr>
        <p:spPr>
          <a:xfrm>
            <a:off x="166254" y="6539327"/>
            <a:ext cx="1138076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029693C-C4C9-FF0C-CF91-B1585895656C}"/>
              </a:ext>
            </a:extLst>
          </p:cNvPr>
          <p:cNvSpPr txBox="1"/>
          <p:nvPr/>
        </p:nvSpPr>
        <p:spPr>
          <a:xfrm>
            <a:off x="166254" y="6552794"/>
            <a:ext cx="12259292" cy="276999"/>
          </a:xfrm>
          <a:prstGeom prst="rect">
            <a:avLst/>
          </a:prstGeom>
          <a:noFill/>
        </p:spPr>
        <p:txBody>
          <a:bodyPr wrap="square">
            <a:spAutoFit/>
          </a:bodyPr>
          <a:lstStyle/>
          <a:p>
            <a:r>
              <a:rPr lang="en-US" sz="1200" b="1" dirty="0">
                <a:latin typeface="Optima" panose="02000503060000020004" pitchFamily="2" charset="0"/>
              </a:rPr>
              <a:t>[8]: Scenario based on Figure 7 in: </a:t>
            </a:r>
            <a:r>
              <a:rPr lang="en-US" sz="1200" b="1" dirty="0">
                <a:effectLst/>
                <a:latin typeface="Optima" panose="02000503060000020004" pitchFamily="2" charset="0"/>
              </a:rPr>
              <a:t>Developing an Unmanned Aircraft System Pilot Kit (UASP-kit) for Wildland Fire UAS Operators, L. Martin Et Al., </a:t>
            </a:r>
            <a:r>
              <a:rPr lang="en-US" sz="1200" b="1" u="none" strike="noStrike" dirty="0">
                <a:effectLst/>
                <a:latin typeface="Optima" panose="02000503060000020004" pitchFamily="2" charset="0"/>
              </a:rPr>
              <a:t>AIAA AVIATION 2022 </a:t>
            </a:r>
            <a:r>
              <a:rPr lang="en-US" sz="1200" b="1" dirty="0">
                <a:effectLst/>
                <a:latin typeface="Optima" panose="02000503060000020004" pitchFamily="2" charset="0"/>
              </a:rPr>
              <a:t> </a:t>
            </a:r>
            <a:endParaRPr lang="en-US" sz="1200" dirty="0"/>
          </a:p>
        </p:txBody>
      </p:sp>
      <p:sp>
        <p:nvSpPr>
          <p:cNvPr id="28" name="TextBox 27">
            <a:extLst>
              <a:ext uri="{FF2B5EF4-FFF2-40B4-BE49-F238E27FC236}">
                <a16:creationId xmlns:a16="http://schemas.microsoft.com/office/drawing/2014/main" id="{E2CD7445-46C5-C856-C466-8DB65C30707B}"/>
              </a:ext>
            </a:extLst>
          </p:cNvPr>
          <p:cNvSpPr txBox="1"/>
          <p:nvPr/>
        </p:nvSpPr>
        <p:spPr>
          <a:xfrm>
            <a:off x="166254" y="251050"/>
            <a:ext cx="11762510" cy="646331"/>
          </a:xfrm>
          <a:prstGeom prst="rect">
            <a:avLst/>
          </a:prstGeom>
          <a:noFill/>
        </p:spPr>
        <p:txBody>
          <a:bodyPr wrap="square" rtlCol="0">
            <a:spAutoFit/>
          </a:bodyPr>
          <a:lstStyle/>
          <a:p>
            <a:r>
              <a:rPr lang="en-US" sz="3600" b="1" dirty="0">
                <a:solidFill>
                  <a:schemeClr val="accent1">
                    <a:lumMod val="75000"/>
                  </a:schemeClr>
                </a:solidFill>
                <a:latin typeface="Optima" panose="02000503060000020004" pitchFamily="2" charset="0"/>
              </a:rPr>
              <a:t>Scenario: comparing alerting volumes</a:t>
            </a:r>
          </a:p>
        </p:txBody>
      </p:sp>
      <p:cxnSp>
        <p:nvCxnSpPr>
          <p:cNvPr id="2" name="Straight Connector 1">
            <a:extLst>
              <a:ext uri="{FF2B5EF4-FFF2-40B4-BE49-F238E27FC236}">
                <a16:creationId xmlns:a16="http://schemas.microsoft.com/office/drawing/2014/main" id="{893C05B8-6321-70EE-24DC-9A56A49D2D61}"/>
              </a:ext>
            </a:extLst>
          </p:cNvPr>
          <p:cNvCxnSpPr>
            <a:cxnSpLocks/>
          </p:cNvCxnSpPr>
          <p:nvPr/>
        </p:nvCxnSpPr>
        <p:spPr>
          <a:xfrm flipV="1">
            <a:off x="10880035" y="2382995"/>
            <a:ext cx="337006" cy="698790"/>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B807410B-0355-BE12-BA96-3E94C9E2C059}"/>
              </a:ext>
            </a:extLst>
          </p:cNvPr>
          <p:cNvCxnSpPr>
            <a:cxnSpLocks/>
          </p:cNvCxnSpPr>
          <p:nvPr/>
        </p:nvCxnSpPr>
        <p:spPr>
          <a:xfrm flipH="1">
            <a:off x="9793357" y="2382995"/>
            <a:ext cx="1423684" cy="187927"/>
          </a:xfrm>
          <a:prstGeom prst="line">
            <a:avLst/>
          </a:prstGeom>
          <a:ln w="317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370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CA1E1370-96C8-1AD8-0168-DF4EA76863FE}"/>
              </a:ext>
            </a:extLst>
          </p:cNvPr>
          <p:cNvPicPr>
            <a:picLocks noChangeAspect="1"/>
          </p:cNvPicPr>
          <p:nvPr/>
        </p:nvPicPr>
        <p:blipFill rotWithShape="1">
          <a:blip r:embed="rId2"/>
          <a:srcRect l="15687" t="20310" r="20954" b="17746"/>
          <a:stretch/>
        </p:blipFill>
        <p:spPr>
          <a:xfrm>
            <a:off x="6178519" y="1052984"/>
            <a:ext cx="5440929" cy="2992254"/>
          </a:xfrm>
          <a:prstGeom prst="rect">
            <a:avLst/>
          </a:prstGeom>
        </p:spPr>
      </p:pic>
      <p:sp>
        <p:nvSpPr>
          <p:cNvPr id="12" name="TextBox 11">
            <a:extLst>
              <a:ext uri="{FF2B5EF4-FFF2-40B4-BE49-F238E27FC236}">
                <a16:creationId xmlns:a16="http://schemas.microsoft.com/office/drawing/2014/main" id="{A980C864-060A-BC56-F5FD-AAF82C2C95E0}"/>
              </a:ext>
            </a:extLst>
          </p:cNvPr>
          <p:cNvSpPr txBox="1"/>
          <p:nvPr/>
        </p:nvSpPr>
        <p:spPr>
          <a:xfrm>
            <a:off x="166254" y="290222"/>
            <a:ext cx="10985157" cy="646331"/>
          </a:xfrm>
          <a:prstGeom prst="rect">
            <a:avLst/>
          </a:prstGeom>
          <a:noFill/>
        </p:spPr>
        <p:txBody>
          <a:bodyPr wrap="square" rtlCol="0">
            <a:spAutoFit/>
          </a:bodyPr>
          <a:lstStyle/>
          <a:p>
            <a:r>
              <a:rPr lang="en-US" sz="3600" b="1" dirty="0">
                <a:solidFill>
                  <a:schemeClr val="accent1">
                    <a:lumMod val="75000"/>
                  </a:schemeClr>
                </a:solidFill>
                <a:latin typeface="Optima" panose="02000503060000020004" pitchFamily="2" charset="0"/>
              </a:rPr>
              <a:t>Operational volumes (OVs)</a:t>
            </a:r>
          </a:p>
        </p:txBody>
      </p:sp>
      <p:sp>
        <p:nvSpPr>
          <p:cNvPr id="13" name="Rounded Rectangle 12">
            <a:extLst>
              <a:ext uri="{FF2B5EF4-FFF2-40B4-BE49-F238E27FC236}">
                <a16:creationId xmlns:a16="http://schemas.microsoft.com/office/drawing/2014/main" id="{4D0549E6-0907-5C77-6C95-864020351960}"/>
              </a:ext>
            </a:extLst>
          </p:cNvPr>
          <p:cNvSpPr/>
          <p:nvPr/>
        </p:nvSpPr>
        <p:spPr>
          <a:xfrm>
            <a:off x="170724" y="1106465"/>
            <a:ext cx="6049968" cy="27727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cxnSp>
        <p:nvCxnSpPr>
          <p:cNvPr id="15" name="Straight Connector 14">
            <a:extLst>
              <a:ext uri="{FF2B5EF4-FFF2-40B4-BE49-F238E27FC236}">
                <a16:creationId xmlns:a16="http://schemas.microsoft.com/office/drawing/2014/main" id="{20FE09FD-8A54-E387-5224-7CCBAC25E049}"/>
              </a:ext>
            </a:extLst>
          </p:cNvPr>
          <p:cNvCxnSpPr>
            <a:cxnSpLocks/>
          </p:cNvCxnSpPr>
          <p:nvPr/>
        </p:nvCxnSpPr>
        <p:spPr>
          <a:xfrm>
            <a:off x="359318" y="1867122"/>
            <a:ext cx="5570427"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B1625D5-433B-C8A9-C1A2-F4BF7C789B41}"/>
              </a:ext>
            </a:extLst>
          </p:cNvPr>
          <p:cNvSpPr txBox="1"/>
          <p:nvPr/>
        </p:nvSpPr>
        <p:spPr>
          <a:xfrm>
            <a:off x="572552" y="2049136"/>
            <a:ext cx="4830721"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Optima" panose="02000503060000020004" pitchFamily="2" charset="0"/>
              </a:rPr>
              <a:t>OVs as datatype in PVS</a:t>
            </a:r>
          </a:p>
        </p:txBody>
      </p:sp>
      <p:cxnSp>
        <p:nvCxnSpPr>
          <p:cNvPr id="17" name="Straight Connector 16">
            <a:extLst>
              <a:ext uri="{FF2B5EF4-FFF2-40B4-BE49-F238E27FC236}">
                <a16:creationId xmlns:a16="http://schemas.microsoft.com/office/drawing/2014/main" id="{F77078BE-BE90-1611-B206-F7CD7E4B8B9E}"/>
              </a:ext>
            </a:extLst>
          </p:cNvPr>
          <p:cNvCxnSpPr>
            <a:cxnSpLocks/>
          </p:cNvCxnSpPr>
          <p:nvPr/>
        </p:nvCxnSpPr>
        <p:spPr>
          <a:xfrm>
            <a:off x="359315" y="1839410"/>
            <a:ext cx="5570427"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EC59A1C-48D7-268D-72C2-2A955BB1E22F}"/>
              </a:ext>
            </a:extLst>
          </p:cNvPr>
          <p:cNvSpPr txBox="1"/>
          <p:nvPr/>
        </p:nvSpPr>
        <p:spPr>
          <a:xfrm>
            <a:off x="572552" y="2494224"/>
            <a:ext cx="535719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Optima" panose="02000503060000020004" pitchFamily="2" charset="0"/>
              </a:rPr>
              <a:t>Algorithms</a:t>
            </a:r>
          </a:p>
          <a:p>
            <a:pPr marL="742950" lvl="1" indent="-285750">
              <a:buFont typeface="Arial" panose="020B0604020202020204" pitchFamily="34" charset="0"/>
              <a:buChar char="•"/>
            </a:pPr>
            <a:r>
              <a:rPr lang="en-US" sz="2800" dirty="0">
                <a:latin typeface="Optima" panose="02000503060000020004" pitchFamily="2" charset="0"/>
              </a:rPr>
              <a:t>Point-in</a:t>
            </a:r>
          </a:p>
          <a:p>
            <a:pPr marL="742950" lvl="1" indent="-285750">
              <a:buFont typeface="Arial" panose="020B0604020202020204" pitchFamily="34" charset="0"/>
              <a:buChar char="•"/>
            </a:pPr>
            <a:r>
              <a:rPr lang="en-US" sz="2800" dirty="0">
                <a:latin typeface="Optima" panose="02000503060000020004" pitchFamily="2" charset="0"/>
              </a:rPr>
              <a:t>Intersection &amp; containment</a:t>
            </a:r>
          </a:p>
        </p:txBody>
      </p:sp>
      <p:cxnSp>
        <p:nvCxnSpPr>
          <p:cNvPr id="21" name="Straight Connector 20">
            <a:extLst>
              <a:ext uri="{FF2B5EF4-FFF2-40B4-BE49-F238E27FC236}">
                <a16:creationId xmlns:a16="http://schemas.microsoft.com/office/drawing/2014/main" id="{A79BB3B6-B093-C659-CEBB-280B0D1AC667}"/>
              </a:ext>
            </a:extLst>
          </p:cNvPr>
          <p:cNvCxnSpPr>
            <a:cxnSpLocks/>
          </p:cNvCxnSpPr>
          <p:nvPr/>
        </p:nvCxnSpPr>
        <p:spPr>
          <a:xfrm>
            <a:off x="166254" y="962926"/>
            <a:ext cx="1138076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C1E6B11-043D-D06F-6224-63D2143A0FD1}"/>
              </a:ext>
            </a:extLst>
          </p:cNvPr>
          <p:cNvSpPr/>
          <p:nvPr/>
        </p:nvSpPr>
        <p:spPr>
          <a:xfrm>
            <a:off x="166254" y="4003676"/>
            <a:ext cx="10985157" cy="2369404"/>
          </a:xfrm>
          <a:prstGeom prst="rect">
            <a:avLst/>
          </a:prstGeom>
          <a:solidFill>
            <a:schemeClr val="bg1"/>
          </a:solidFill>
          <a:ln w="508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9D1E7934-C0E3-230A-F635-37B0951383D3}"/>
              </a:ext>
            </a:extLst>
          </p:cNvPr>
          <p:cNvSpPr txBox="1"/>
          <p:nvPr/>
        </p:nvSpPr>
        <p:spPr>
          <a:xfrm>
            <a:off x="359315" y="4076776"/>
            <a:ext cx="2127185" cy="523220"/>
          </a:xfrm>
          <a:prstGeom prst="rect">
            <a:avLst/>
          </a:prstGeom>
          <a:noFill/>
        </p:spPr>
        <p:txBody>
          <a:bodyPr wrap="none" rtlCol="0">
            <a:spAutoFit/>
          </a:bodyPr>
          <a:lstStyle/>
          <a:p>
            <a:r>
              <a:rPr lang="en-US" sz="2800" dirty="0">
                <a:solidFill>
                  <a:schemeClr val="accent6">
                    <a:lumMod val="75000"/>
                  </a:schemeClr>
                </a:solidFill>
                <a:latin typeface="Optima" panose="02000503060000020004" pitchFamily="2" charset="0"/>
              </a:rPr>
              <a:t>Example</a:t>
            </a:r>
            <a:r>
              <a:rPr lang="en-US" sz="2800" dirty="0">
                <a:solidFill>
                  <a:schemeClr val="accent1">
                    <a:lumMod val="75000"/>
                  </a:schemeClr>
                </a:solidFill>
              </a:rPr>
              <a:t>: </a:t>
            </a:r>
            <a:r>
              <a:rPr lang="en-US" sz="2800" dirty="0">
                <a:latin typeface="Optima" panose="02000503060000020004" pitchFamily="2" charset="0"/>
              </a:rPr>
              <a:t>Let</a:t>
            </a:r>
          </a:p>
        </p:txBody>
      </p:sp>
      <p:sp>
        <p:nvSpPr>
          <p:cNvPr id="2" name="TextBox 1">
            <a:extLst>
              <a:ext uri="{FF2B5EF4-FFF2-40B4-BE49-F238E27FC236}">
                <a16:creationId xmlns:a16="http://schemas.microsoft.com/office/drawing/2014/main" id="{BDC47A82-9EDA-FB9D-631D-2F5D03DB52FC}"/>
              </a:ext>
            </a:extLst>
          </p:cNvPr>
          <p:cNvSpPr txBox="1"/>
          <p:nvPr/>
        </p:nvSpPr>
        <p:spPr>
          <a:xfrm>
            <a:off x="1779887" y="5171567"/>
            <a:ext cx="864339" cy="523220"/>
          </a:xfrm>
          <a:prstGeom prst="rect">
            <a:avLst/>
          </a:prstGeom>
          <a:noFill/>
        </p:spPr>
        <p:txBody>
          <a:bodyPr wrap="none" rtlCol="0">
            <a:spAutoFit/>
          </a:bodyPr>
          <a:lstStyle/>
          <a:p>
            <a:r>
              <a:rPr lang="en-US" sz="2800" dirty="0">
                <a:latin typeface="Optima" panose="02000503060000020004" pitchFamily="2" charset="0"/>
              </a:rPr>
              <a:t>then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CB23B0-2B6C-5CB6-9FF0-B82CD6AE482C}"/>
                  </a:ext>
                </a:extLst>
              </p:cNvPr>
              <p:cNvSpPr txBox="1"/>
              <p:nvPr/>
            </p:nvSpPr>
            <p:spPr>
              <a:xfrm>
                <a:off x="3365804" y="5160383"/>
                <a:ext cx="504815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1" i="0" smtClean="0">
                          <a:solidFill>
                            <a:schemeClr val="accent1">
                              <a:lumMod val="75000"/>
                            </a:schemeClr>
                          </a:solidFill>
                          <a:latin typeface="Cambria Math" panose="02040503050406030204" pitchFamily="18" charset="0"/>
                        </a:rPr>
                        <m:t>𝐏𝐨𝐥𝐲</m:t>
                      </m:r>
                      <m:d>
                        <m:dPr>
                          <m:ctrlPr>
                            <a:rPr lang="en-US" sz="2800" b="0" i="1" smtClean="0">
                              <a:solidFill>
                                <a:schemeClr val="accent1">
                                  <a:lumMod val="75000"/>
                                </a:schemeClr>
                              </a:solidFill>
                              <a:latin typeface="Cambria Math" panose="02040503050406030204" pitchFamily="18" charset="0"/>
                            </a:rPr>
                          </m:ctrlPr>
                        </m:dPr>
                        <m:e>
                          <m:r>
                            <a:rPr lang="en-US" sz="2800" b="1" i="1" smtClean="0">
                              <a:solidFill>
                                <a:schemeClr val="accent1">
                                  <a:lumMod val="75000"/>
                                </a:schemeClr>
                              </a:solidFill>
                              <a:latin typeface="Cambria Math" panose="02040503050406030204" pitchFamily="18" charset="0"/>
                            </a:rPr>
                            <m:t>𝒉</m:t>
                          </m:r>
                          <m:r>
                            <a:rPr lang="en-US" sz="2800" b="0" i="1" smtClean="0">
                              <a:solidFill>
                                <a:schemeClr val="accent1">
                                  <a:lumMod val="75000"/>
                                </a:schemeClr>
                              </a:solidFill>
                              <a:latin typeface="Cambria Math" panose="02040503050406030204" pitchFamily="18" charset="0"/>
                            </a:rPr>
                            <m:t>,</m:t>
                          </m:r>
                          <m:r>
                            <a:rPr lang="en-US" sz="2800" b="1" i="1" smtClean="0">
                              <a:solidFill>
                                <a:schemeClr val="accent1">
                                  <a:lumMod val="75000"/>
                                </a:schemeClr>
                              </a:solidFill>
                              <a:latin typeface="Cambria Math" panose="02040503050406030204" pitchFamily="18" charset="0"/>
                            </a:rPr>
                            <m:t>𝑪</m:t>
                          </m:r>
                        </m:e>
                      </m:d>
                      <m:r>
                        <a:rPr lang="en-US" sz="2800" b="0" i="1" smtClean="0">
                          <a:solidFill>
                            <a:schemeClr val="accent1">
                              <a:lumMod val="75000"/>
                            </a:schemeClr>
                          </a:solidFill>
                          <a:latin typeface="Cambria Math" panose="02040503050406030204" pitchFamily="18" charset="0"/>
                        </a:rPr>
                        <m:t>⊂</m:t>
                      </m:r>
                      <m:r>
                        <a:rPr lang="en-US" sz="2800" b="1" i="0" smtClean="0">
                          <a:solidFill>
                            <a:srgbClr val="FF0000"/>
                          </a:solidFill>
                          <a:latin typeface="Cambria Math" panose="02040503050406030204" pitchFamily="18" charset="0"/>
                        </a:rPr>
                        <m:t>𝐀𝐥𝐫</m:t>
                      </m:r>
                      <m:sSub>
                        <m:sSubPr>
                          <m:ctrlPr>
                            <a:rPr lang="en-US" sz="2800" b="1" i="1" smtClean="0">
                              <a:solidFill>
                                <a:srgbClr val="FF0000"/>
                              </a:solidFill>
                              <a:latin typeface="Cambria Math" panose="02040503050406030204" pitchFamily="18" charset="0"/>
                            </a:rPr>
                          </m:ctrlPr>
                        </m:sSubPr>
                        <m:e>
                          <m:r>
                            <a:rPr lang="en-US" sz="2800" b="1" i="0" smtClean="0">
                              <a:solidFill>
                                <a:srgbClr val="FF0000"/>
                              </a:solidFill>
                              <a:latin typeface="Cambria Math" panose="02040503050406030204" pitchFamily="18" charset="0"/>
                            </a:rPr>
                            <m:t>𝐭𝐜</m:t>
                          </m:r>
                        </m:e>
                        <m:sub>
                          <m:r>
                            <a:rPr lang="en-US" sz="2800" b="1" i="1" smtClean="0">
                              <a:solidFill>
                                <a:schemeClr val="accent1">
                                  <a:lumMod val="75000"/>
                                </a:schemeClr>
                              </a:solidFill>
                              <a:latin typeface="Cambria Math" panose="02040503050406030204" pitchFamily="18" charset="0"/>
                            </a:rPr>
                            <m:t>𝜶</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h</m:t>
                          </m:r>
                        </m:e>
                        <m:sub>
                          <m:r>
                            <a:rPr lang="en-US" sz="2800" b="0" i="1" smtClean="0">
                              <a:solidFill>
                                <a:srgbClr val="FF0000"/>
                              </a:solidFill>
                              <a:latin typeface="Cambria Math" panose="02040503050406030204" pitchFamily="18" charset="0"/>
                            </a:rPr>
                            <m:t>𝑏</m:t>
                          </m:r>
                        </m:sub>
                      </m:sSub>
                      <m:r>
                        <a:rPr lang="en-US" sz="2800" b="0" i="1"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𝑟</m:t>
                          </m:r>
                        </m:e>
                        <m:sub>
                          <m:r>
                            <a:rPr lang="en-US" sz="2800" b="0" i="1" smtClean="0">
                              <a:solidFill>
                                <a:srgbClr val="FF0000"/>
                              </a:solidFill>
                              <a:latin typeface="Cambria Math" panose="02040503050406030204" pitchFamily="18" charset="0"/>
                            </a:rPr>
                            <m:t>𝑏</m:t>
                          </m:r>
                        </m:sub>
                      </m:sSub>
                      <m:r>
                        <a:rPr lang="en-US" sz="2800" b="0" i="1" smtClean="0">
                          <a:solidFill>
                            <a:srgbClr val="FF0000"/>
                          </a:solidFill>
                          <a:latin typeface="Cambria Math" panose="02040503050406030204" pitchFamily="18" charset="0"/>
                        </a:rPr>
                        <m:t>)</m:t>
                      </m:r>
                    </m:oMath>
                  </m:oMathPara>
                </a14:m>
                <a:endParaRPr lang="en-US" sz="2800" dirty="0">
                  <a:solidFill>
                    <a:srgbClr val="FF0000"/>
                  </a:solidFill>
                </a:endParaRPr>
              </a:p>
            </p:txBody>
          </p:sp>
        </mc:Choice>
        <mc:Fallback xmlns="">
          <p:sp>
            <p:nvSpPr>
              <p:cNvPr id="7" name="TextBox 6">
                <a:extLst>
                  <a:ext uri="{FF2B5EF4-FFF2-40B4-BE49-F238E27FC236}">
                    <a16:creationId xmlns:a16="http://schemas.microsoft.com/office/drawing/2014/main" id="{AACB23B0-2B6C-5CB6-9FF0-B82CD6AE482C}"/>
                  </a:ext>
                </a:extLst>
              </p:cNvPr>
              <p:cNvSpPr txBox="1">
                <a:spLocks noRot="1" noChangeAspect="1" noMove="1" noResize="1" noEditPoints="1" noAdjustHandles="1" noChangeArrowheads="1" noChangeShapeType="1" noTextEdit="1"/>
              </p:cNvSpPr>
              <p:nvPr/>
            </p:nvSpPr>
            <p:spPr>
              <a:xfrm>
                <a:off x="3365804" y="5160383"/>
                <a:ext cx="5048156" cy="523220"/>
              </a:xfrm>
              <a:prstGeom prst="rect">
                <a:avLst/>
              </a:prstGeom>
              <a:blipFill>
                <a:blip r:embed="rId6"/>
                <a:stretch>
                  <a:fillRect b="-1904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F873166-5A83-CADD-D298-4451DAC5AD9F}"/>
              </a:ext>
            </a:extLst>
          </p:cNvPr>
          <p:cNvSpPr txBox="1"/>
          <p:nvPr/>
        </p:nvSpPr>
        <p:spPr>
          <a:xfrm>
            <a:off x="2784551" y="5825668"/>
            <a:ext cx="5748561" cy="369332"/>
          </a:xfrm>
          <a:prstGeom prst="rect">
            <a:avLst/>
          </a:prstGeom>
          <a:noFill/>
        </p:spPr>
        <p:txBody>
          <a:bodyPr wrap="none" rtlCol="0">
            <a:spAutoFit/>
          </a:bodyPr>
          <a:lstStyle/>
          <a:p>
            <a:r>
              <a:rPr lang="en-US" dirty="0">
                <a:latin typeface="Optima" panose="02000503060000020004" pitchFamily="2" charset="0"/>
              </a:rPr>
              <a:t>“The conforming alerting volume contains the polygon.”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72FA884-137D-1D86-3EF7-44650ABE14E6}"/>
                  </a:ext>
                </a:extLst>
              </p:cNvPr>
              <p:cNvSpPr txBox="1"/>
              <p:nvPr/>
            </p:nvSpPr>
            <p:spPr>
              <a:xfrm>
                <a:off x="2165110" y="4504633"/>
                <a:ext cx="259013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1">
                              <a:lumMod val="75000"/>
                            </a:schemeClr>
                          </a:solidFill>
                          <a:latin typeface="Cambria Math" panose="02040503050406030204" pitchFamily="18" charset="0"/>
                        </a:rPr>
                        <m:t>𝛼</m:t>
                      </m:r>
                      <m:r>
                        <a:rPr lang="en-US" sz="2800" b="0" i="1" smtClean="0">
                          <a:solidFill>
                            <a:schemeClr val="accent1">
                              <a:lumMod val="75000"/>
                            </a:schemeClr>
                          </a:solidFill>
                          <a:latin typeface="Cambria Math" panose="02040503050406030204" pitchFamily="18" charset="0"/>
                        </a:rPr>
                        <m:t>=</m:t>
                      </m:r>
                      <m:r>
                        <a:rPr lang="en-US" sz="2800" b="1" i="0" smtClean="0">
                          <a:solidFill>
                            <a:schemeClr val="accent1">
                              <a:lumMod val="75000"/>
                            </a:schemeClr>
                          </a:solidFill>
                          <a:latin typeface="Cambria Math" panose="02040503050406030204" pitchFamily="18" charset="0"/>
                        </a:rPr>
                        <m:t>𝐏𝐨𝐥𝐲</m:t>
                      </m:r>
                      <m:r>
                        <a:rPr lang="en-US" sz="2800" b="0" i="1" smtClean="0">
                          <a:solidFill>
                            <a:schemeClr val="accent1">
                              <a:lumMod val="75000"/>
                            </a:schemeClr>
                          </a:solidFill>
                          <a:latin typeface="Cambria Math" panose="02040503050406030204" pitchFamily="18" charset="0"/>
                        </a:rPr>
                        <m:t>(</m:t>
                      </m:r>
                      <m:r>
                        <a:rPr lang="en-US" sz="2800" b="1" i="1" smtClean="0">
                          <a:solidFill>
                            <a:schemeClr val="accent1">
                              <a:lumMod val="75000"/>
                            </a:schemeClr>
                          </a:solidFill>
                          <a:latin typeface="Cambria Math" panose="02040503050406030204" pitchFamily="18" charset="0"/>
                        </a:rPr>
                        <m:t>𝒉</m:t>
                      </m:r>
                      <m:r>
                        <a:rPr lang="en-US" sz="2800" b="0" i="1" smtClean="0">
                          <a:solidFill>
                            <a:schemeClr val="accent1">
                              <a:lumMod val="75000"/>
                            </a:schemeClr>
                          </a:solidFill>
                          <a:latin typeface="Cambria Math" panose="02040503050406030204" pitchFamily="18" charset="0"/>
                        </a:rPr>
                        <m:t>,</m:t>
                      </m:r>
                      <m:r>
                        <a:rPr lang="en-US" sz="2800" b="1" i="1" smtClean="0">
                          <a:solidFill>
                            <a:schemeClr val="accent1">
                              <a:lumMod val="75000"/>
                            </a:schemeClr>
                          </a:solidFill>
                          <a:latin typeface="Cambria Math" panose="02040503050406030204" pitchFamily="18" charset="0"/>
                        </a:rPr>
                        <m:t>𝑪</m:t>
                      </m:r>
                      <m:r>
                        <a:rPr lang="en-US" sz="2800" b="0" i="1" smtClean="0">
                          <a:solidFill>
                            <a:schemeClr val="accent1">
                              <a:lumMod val="75000"/>
                            </a:schemeClr>
                          </a:solidFill>
                          <a:latin typeface="Cambria Math" panose="02040503050406030204" pitchFamily="18" charset="0"/>
                        </a:rPr>
                        <m:t>)</m:t>
                      </m:r>
                    </m:oMath>
                  </m:oMathPara>
                </a14:m>
                <a:endParaRPr lang="en-US" sz="2800" dirty="0">
                  <a:solidFill>
                    <a:schemeClr val="accent1">
                      <a:lumMod val="75000"/>
                    </a:schemeClr>
                  </a:solidFill>
                </a:endParaRPr>
              </a:p>
            </p:txBody>
          </p:sp>
        </mc:Choice>
        <mc:Fallback xmlns="">
          <p:sp>
            <p:nvSpPr>
              <p:cNvPr id="9" name="TextBox 8">
                <a:extLst>
                  <a:ext uri="{FF2B5EF4-FFF2-40B4-BE49-F238E27FC236}">
                    <a16:creationId xmlns:a16="http://schemas.microsoft.com/office/drawing/2014/main" id="{172FA884-137D-1D86-3EF7-44650ABE14E6}"/>
                  </a:ext>
                </a:extLst>
              </p:cNvPr>
              <p:cNvSpPr txBox="1">
                <a:spLocks noRot="1" noChangeAspect="1" noMove="1" noResize="1" noEditPoints="1" noAdjustHandles="1" noChangeArrowheads="1" noChangeShapeType="1" noTextEdit="1"/>
              </p:cNvSpPr>
              <p:nvPr/>
            </p:nvSpPr>
            <p:spPr>
              <a:xfrm>
                <a:off x="2165110" y="4504633"/>
                <a:ext cx="2590133" cy="523220"/>
              </a:xfrm>
              <a:prstGeom prst="rect">
                <a:avLst/>
              </a:prstGeom>
              <a:blipFill>
                <a:blip r:embed="rId7"/>
                <a:stretch>
                  <a:fillRect r="-976" b="-1904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0B82A338-1E5C-D806-8F28-141FD8BFF2EB}"/>
              </a:ext>
            </a:extLst>
          </p:cNvPr>
          <p:cNvSpPr txBox="1"/>
          <p:nvPr/>
        </p:nvSpPr>
        <p:spPr>
          <a:xfrm>
            <a:off x="390301" y="1373809"/>
            <a:ext cx="8023659" cy="523220"/>
          </a:xfrm>
          <a:prstGeom prst="rect">
            <a:avLst/>
          </a:prstGeom>
          <a:noFill/>
        </p:spPr>
        <p:txBody>
          <a:bodyPr wrap="square" rtlCol="0">
            <a:spAutoFit/>
          </a:bodyPr>
          <a:lstStyle/>
          <a:p>
            <a:r>
              <a:rPr lang="en-US" sz="2800" b="1" dirty="0">
                <a:solidFill>
                  <a:schemeClr val="accent1">
                    <a:lumMod val="75000"/>
                  </a:schemeClr>
                </a:solidFill>
                <a:latin typeface="Optima" panose="02000503060000020004" pitchFamily="2" charset="0"/>
              </a:rPr>
              <a:t>Result: formal verification of OVs</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EC7B1E5-20F8-0FC9-DF57-8AFAB08512CC}"/>
                  </a:ext>
                </a:extLst>
              </p:cNvPr>
              <p:cNvSpPr txBox="1"/>
              <p:nvPr/>
            </p:nvSpPr>
            <p:spPr>
              <a:xfrm>
                <a:off x="6096000" y="4515073"/>
                <a:ext cx="341805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𝛼</m:t>
                          </m:r>
                        </m:e>
                        <m:sub>
                          <m:r>
                            <a:rPr lang="en-US" sz="2800" b="0" i="1" smtClean="0">
                              <a:solidFill>
                                <a:srgbClr val="FF0000"/>
                              </a:solidFill>
                              <a:latin typeface="Cambria Math" panose="02040503050406030204" pitchFamily="18" charset="0"/>
                            </a:rPr>
                            <m:t>𝑅</m:t>
                          </m:r>
                        </m:sub>
                      </m:sSub>
                      <m:r>
                        <a:rPr lang="en-US" sz="2800" b="0" i="1" smtClean="0">
                          <a:solidFill>
                            <a:srgbClr val="FF0000"/>
                          </a:solidFill>
                          <a:latin typeface="Cambria Math" panose="02040503050406030204" pitchFamily="18" charset="0"/>
                        </a:rPr>
                        <m:t>=</m:t>
                      </m:r>
                      <m:r>
                        <a:rPr lang="en-US" sz="2800" b="1" i="0" smtClean="0">
                          <a:solidFill>
                            <a:srgbClr val="FF0000"/>
                          </a:solidFill>
                          <a:latin typeface="Cambria Math" panose="02040503050406030204" pitchFamily="18" charset="0"/>
                        </a:rPr>
                        <m:t>𝐀𝐥𝐫</m:t>
                      </m:r>
                      <m:sSub>
                        <m:sSubPr>
                          <m:ctrlPr>
                            <a:rPr lang="en-US" sz="2800" b="1" i="1" smtClean="0">
                              <a:solidFill>
                                <a:srgbClr val="FF0000"/>
                              </a:solidFill>
                              <a:latin typeface="Cambria Math" panose="02040503050406030204" pitchFamily="18" charset="0"/>
                            </a:rPr>
                          </m:ctrlPr>
                        </m:sSubPr>
                        <m:e>
                          <m:r>
                            <a:rPr lang="en-US" sz="2800" b="1" i="0" smtClean="0">
                              <a:solidFill>
                                <a:srgbClr val="FF0000"/>
                              </a:solidFill>
                              <a:latin typeface="Cambria Math" panose="02040503050406030204" pitchFamily="18" charset="0"/>
                            </a:rPr>
                            <m:t>𝐭𝐜</m:t>
                          </m:r>
                        </m:e>
                        <m:sub>
                          <m:r>
                            <a:rPr lang="en-US" sz="2800" b="1" i="1" smtClean="0">
                              <a:solidFill>
                                <a:schemeClr val="accent1">
                                  <a:lumMod val="75000"/>
                                </a:schemeClr>
                              </a:solidFill>
                              <a:latin typeface="Cambria Math" panose="02040503050406030204" pitchFamily="18" charset="0"/>
                            </a:rPr>
                            <m:t>𝜶</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h</m:t>
                          </m:r>
                        </m:e>
                        <m:sub>
                          <m:r>
                            <a:rPr lang="en-US" sz="2800" b="0" i="1" smtClean="0">
                              <a:solidFill>
                                <a:srgbClr val="FF0000"/>
                              </a:solidFill>
                              <a:latin typeface="Cambria Math" panose="02040503050406030204" pitchFamily="18" charset="0"/>
                            </a:rPr>
                            <m:t>𝑏</m:t>
                          </m:r>
                        </m:sub>
                      </m:sSub>
                      <m:r>
                        <a:rPr lang="en-US" sz="2800" b="0" i="1"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𝑟</m:t>
                          </m:r>
                        </m:e>
                        <m:sub>
                          <m:r>
                            <a:rPr lang="en-US" sz="2800" b="0" i="1" smtClean="0">
                              <a:solidFill>
                                <a:srgbClr val="FF0000"/>
                              </a:solidFill>
                              <a:latin typeface="Cambria Math" panose="02040503050406030204" pitchFamily="18" charset="0"/>
                            </a:rPr>
                            <m:t>𝑏</m:t>
                          </m:r>
                        </m:sub>
                      </m:sSub>
                      <m:r>
                        <a:rPr lang="en-US" sz="2800" b="0" i="1" smtClean="0">
                          <a:solidFill>
                            <a:srgbClr val="FF0000"/>
                          </a:solidFill>
                          <a:latin typeface="Cambria Math" panose="02040503050406030204" pitchFamily="18" charset="0"/>
                        </a:rPr>
                        <m:t>)</m:t>
                      </m:r>
                    </m:oMath>
                  </m:oMathPara>
                </a14:m>
                <a:endParaRPr lang="en-US" sz="2800" dirty="0">
                  <a:solidFill>
                    <a:schemeClr val="accent1">
                      <a:lumMod val="75000"/>
                    </a:schemeClr>
                  </a:solidFill>
                </a:endParaRPr>
              </a:p>
            </p:txBody>
          </p:sp>
        </mc:Choice>
        <mc:Fallback xmlns="">
          <p:sp>
            <p:nvSpPr>
              <p:cNvPr id="22" name="TextBox 21">
                <a:extLst>
                  <a:ext uri="{FF2B5EF4-FFF2-40B4-BE49-F238E27FC236}">
                    <a16:creationId xmlns:a16="http://schemas.microsoft.com/office/drawing/2014/main" id="{1EC7B1E5-20F8-0FC9-DF57-8AFAB08512CC}"/>
                  </a:ext>
                </a:extLst>
              </p:cNvPr>
              <p:cNvSpPr txBox="1">
                <a:spLocks noRot="1" noChangeAspect="1" noMove="1" noResize="1" noEditPoints="1" noAdjustHandles="1" noChangeArrowheads="1" noChangeShapeType="1" noTextEdit="1"/>
              </p:cNvSpPr>
              <p:nvPr/>
            </p:nvSpPr>
            <p:spPr>
              <a:xfrm>
                <a:off x="6096000" y="4515073"/>
                <a:ext cx="3418052" cy="523220"/>
              </a:xfrm>
              <a:prstGeom prst="rect">
                <a:avLst/>
              </a:prstGeom>
              <a:blipFill>
                <a:blip r:embed="rId8"/>
                <a:stretch>
                  <a:fillRect b="-19048"/>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BD71D6F2-0849-8C91-5F33-C5AFEB4F43B6}"/>
              </a:ext>
            </a:extLst>
          </p:cNvPr>
          <p:cNvCxnSpPr>
            <a:cxnSpLocks/>
          </p:cNvCxnSpPr>
          <p:nvPr/>
        </p:nvCxnSpPr>
        <p:spPr>
          <a:xfrm>
            <a:off x="166254" y="6497762"/>
            <a:ext cx="1138076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1455864-5E50-CCFD-FCD0-BE709781BE43}"/>
              </a:ext>
            </a:extLst>
          </p:cNvPr>
          <p:cNvSpPr txBox="1"/>
          <p:nvPr/>
        </p:nvSpPr>
        <p:spPr>
          <a:xfrm>
            <a:off x="166254" y="6504399"/>
            <a:ext cx="10731214" cy="584775"/>
          </a:xfrm>
          <a:prstGeom prst="rect">
            <a:avLst/>
          </a:prstGeom>
          <a:noFill/>
        </p:spPr>
        <p:txBody>
          <a:bodyPr wrap="square">
            <a:spAutoFit/>
          </a:bodyPr>
          <a:lstStyle/>
          <a:p>
            <a:r>
              <a:rPr lang="en-US" sz="1200" b="1" dirty="0">
                <a:latin typeface="Optima" panose="02000503060000020004" pitchFamily="2" charset="0"/>
              </a:rPr>
              <a:t>[9]: Formalized Reasoning of Operational Volumes for Wildland Fire Fighting</a:t>
            </a:r>
            <a:r>
              <a:rPr lang="en-US" sz="1200" b="1" dirty="0">
                <a:effectLst/>
                <a:latin typeface="Optima" panose="02000503060000020004" pitchFamily="2" charset="0"/>
              </a:rPr>
              <a:t>, J Tanner Slagel Et Al., </a:t>
            </a:r>
            <a:r>
              <a:rPr lang="en-US" sz="1200" b="1" u="none" strike="noStrike" dirty="0">
                <a:effectLst/>
                <a:latin typeface="Optima" panose="02000503060000020004" pitchFamily="2" charset="0"/>
              </a:rPr>
              <a:t>AIAA AVIATION 2023 </a:t>
            </a:r>
            <a:r>
              <a:rPr lang="en-US" sz="1200" b="1" dirty="0">
                <a:effectLst/>
                <a:latin typeface="Optima" panose="02000503060000020004" pitchFamily="2" charset="0"/>
              </a:rPr>
              <a:t> </a:t>
            </a:r>
            <a:endParaRPr lang="en-US" sz="1200" b="1" dirty="0">
              <a:latin typeface="Optima" panose="02000503060000020004" pitchFamily="2" charset="0"/>
            </a:endParaRPr>
          </a:p>
          <a:p>
            <a:r>
              <a:rPr lang="en-US" sz="2000" dirty="0">
                <a:effectLst/>
                <a:latin typeface="Optima" panose="02000503060000020004" pitchFamily="2" charset="0"/>
              </a:rPr>
              <a:t> </a:t>
            </a:r>
            <a:endParaRPr lang="en-US" dirty="0"/>
          </a:p>
        </p:txBody>
      </p:sp>
    </p:spTree>
    <p:extLst>
      <p:ext uri="{BB962C8B-B14F-4D97-AF65-F5344CB8AC3E}">
        <p14:creationId xmlns:p14="http://schemas.microsoft.com/office/powerpoint/2010/main" val="2933484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CA1E1370-96C8-1AD8-0168-DF4EA76863FE}"/>
              </a:ext>
            </a:extLst>
          </p:cNvPr>
          <p:cNvPicPr>
            <a:picLocks noChangeAspect="1"/>
          </p:cNvPicPr>
          <p:nvPr/>
        </p:nvPicPr>
        <p:blipFill rotWithShape="1">
          <a:blip r:embed="rId2"/>
          <a:srcRect l="15687" t="20310" r="20954" b="17746"/>
          <a:stretch/>
        </p:blipFill>
        <p:spPr>
          <a:xfrm>
            <a:off x="6178519" y="1052984"/>
            <a:ext cx="5440929" cy="2992254"/>
          </a:xfrm>
          <a:prstGeom prst="rect">
            <a:avLst/>
          </a:prstGeom>
        </p:spPr>
      </p:pic>
      <p:cxnSp>
        <p:nvCxnSpPr>
          <p:cNvPr id="21" name="Straight Connector 20">
            <a:extLst>
              <a:ext uri="{FF2B5EF4-FFF2-40B4-BE49-F238E27FC236}">
                <a16:creationId xmlns:a16="http://schemas.microsoft.com/office/drawing/2014/main" id="{A79BB3B6-B093-C659-CEBB-280B0D1AC667}"/>
              </a:ext>
            </a:extLst>
          </p:cNvPr>
          <p:cNvCxnSpPr>
            <a:cxnSpLocks/>
          </p:cNvCxnSpPr>
          <p:nvPr/>
        </p:nvCxnSpPr>
        <p:spPr>
          <a:xfrm>
            <a:off x="166254" y="962926"/>
            <a:ext cx="1138076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AC1E6B11-043D-D06F-6224-63D2143A0FD1}"/>
              </a:ext>
            </a:extLst>
          </p:cNvPr>
          <p:cNvSpPr/>
          <p:nvPr/>
        </p:nvSpPr>
        <p:spPr>
          <a:xfrm>
            <a:off x="166254" y="4003676"/>
            <a:ext cx="10985157" cy="2369404"/>
          </a:xfrm>
          <a:prstGeom prst="rect">
            <a:avLst/>
          </a:prstGeom>
          <a:solidFill>
            <a:schemeClr val="bg1"/>
          </a:solidFill>
          <a:ln w="508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9D1E7934-C0E3-230A-F635-37B0951383D3}"/>
              </a:ext>
            </a:extLst>
          </p:cNvPr>
          <p:cNvSpPr txBox="1"/>
          <p:nvPr/>
        </p:nvSpPr>
        <p:spPr>
          <a:xfrm>
            <a:off x="359315" y="4076776"/>
            <a:ext cx="2127185" cy="523220"/>
          </a:xfrm>
          <a:prstGeom prst="rect">
            <a:avLst/>
          </a:prstGeom>
          <a:noFill/>
        </p:spPr>
        <p:txBody>
          <a:bodyPr wrap="none" rtlCol="0">
            <a:spAutoFit/>
          </a:bodyPr>
          <a:lstStyle/>
          <a:p>
            <a:r>
              <a:rPr lang="en-US" sz="2800" dirty="0">
                <a:solidFill>
                  <a:schemeClr val="accent6">
                    <a:lumMod val="75000"/>
                  </a:schemeClr>
                </a:solidFill>
                <a:latin typeface="Optima" panose="02000503060000020004" pitchFamily="2" charset="0"/>
              </a:rPr>
              <a:t>Example</a:t>
            </a:r>
            <a:r>
              <a:rPr lang="en-US" sz="2800" dirty="0">
                <a:solidFill>
                  <a:schemeClr val="accent1">
                    <a:lumMod val="75000"/>
                  </a:schemeClr>
                </a:solidFill>
              </a:rPr>
              <a:t>: </a:t>
            </a:r>
            <a:r>
              <a:rPr lang="en-US" sz="2800" dirty="0">
                <a:latin typeface="Optima" panose="02000503060000020004" pitchFamily="2" charset="0"/>
              </a:rPr>
              <a:t>Let</a:t>
            </a:r>
          </a:p>
        </p:txBody>
      </p:sp>
      <p:sp>
        <p:nvSpPr>
          <p:cNvPr id="2" name="TextBox 1">
            <a:extLst>
              <a:ext uri="{FF2B5EF4-FFF2-40B4-BE49-F238E27FC236}">
                <a16:creationId xmlns:a16="http://schemas.microsoft.com/office/drawing/2014/main" id="{BDC47A82-9EDA-FB9D-631D-2F5D03DB52FC}"/>
              </a:ext>
            </a:extLst>
          </p:cNvPr>
          <p:cNvSpPr txBox="1"/>
          <p:nvPr/>
        </p:nvSpPr>
        <p:spPr>
          <a:xfrm>
            <a:off x="1779887" y="5171567"/>
            <a:ext cx="864339" cy="523220"/>
          </a:xfrm>
          <a:prstGeom prst="rect">
            <a:avLst/>
          </a:prstGeom>
          <a:noFill/>
        </p:spPr>
        <p:txBody>
          <a:bodyPr wrap="none" rtlCol="0">
            <a:spAutoFit/>
          </a:bodyPr>
          <a:lstStyle/>
          <a:p>
            <a:r>
              <a:rPr lang="en-US" sz="2800" dirty="0">
                <a:latin typeface="Optima" panose="02000503060000020004" pitchFamily="2" charset="0"/>
              </a:rPr>
              <a:t>then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CB23B0-2B6C-5CB6-9FF0-B82CD6AE482C}"/>
                  </a:ext>
                </a:extLst>
              </p:cNvPr>
              <p:cNvSpPr txBox="1"/>
              <p:nvPr/>
            </p:nvSpPr>
            <p:spPr>
              <a:xfrm>
                <a:off x="2519240" y="5194968"/>
                <a:ext cx="7300621" cy="5286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b="1" i="0" smtClean="0">
                          <a:solidFill>
                            <a:schemeClr val="tx1"/>
                          </a:solidFill>
                          <a:latin typeface="Cambria Math" panose="02040503050406030204" pitchFamily="18" charset="0"/>
                        </a:rPr>
                        <m:t>𝐝𝐢𝐬𝐭</m:t>
                      </m:r>
                      <m:d>
                        <m:dPr>
                          <m:ctrlPr>
                            <a:rPr lang="en-US" sz="2800" b="0" i="1" smtClean="0">
                              <a:solidFill>
                                <a:schemeClr val="tx1"/>
                              </a:solidFill>
                              <a:latin typeface="Cambria Math" panose="02040503050406030204" pitchFamily="18" charset="0"/>
                            </a:rPr>
                          </m:ctrlPr>
                        </m:dPr>
                        <m:e>
                          <m:r>
                            <a:rPr lang="en-US" sz="2800" b="0" i="1" smtClean="0">
                              <a:solidFill>
                                <a:schemeClr val="accent1">
                                  <a:lumMod val="75000"/>
                                </a:schemeClr>
                              </a:solidFill>
                              <a:latin typeface="Cambria Math" panose="02040503050406030204" pitchFamily="18" charset="0"/>
                            </a:rPr>
                            <m:t>𝛼</m:t>
                          </m:r>
                          <m:r>
                            <a:rPr lang="en-US" sz="2800" b="0" i="1" smtClean="0">
                              <a:solidFill>
                                <a:schemeClr val="tx1"/>
                              </a:solidFill>
                              <a:latin typeface="Cambria Math" panose="02040503050406030204" pitchFamily="18" charset="0"/>
                            </a:rPr>
                            <m:t>−</m:t>
                          </m:r>
                          <m:r>
                            <a:rPr lang="en-US" sz="2800" b="1" i="1" smtClean="0">
                              <a:solidFill>
                                <a:schemeClr val="accent6">
                                  <a:lumMod val="50000"/>
                                </a:schemeClr>
                              </a:solidFill>
                              <a:latin typeface="Cambria Math" panose="02040503050406030204" pitchFamily="18" charset="0"/>
                            </a:rPr>
                            <m:t>𝒑</m:t>
                          </m:r>
                        </m:e>
                      </m:d>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𝑟</m:t>
                          </m:r>
                        </m:e>
                        <m:sub>
                          <m:r>
                            <a:rPr lang="en-US" sz="2800" b="0" i="1" smtClean="0">
                              <a:solidFill>
                                <a:srgbClr val="FF0000"/>
                              </a:solidFill>
                              <a:latin typeface="Cambria Math" panose="02040503050406030204" pitchFamily="18" charset="0"/>
                            </a:rPr>
                            <m:t>𝑏</m:t>
                          </m:r>
                        </m:sub>
                      </m:sSub>
                      <m:r>
                        <m:rPr>
                          <m:nor/>
                        </m:rPr>
                        <a:rPr lang="en-US" sz="2800" b="0" i="0" smtClean="0">
                          <a:solidFill>
                            <a:srgbClr val="FF0000"/>
                          </a:solidFill>
                          <a:latin typeface="Cambria Math" panose="02040503050406030204" pitchFamily="18" charset="0"/>
                        </a:rPr>
                        <m:t>  </m:t>
                      </m:r>
                      <m:r>
                        <m:rPr>
                          <m:nor/>
                        </m:rPr>
                        <a:rPr lang="en-US" sz="2800" smtClean="0">
                          <a:latin typeface="Optima" panose="02000503060000020004" pitchFamily="2" charset="0"/>
                        </a:rPr>
                        <m:t>implies</m:t>
                      </m:r>
                      <m:r>
                        <m:rPr>
                          <m:nor/>
                        </m:rPr>
                        <a:rPr lang="en-US" sz="2800" b="0" i="0" smtClean="0">
                          <a:latin typeface="Optima" panose="02000503060000020004" pitchFamily="2" charset="0"/>
                        </a:rPr>
                        <m:t> </m:t>
                      </m:r>
                      <m:r>
                        <a:rPr lang="en-US" sz="2800" b="1" i="1" smtClean="0">
                          <a:latin typeface="Cambria Math" panose="02040503050406030204" pitchFamily="18" charset="0"/>
                        </a:rPr>
                        <m:t> </m:t>
                      </m:r>
                      <m:r>
                        <a:rPr lang="en-US" sz="2800" b="1" i="1" smtClean="0">
                          <a:solidFill>
                            <a:schemeClr val="accent6">
                              <a:lumMod val="50000"/>
                            </a:schemeClr>
                          </a:solidFill>
                          <a:latin typeface="Cambria Math" panose="02040503050406030204" pitchFamily="18" charset="0"/>
                        </a:rPr>
                        <m:t>𝒑</m:t>
                      </m:r>
                      <m:r>
                        <a:rPr lang="en-US" sz="2800" b="1" i="1" smtClean="0">
                          <a:solidFill>
                            <a:srgbClr val="FF0000"/>
                          </a:solidFill>
                          <a:latin typeface="Cambria Math" panose="02040503050406030204" pitchFamily="18" charset="0"/>
                        </a:rPr>
                        <m:t>∈</m:t>
                      </m:r>
                      <m:r>
                        <a:rPr lang="en-US" sz="2800" b="1" i="0" smtClean="0">
                          <a:solidFill>
                            <a:srgbClr val="FF0000"/>
                          </a:solidFill>
                          <a:latin typeface="Cambria Math" panose="02040503050406030204" pitchFamily="18" charset="0"/>
                        </a:rPr>
                        <m:t>𝐀𝐥𝐫</m:t>
                      </m:r>
                      <m:sSub>
                        <m:sSubPr>
                          <m:ctrlPr>
                            <a:rPr lang="en-US" sz="2800" b="1" i="1" smtClean="0">
                              <a:solidFill>
                                <a:srgbClr val="FF0000"/>
                              </a:solidFill>
                              <a:latin typeface="Cambria Math" panose="02040503050406030204" pitchFamily="18" charset="0"/>
                            </a:rPr>
                          </m:ctrlPr>
                        </m:sSubPr>
                        <m:e>
                          <m:r>
                            <a:rPr lang="en-US" sz="2800" b="1" i="0" smtClean="0">
                              <a:solidFill>
                                <a:srgbClr val="FF0000"/>
                              </a:solidFill>
                              <a:latin typeface="Cambria Math" panose="02040503050406030204" pitchFamily="18" charset="0"/>
                            </a:rPr>
                            <m:t>𝐭𝐜</m:t>
                          </m:r>
                        </m:e>
                        <m:sub>
                          <m:r>
                            <a:rPr lang="en-US" sz="2800" b="1" i="1" smtClean="0">
                              <a:solidFill>
                                <a:schemeClr val="accent1">
                                  <a:lumMod val="75000"/>
                                </a:schemeClr>
                              </a:solidFill>
                              <a:latin typeface="Cambria Math" panose="02040503050406030204" pitchFamily="18" charset="0"/>
                            </a:rPr>
                            <m:t>𝜶</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h</m:t>
                          </m:r>
                        </m:e>
                        <m:sub>
                          <m:r>
                            <a:rPr lang="en-US" sz="2800" b="0" i="1" smtClean="0">
                              <a:solidFill>
                                <a:srgbClr val="FF0000"/>
                              </a:solidFill>
                              <a:latin typeface="Cambria Math" panose="02040503050406030204" pitchFamily="18" charset="0"/>
                            </a:rPr>
                            <m:t>𝑏</m:t>
                          </m:r>
                        </m:sub>
                      </m:sSub>
                      <m:r>
                        <a:rPr lang="en-US" sz="2800" b="0" i="1"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𝑟</m:t>
                          </m:r>
                        </m:e>
                        <m:sub>
                          <m:r>
                            <a:rPr lang="en-US" sz="2800" b="0" i="1" smtClean="0">
                              <a:solidFill>
                                <a:srgbClr val="FF0000"/>
                              </a:solidFill>
                              <a:latin typeface="Cambria Math" panose="02040503050406030204" pitchFamily="18" charset="0"/>
                            </a:rPr>
                            <m:t>𝑏</m:t>
                          </m:r>
                        </m:sub>
                      </m:sSub>
                      <m:r>
                        <a:rPr lang="en-US" sz="2800" b="0" i="1" smtClean="0">
                          <a:solidFill>
                            <a:srgbClr val="FF0000"/>
                          </a:solidFill>
                          <a:latin typeface="Cambria Math" panose="02040503050406030204" pitchFamily="18" charset="0"/>
                        </a:rPr>
                        <m:t>)</m:t>
                      </m:r>
                    </m:oMath>
                  </m:oMathPara>
                </a14:m>
                <a:endParaRPr lang="en-US" sz="2800" dirty="0">
                  <a:solidFill>
                    <a:srgbClr val="FF0000"/>
                  </a:solidFill>
                </a:endParaRPr>
              </a:p>
            </p:txBody>
          </p:sp>
        </mc:Choice>
        <mc:Fallback xmlns="">
          <p:sp>
            <p:nvSpPr>
              <p:cNvPr id="7" name="TextBox 6">
                <a:extLst>
                  <a:ext uri="{FF2B5EF4-FFF2-40B4-BE49-F238E27FC236}">
                    <a16:creationId xmlns:a16="http://schemas.microsoft.com/office/drawing/2014/main" id="{AACB23B0-2B6C-5CB6-9FF0-B82CD6AE482C}"/>
                  </a:ext>
                </a:extLst>
              </p:cNvPr>
              <p:cNvSpPr txBox="1">
                <a:spLocks noRot="1" noChangeAspect="1" noMove="1" noResize="1" noEditPoints="1" noAdjustHandles="1" noChangeArrowheads="1" noChangeShapeType="1" noTextEdit="1"/>
              </p:cNvSpPr>
              <p:nvPr/>
            </p:nvSpPr>
            <p:spPr>
              <a:xfrm>
                <a:off x="2519240" y="5194968"/>
                <a:ext cx="7300621" cy="528671"/>
              </a:xfrm>
              <a:prstGeom prst="rect">
                <a:avLst/>
              </a:prstGeom>
              <a:blipFill>
                <a:blip r:embed="rId6"/>
                <a:stretch>
                  <a:fillRect t="-4651" b="-25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F873166-5A83-CADD-D298-4451DAC5AD9F}"/>
                  </a:ext>
                </a:extLst>
              </p:cNvPr>
              <p:cNvSpPr txBox="1"/>
              <p:nvPr/>
            </p:nvSpPr>
            <p:spPr>
              <a:xfrm>
                <a:off x="1110698" y="5833508"/>
                <a:ext cx="9638088" cy="369332"/>
              </a:xfrm>
              <a:prstGeom prst="rect">
                <a:avLst/>
              </a:prstGeom>
              <a:noFill/>
            </p:spPr>
            <p:txBody>
              <a:bodyPr wrap="none" rtlCol="0">
                <a:spAutoFit/>
              </a:bodyPr>
              <a:lstStyle/>
              <a:p>
                <a:r>
                  <a:rPr lang="en-US" dirty="0">
                    <a:latin typeface="Optima" panose="02000503060000020004" pitchFamily="2" charset="0"/>
                  </a:rPr>
                  <a:t>“If a point has a distance to the polygon of at most </a:t>
                </a:r>
                <a14:m>
                  <m:oMath xmlns:m="http://schemas.openxmlformats.org/officeDocument/2006/math">
                    <m:sSub>
                      <m:sSubPr>
                        <m:ctrlPr>
                          <a:rPr lang="en-US" sz="1800" b="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𝑟</m:t>
                        </m:r>
                      </m:e>
                      <m:sub>
                        <m:r>
                          <a:rPr lang="en-US" sz="1800" b="0" i="1" smtClean="0">
                            <a:solidFill>
                              <a:srgbClr val="FF0000"/>
                            </a:solidFill>
                            <a:latin typeface="Cambria Math" panose="02040503050406030204" pitchFamily="18" charset="0"/>
                          </a:rPr>
                          <m:t>𝑏</m:t>
                        </m:r>
                      </m:sub>
                    </m:sSub>
                  </m:oMath>
                </a14:m>
                <a:r>
                  <a:rPr lang="en-US" dirty="0">
                    <a:latin typeface="Optima" panose="02000503060000020004" pitchFamily="2" charset="0"/>
                  </a:rPr>
                  <a:t>, then that point is in the alerting volume ”</a:t>
                </a:r>
              </a:p>
            </p:txBody>
          </p:sp>
        </mc:Choice>
        <mc:Fallback xmlns="">
          <p:sp>
            <p:nvSpPr>
              <p:cNvPr id="8" name="TextBox 7">
                <a:extLst>
                  <a:ext uri="{FF2B5EF4-FFF2-40B4-BE49-F238E27FC236}">
                    <a16:creationId xmlns:a16="http://schemas.microsoft.com/office/drawing/2014/main" id="{8F873166-5A83-CADD-D298-4451DAC5AD9F}"/>
                  </a:ext>
                </a:extLst>
              </p:cNvPr>
              <p:cNvSpPr txBox="1">
                <a:spLocks noRot="1" noChangeAspect="1" noMove="1" noResize="1" noEditPoints="1" noAdjustHandles="1" noChangeArrowheads="1" noChangeShapeType="1" noTextEdit="1"/>
              </p:cNvSpPr>
              <p:nvPr/>
            </p:nvSpPr>
            <p:spPr>
              <a:xfrm>
                <a:off x="1110698" y="5833508"/>
                <a:ext cx="9638088" cy="369332"/>
              </a:xfrm>
              <a:prstGeom prst="rect">
                <a:avLst/>
              </a:prstGeom>
              <a:blipFill>
                <a:blip r:embed="rId7"/>
                <a:stretch>
                  <a:fillRect l="-526"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72FA884-137D-1D86-3EF7-44650ABE14E6}"/>
                  </a:ext>
                </a:extLst>
              </p:cNvPr>
              <p:cNvSpPr txBox="1"/>
              <p:nvPr/>
            </p:nvSpPr>
            <p:spPr>
              <a:xfrm>
                <a:off x="2165110" y="4504633"/>
                <a:ext cx="259013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accent1">
                              <a:lumMod val="75000"/>
                            </a:schemeClr>
                          </a:solidFill>
                          <a:latin typeface="Cambria Math" panose="02040503050406030204" pitchFamily="18" charset="0"/>
                        </a:rPr>
                        <m:t>𝛼</m:t>
                      </m:r>
                      <m:r>
                        <a:rPr lang="en-US" sz="2800" b="0" i="1" smtClean="0">
                          <a:solidFill>
                            <a:schemeClr val="accent1">
                              <a:lumMod val="75000"/>
                            </a:schemeClr>
                          </a:solidFill>
                          <a:latin typeface="Cambria Math" panose="02040503050406030204" pitchFamily="18" charset="0"/>
                        </a:rPr>
                        <m:t>=</m:t>
                      </m:r>
                      <m:r>
                        <a:rPr lang="en-US" sz="2800" b="1" i="0" smtClean="0">
                          <a:solidFill>
                            <a:schemeClr val="accent1">
                              <a:lumMod val="75000"/>
                            </a:schemeClr>
                          </a:solidFill>
                          <a:latin typeface="Cambria Math" panose="02040503050406030204" pitchFamily="18" charset="0"/>
                        </a:rPr>
                        <m:t>𝐏𝐨𝐥𝐲</m:t>
                      </m:r>
                      <m:r>
                        <a:rPr lang="en-US" sz="2800" b="0" i="1" smtClean="0">
                          <a:solidFill>
                            <a:schemeClr val="accent1">
                              <a:lumMod val="75000"/>
                            </a:schemeClr>
                          </a:solidFill>
                          <a:latin typeface="Cambria Math" panose="02040503050406030204" pitchFamily="18" charset="0"/>
                        </a:rPr>
                        <m:t>(</m:t>
                      </m:r>
                      <m:r>
                        <a:rPr lang="en-US" sz="2800" b="1" i="1" smtClean="0">
                          <a:solidFill>
                            <a:schemeClr val="accent1">
                              <a:lumMod val="75000"/>
                            </a:schemeClr>
                          </a:solidFill>
                          <a:latin typeface="Cambria Math" panose="02040503050406030204" pitchFamily="18" charset="0"/>
                        </a:rPr>
                        <m:t>𝒉</m:t>
                      </m:r>
                      <m:r>
                        <a:rPr lang="en-US" sz="2800" b="0" i="1" smtClean="0">
                          <a:solidFill>
                            <a:schemeClr val="accent1">
                              <a:lumMod val="75000"/>
                            </a:schemeClr>
                          </a:solidFill>
                          <a:latin typeface="Cambria Math" panose="02040503050406030204" pitchFamily="18" charset="0"/>
                        </a:rPr>
                        <m:t>,</m:t>
                      </m:r>
                      <m:r>
                        <a:rPr lang="en-US" sz="2800" b="1" i="1" smtClean="0">
                          <a:solidFill>
                            <a:schemeClr val="accent1">
                              <a:lumMod val="75000"/>
                            </a:schemeClr>
                          </a:solidFill>
                          <a:latin typeface="Cambria Math" panose="02040503050406030204" pitchFamily="18" charset="0"/>
                        </a:rPr>
                        <m:t>𝑪</m:t>
                      </m:r>
                      <m:r>
                        <a:rPr lang="en-US" sz="2800" b="0" i="1" smtClean="0">
                          <a:solidFill>
                            <a:schemeClr val="accent1">
                              <a:lumMod val="75000"/>
                            </a:schemeClr>
                          </a:solidFill>
                          <a:latin typeface="Cambria Math" panose="02040503050406030204" pitchFamily="18" charset="0"/>
                        </a:rPr>
                        <m:t>)</m:t>
                      </m:r>
                    </m:oMath>
                  </m:oMathPara>
                </a14:m>
                <a:endParaRPr lang="en-US" sz="2800" dirty="0">
                  <a:solidFill>
                    <a:schemeClr val="accent1">
                      <a:lumMod val="75000"/>
                    </a:schemeClr>
                  </a:solidFill>
                </a:endParaRPr>
              </a:p>
            </p:txBody>
          </p:sp>
        </mc:Choice>
        <mc:Fallback xmlns="">
          <p:sp>
            <p:nvSpPr>
              <p:cNvPr id="9" name="TextBox 8">
                <a:extLst>
                  <a:ext uri="{FF2B5EF4-FFF2-40B4-BE49-F238E27FC236}">
                    <a16:creationId xmlns:a16="http://schemas.microsoft.com/office/drawing/2014/main" id="{172FA884-137D-1D86-3EF7-44650ABE14E6}"/>
                  </a:ext>
                </a:extLst>
              </p:cNvPr>
              <p:cNvSpPr txBox="1">
                <a:spLocks noRot="1" noChangeAspect="1" noMove="1" noResize="1" noEditPoints="1" noAdjustHandles="1" noChangeArrowheads="1" noChangeShapeType="1" noTextEdit="1"/>
              </p:cNvSpPr>
              <p:nvPr/>
            </p:nvSpPr>
            <p:spPr>
              <a:xfrm>
                <a:off x="2165110" y="4504633"/>
                <a:ext cx="2590133" cy="523220"/>
              </a:xfrm>
              <a:prstGeom prst="rect">
                <a:avLst/>
              </a:prstGeom>
              <a:blipFill>
                <a:blip r:embed="rId8"/>
                <a:stretch>
                  <a:fillRect r="-976" b="-19048"/>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60CF7763-9370-060B-F0DB-437CB4504685}"/>
              </a:ext>
            </a:extLst>
          </p:cNvPr>
          <p:cNvSpPr/>
          <p:nvPr/>
        </p:nvSpPr>
        <p:spPr>
          <a:xfrm>
            <a:off x="7315200" y="1522389"/>
            <a:ext cx="96982" cy="98077"/>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408FA3E-E797-DB40-40B1-28682DDAF511}"/>
                  </a:ext>
                </a:extLst>
              </p:cNvPr>
              <p:cNvSpPr txBox="1"/>
              <p:nvPr/>
            </p:nvSpPr>
            <p:spPr>
              <a:xfrm>
                <a:off x="7169728" y="1364567"/>
                <a:ext cx="7827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chemeClr val="accent6">
                              <a:lumMod val="50000"/>
                            </a:schemeClr>
                          </a:solidFill>
                          <a:latin typeface="Cambria Math" panose="02040503050406030204" pitchFamily="18" charset="0"/>
                        </a:rPr>
                        <m:t>𝒑</m:t>
                      </m:r>
                    </m:oMath>
                  </m:oMathPara>
                </a14:m>
                <a:endParaRPr lang="en-US" dirty="0"/>
              </a:p>
            </p:txBody>
          </p:sp>
        </mc:Choice>
        <mc:Fallback xmlns="">
          <p:sp>
            <p:nvSpPr>
              <p:cNvPr id="13" name="TextBox 12">
                <a:extLst>
                  <a:ext uri="{FF2B5EF4-FFF2-40B4-BE49-F238E27FC236}">
                    <a16:creationId xmlns:a16="http://schemas.microsoft.com/office/drawing/2014/main" id="{E408FA3E-E797-DB40-40B1-28682DDAF511}"/>
                  </a:ext>
                </a:extLst>
              </p:cNvPr>
              <p:cNvSpPr txBox="1">
                <a:spLocks noRot="1" noChangeAspect="1" noMove="1" noResize="1" noEditPoints="1" noAdjustHandles="1" noChangeArrowheads="1" noChangeShapeType="1" noTextEdit="1"/>
              </p:cNvSpPr>
              <p:nvPr/>
            </p:nvSpPr>
            <p:spPr>
              <a:xfrm>
                <a:off x="7169728" y="1364567"/>
                <a:ext cx="782782" cy="369332"/>
              </a:xfrm>
              <a:prstGeom prst="rect">
                <a:avLst/>
              </a:prstGeom>
              <a:blipFill>
                <a:blip r:embed="rId9"/>
                <a:stretch>
                  <a:fillRect b="-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8918114-CC87-DFFB-96FE-D89F42E2D298}"/>
              </a:ext>
            </a:extLst>
          </p:cNvPr>
          <p:cNvSpPr txBox="1"/>
          <p:nvPr/>
        </p:nvSpPr>
        <p:spPr>
          <a:xfrm>
            <a:off x="166254" y="290222"/>
            <a:ext cx="10985157" cy="646331"/>
          </a:xfrm>
          <a:prstGeom prst="rect">
            <a:avLst/>
          </a:prstGeom>
          <a:noFill/>
        </p:spPr>
        <p:txBody>
          <a:bodyPr wrap="square" rtlCol="0">
            <a:spAutoFit/>
          </a:bodyPr>
          <a:lstStyle/>
          <a:p>
            <a:r>
              <a:rPr lang="en-US" sz="3600" b="1" dirty="0">
                <a:solidFill>
                  <a:schemeClr val="accent1">
                    <a:lumMod val="75000"/>
                  </a:schemeClr>
                </a:solidFill>
                <a:latin typeface="Optima" panose="02000503060000020004" pitchFamily="2" charset="0"/>
              </a:rPr>
              <a:t>Operational volumes (OVs)</a:t>
            </a:r>
          </a:p>
        </p:txBody>
      </p:sp>
      <p:sp>
        <p:nvSpPr>
          <p:cNvPr id="16" name="Rounded Rectangle 15">
            <a:extLst>
              <a:ext uri="{FF2B5EF4-FFF2-40B4-BE49-F238E27FC236}">
                <a16:creationId xmlns:a16="http://schemas.microsoft.com/office/drawing/2014/main" id="{C9202E0C-6CC6-4A7D-BEE9-67D83B3AF734}"/>
              </a:ext>
            </a:extLst>
          </p:cNvPr>
          <p:cNvSpPr/>
          <p:nvPr/>
        </p:nvSpPr>
        <p:spPr>
          <a:xfrm>
            <a:off x="170724" y="1106465"/>
            <a:ext cx="6049968" cy="2772754"/>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cxnSp>
        <p:nvCxnSpPr>
          <p:cNvPr id="17" name="Straight Connector 16">
            <a:extLst>
              <a:ext uri="{FF2B5EF4-FFF2-40B4-BE49-F238E27FC236}">
                <a16:creationId xmlns:a16="http://schemas.microsoft.com/office/drawing/2014/main" id="{BAA6CC61-A37A-B707-8119-2FE645ED460A}"/>
              </a:ext>
            </a:extLst>
          </p:cNvPr>
          <p:cNvCxnSpPr>
            <a:cxnSpLocks/>
          </p:cNvCxnSpPr>
          <p:nvPr/>
        </p:nvCxnSpPr>
        <p:spPr>
          <a:xfrm>
            <a:off x="359318" y="1867122"/>
            <a:ext cx="5570427"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E433B3-0530-44EC-ED03-F889D72511A6}"/>
              </a:ext>
            </a:extLst>
          </p:cNvPr>
          <p:cNvSpPr txBox="1"/>
          <p:nvPr/>
        </p:nvSpPr>
        <p:spPr>
          <a:xfrm>
            <a:off x="572552" y="2049136"/>
            <a:ext cx="4830721"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Optima" panose="02000503060000020004" pitchFamily="2" charset="0"/>
              </a:rPr>
              <a:t>OVs as datatype in PVS</a:t>
            </a:r>
          </a:p>
        </p:txBody>
      </p:sp>
      <p:cxnSp>
        <p:nvCxnSpPr>
          <p:cNvPr id="19" name="Straight Connector 18">
            <a:extLst>
              <a:ext uri="{FF2B5EF4-FFF2-40B4-BE49-F238E27FC236}">
                <a16:creationId xmlns:a16="http://schemas.microsoft.com/office/drawing/2014/main" id="{713A85EE-66B1-B76F-9FD8-A0D40347355C}"/>
              </a:ext>
            </a:extLst>
          </p:cNvPr>
          <p:cNvCxnSpPr>
            <a:cxnSpLocks/>
          </p:cNvCxnSpPr>
          <p:nvPr/>
        </p:nvCxnSpPr>
        <p:spPr>
          <a:xfrm>
            <a:off x="359315" y="1839410"/>
            <a:ext cx="5570427"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E8DFB5F-91DB-47FB-EC6F-5C0769FD9A03}"/>
              </a:ext>
            </a:extLst>
          </p:cNvPr>
          <p:cNvSpPr txBox="1"/>
          <p:nvPr/>
        </p:nvSpPr>
        <p:spPr>
          <a:xfrm>
            <a:off x="572552" y="2494224"/>
            <a:ext cx="535719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Optima" panose="02000503060000020004" pitchFamily="2" charset="0"/>
              </a:rPr>
              <a:t>Algorithms</a:t>
            </a:r>
          </a:p>
          <a:p>
            <a:pPr marL="742950" lvl="1" indent="-285750">
              <a:buFont typeface="Arial" panose="020B0604020202020204" pitchFamily="34" charset="0"/>
              <a:buChar char="•"/>
            </a:pPr>
            <a:r>
              <a:rPr lang="en-US" sz="2800" dirty="0">
                <a:latin typeface="Optima" panose="02000503060000020004" pitchFamily="2" charset="0"/>
              </a:rPr>
              <a:t>Point-in</a:t>
            </a:r>
          </a:p>
          <a:p>
            <a:pPr marL="742950" lvl="1" indent="-285750">
              <a:buFont typeface="Arial" panose="020B0604020202020204" pitchFamily="34" charset="0"/>
              <a:buChar char="•"/>
            </a:pPr>
            <a:r>
              <a:rPr lang="en-US" sz="2800" dirty="0">
                <a:latin typeface="Optima" panose="02000503060000020004" pitchFamily="2" charset="0"/>
              </a:rPr>
              <a:t>Intersection &amp; containment</a:t>
            </a:r>
          </a:p>
        </p:txBody>
      </p:sp>
      <p:sp>
        <p:nvSpPr>
          <p:cNvPr id="22" name="TextBox 21">
            <a:extLst>
              <a:ext uri="{FF2B5EF4-FFF2-40B4-BE49-F238E27FC236}">
                <a16:creationId xmlns:a16="http://schemas.microsoft.com/office/drawing/2014/main" id="{F5FC4260-3CAF-0EE5-86F6-AC34C87BD2B2}"/>
              </a:ext>
            </a:extLst>
          </p:cNvPr>
          <p:cNvSpPr txBox="1"/>
          <p:nvPr/>
        </p:nvSpPr>
        <p:spPr>
          <a:xfrm>
            <a:off x="390301" y="1373809"/>
            <a:ext cx="8023659" cy="523220"/>
          </a:xfrm>
          <a:prstGeom prst="rect">
            <a:avLst/>
          </a:prstGeom>
          <a:noFill/>
        </p:spPr>
        <p:txBody>
          <a:bodyPr wrap="square" rtlCol="0">
            <a:spAutoFit/>
          </a:bodyPr>
          <a:lstStyle/>
          <a:p>
            <a:r>
              <a:rPr lang="en-US" sz="2800" b="1" dirty="0">
                <a:solidFill>
                  <a:schemeClr val="accent1">
                    <a:lumMod val="75000"/>
                  </a:schemeClr>
                </a:solidFill>
                <a:latin typeface="Optima" panose="02000503060000020004" pitchFamily="2" charset="0"/>
              </a:rPr>
              <a:t>Result: formal verification of OVs</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42F048F-2417-876E-8174-706CF7A1C911}"/>
                  </a:ext>
                </a:extLst>
              </p:cNvPr>
              <p:cNvSpPr txBox="1"/>
              <p:nvPr/>
            </p:nvSpPr>
            <p:spPr>
              <a:xfrm>
                <a:off x="6096000" y="4515073"/>
                <a:ext cx="341805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𝛼</m:t>
                          </m:r>
                        </m:e>
                        <m:sub>
                          <m:r>
                            <a:rPr lang="en-US" sz="2800" b="0" i="1" smtClean="0">
                              <a:solidFill>
                                <a:srgbClr val="FF0000"/>
                              </a:solidFill>
                              <a:latin typeface="Cambria Math" panose="02040503050406030204" pitchFamily="18" charset="0"/>
                            </a:rPr>
                            <m:t>𝑅</m:t>
                          </m:r>
                        </m:sub>
                      </m:sSub>
                      <m:r>
                        <a:rPr lang="en-US" sz="2800" b="0" i="1" smtClean="0">
                          <a:solidFill>
                            <a:srgbClr val="FF0000"/>
                          </a:solidFill>
                          <a:latin typeface="Cambria Math" panose="02040503050406030204" pitchFamily="18" charset="0"/>
                        </a:rPr>
                        <m:t>=</m:t>
                      </m:r>
                      <m:r>
                        <a:rPr lang="en-US" sz="2800" b="1" i="0" smtClean="0">
                          <a:solidFill>
                            <a:srgbClr val="FF0000"/>
                          </a:solidFill>
                          <a:latin typeface="Cambria Math" panose="02040503050406030204" pitchFamily="18" charset="0"/>
                        </a:rPr>
                        <m:t>𝐀𝐥𝐫</m:t>
                      </m:r>
                      <m:sSub>
                        <m:sSubPr>
                          <m:ctrlPr>
                            <a:rPr lang="en-US" sz="2800" b="1" i="1" smtClean="0">
                              <a:solidFill>
                                <a:srgbClr val="FF0000"/>
                              </a:solidFill>
                              <a:latin typeface="Cambria Math" panose="02040503050406030204" pitchFamily="18" charset="0"/>
                            </a:rPr>
                          </m:ctrlPr>
                        </m:sSubPr>
                        <m:e>
                          <m:r>
                            <a:rPr lang="en-US" sz="2800" b="1" i="0" smtClean="0">
                              <a:solidFill>
                                <a:srgbClr val="FF0000"/>
                              </a:solidFill>
                              <a:latin typeface="Cambria Math" panose="02040503050406030204" pitchFamily="18" charset="0"/>
                            </a:rPr>
                            <m:t>𝐭𝐜</m:t>
                          </m:r>
                        </m:e>
                        <m:sub>
                          <m:r>
                            <a:rPr lang="en-US" sz="2800" b="1" i="1" smtClean="0">
                              <a:solidFill>
                                <a:schemeClr val="accent1">
                                  <a:lumMod val="75000"/>
                                </a:schemeClr>
                              </a:solidFill>
                              <a:latin typeface="Cambria Math" panose="02040503050406030204" pitchFamily="18" charset="0"/>
                            </a:rPr>
                            <m:t>𝜶</m:t>
                          </m:r>
                        </m:sub>
                      </m:sSub>
                      <m:r>
                        <a:rPr lang="en-US" sz="2800" b="0" i="1" smtClean="0">
                          <a:solidFill>
                            <a:srgbClr val="FF0000"/>
                          </a:solidFill>
                          <a:latin typeface="Cambria Math" panose="02040503050406030204" pitchFamily="18" charset="0"/>
                        </a:rPr>
                        <m:t>(</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h</m:t>
                          </m:r>
                        </m:e>
                        <m:sub>
                          <m:r>
                            <a:rPr lang="en-US" sz="2800" b="0" i="1" smtClean="0">
                              <a:solidFill>
                                <a:srgbClr val="FF0000"/>
                              </a:solidFill>
                              <a:latin typeface="Cambria Math" panose="02040503050406030204" pitchFamily="18" charset="0"/>
                            </a:rPr>
                            <m:t>𝑏</m:t>
                          </m:r>
                        </m:sub>
                      </m:sSub>
                      <m:r>
                        <a:rPr lang="en-US" sz="2800" b="0" i="1" smtClean="0">
                          <a:solidFill>
                            <a:srgbClr val="FF0000"/>
                          </a:solidFill>
                          <a:latin typeface="Cambria Math" panose="02040503050406030204" pitchFamily="18" charset="0"/>
                        </a:rPr>
                        <m:t>, </m:t>
                      </m:r>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𝑟</m:t>
                          </m:r>
                        </m:e>
                        <m:sub>
                          <m:r>
                            <a:rPr lang="en-US" sz="2800" b="0" i="1" smtClean="0">
                              <a:solidFill>
                                <a:srgbClr val="FF0000"/>
                              </a:solidFill>
                              <a:latin typeface="Cambria Math" panose="02040503050406030204" pitchFamily="18" charset="0"/>
                            </a:rPr>
                            <m:t>𝑏</m:t>
                          </m:r>
                        </m:sub>
                      </m:sSub>
                      <m:r>
                        <a:rPr lang="en-US" sz="2800" b="0" i="1" smtClean="0">
                          <a:solidFill>
                            <a:srgbClr val="FF0000"/>
                          </a:solidFill>
                          <a:latin typeface="Cambria Math" panose="02040503050406030204" pitchFamily="18" charset="0"/>
                        </a:rPr>
                        <m:t>)</m:t>
                      </m:r>
                    </m:oMath>
                  </m:oMathPara>
                </a14:m>
                <a:endParaRPr lang="en-US" sz="2800" dirty="0">
                  <a:solidFill>
                    <a:schemeClr val="accent1">
                      <a:lumMod val="75000"/>
                    </a:schemeClr>
                  </a:solidFill>
                </a:endParaRPr>
              </a:p>
            </p:txBody>
          </p:sp>
        </mc:Choice>
        <mc:Fallback xmlns="">
          <p:sp>
            <p:nvSpPr>
              <p:cNvPr id="23" name="TextBox 22">
                <a:extLst>
                  <a:ext uri="{FF2B5EF4-FFF2-40B4-BE49-F238E27FC236}">
                    <a16:creationId xmlns:a16="http://schemas.microsoft.com/office/drawing/2014/main" id="{D42F048F-2417-876E-8174-706CF7A1C911}"/>
                  </a:ext>
                </a:extLst>
              </p:cNvPr>
              <p:cNvSpPr txBox="1">
                <a:spLocks noRot="1" noChangeAspect="1" noMove="1" noResize="1" noEditPoints="1" noAdjustHandles="1" noChangeArrowheads="1" noChangeShapeType="1" noTextEdit="1"/>
              </p:cNvSpPr>
              <p:nvPr/>
            </p:nvSpPr>
            <p:spPr>
              <a:xfrm>
                <a:off x="6096000" y="4515073"/>
                <a:ext cx="3418052" cy="523220"/>
              </a:xfrm>
              <a:prstGeom prst="rect">
                <a:avLst/>
              </a:prstGeom>
              <a:blipFill>
                <a:blip r:embed="rId10"/>
                <a:stretch>
                  <a:fillRect b="-19048"/>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589E6624-2AA1-FCBA-4348-75A727B56DF9}"/>
              </a:ext>
            </a:extLst>
          </p:cNvPr>
          <p:cNvCxnSpPr>
            <a:cxnSpLocks/>
          </p:cNvCxnSpPr>
          <p:nvPr/>
        </p:nvCxnSpPr>
        <p:spPr>
          <a:xfrm>
            <a:off x="166254" y="6497762"/>
            <a:ext cx="1138076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D05814A-22B3-EE28-AC48-D0F37B077A3F}"/>
              </a:ext>
            </a:extLst>
          </p:cNvPr>
          <p:cNvSpPr txBox="1"/>
          <p:nvPr/>
        </p:nvSpPr>
        <p:spPr>
          <a:xfrm>
            <a:off x="166254" y="6504399"/>
            <a:ext cx="10731214" cy="584775"/>
          </a:xfrm>
          <a:prstGeom prst="rect">
            <a:avLst/>
          </a:prstGeom>
          <a:noFill/>
        </p:spPr>
        <p:txBody>
          <a:bodyPr wrap="square">
            <a:spAutoFit/>
          </a:bodyPr>
          <a:lstStyle/>
          <a:p>
            <a:r>
              <a:rPr lang="en-US" sz="1200" b="1" dirty="0">
                <a:latin typeface="Optima" panose="02000503060000020004" pitchFamily="2" charset="0"/>
              </a:rPr>
              <a:t>[9]: Formalized Reasoning of Operational Volumes for Wildland Fire Fighting</a:t>
            </a:r>
            <a:r>
              <a:rPr lang="en-US" sz="1200" b="1" dirty="0">
                <a:effectLst/>
                <a:latin typeface="Optima" panose="02000503060000020004" pitchFamily="2" charset="0"/>
              </a:rPr>
              <a:t>, J Tanner Slagel Et Al., </a:t>
            </a:r>
            <a:r>
              <a:rPr lang="en-US" sz="1200" b="1" u="none" strike="noStrike" dirty="0">
                <a:effectLst/>
                <a:latin typeface="Optima" panose="02000503060000020004" pitchFamily="2" charset="0"/>
              </a:rPr>
              <a:t>AIAA AVIATION 2023 </a:t>
            </a:r>
            <a:r>
              <a:rPr lang="en-US" sz="1200" b="1" dirty="0">
                <a:effectLst/>
                <a:latin typeface="Optima" panose="02000503060000020004" pitchFamily="2" charset="0"/>
              </a:rPr>
              <a:t> </a:t>
            </a:r>
            <a:endParaRPr lang="en-US" sz="1200" b="1" dirty="0">
              <a:latin typeface="Optima" panose="02000503060000020004" pitchFamily="2" charset="0"/>
            </a:endParaRPr>
          </a:p>
          <a:p>
            <a:r>
              <a:rPr lang="en-US" sz="2000" dirty="0">
                <a:effectLst/>
                <a:latin typeface="Optima" panose="02000503060000020004" pitchFamily="2" charset="0"/>
              </a:rPr>
              <a:t> </a:t>
            </a:r>
            <a:endParaRPr lang="en-US" dirty="0"/>
          </a:p>
        </p:txBody>
      </p:sp>
    </p:spTree>
    <p:extLst>
      <p:ext uri="{BB962C8B-B14F-4D97-AF65-F5344CB8AC3E}">
        <p14:creationId xmlns:p14="http://schemas.microsoft.com/office/powerpoint/2010/main" val="3507763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8B186-E4C6-A494-E90D-40566F8B1F4F}"/>
              </a:ext>
            </a:extLst>
          </p:cNvPr>
          <p:cNvPicPr>
            <a:picLocks noChangeAspect="1"/>
          </p:cNvPicPr>
          <p:nvPr/>
        </p:nvPicPr>
        <p:blipFill>
          <a:blip r:embed="rId2"/>
          <a:stretch>
            <a:fillRect/>
          </a:stretch>
        </p:blipFill>
        <p:spPr>
          <a:xfrm>
            <a:off x="1615858" y="1312618"/>
            <a:ext cx="8430015" cy="4741882"/>
          </a:xfrm>
          <a:prstGeom prst="rect">
            <a:avLst/>
          </a:prstGeom>
        </p:spPr>
      </p:pic>
      <p:sp>
        <p:nvSpPr>
          <p:cNvPr id="30" name="Title 1">
            <a:extLst>
              <a:ext uri="{FF2B5EF4-FFF2-40B4-BE49-F238E27FC236}">
                <a16:creationId xmlns:a16="http://schemas.microsoft.com/office/drawing/2014/main" id="{3CB4C0EE-1813-BD07-9A1C-9CED38A35BAB}"/>
              </a:ext>
            </a:extLst>
          </p:cNvPr>
          <p:cNvSpPr txBox="1">
            <a:spLocks/>
          </p:cNvSpPr>
          <p:nvPr/>
        </p:nvSpPr>
        <p:spPr>
          <a:xfrm>
            <a:off x="331307" y="-272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Formal Methods</a:t>
            </a:r>
          </a:p>
        </p:txBody>
      </p:sp>
      <p:cxnSp>
        <p:nvCxnSpPr>
          <p:cNvPr id="32" name="Straight Connector 31">
            <a:extLst>
              <a:ext uri="{FF2B5EF4-FFF2-40B4-BE49-F238E27FC236}">
                <a16:creationId xmlns:a16="http://schemas.microsoft.com/office/drawing/2014/main" id="{8B7740DF-C16F-37AF-CD6E-5F14E90261C9}"/>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207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5CEFB8-719D-A294-847A-345680BBAE5F}"/>
              </a:ext>
            </a:extLst>
          </p:cNvPr>
          <p:cNvSpPr/>
          <p:nvPr/>
        </p:nvSpPr>
        <p:spPr>
          <a:xfrm>
            <a:off x="902970" y="813020"/>
            <a:ext cx="10104120" cy="5782922"/>
          </a:xfrm>
          <a:prstGeom prst="rect">
            <a:avLst/>
          </a:prstGeom>
          <a:pattFill prst="dashHorz">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a:extLst>
              <a:ext uri="{FF2B5EF4-FFF2-40B4-BE49-F238E27FC236}">
                <a16:creationId xmlns:a16="http://schemas.microsoft.com/office/drawing/2014/main" id="{DF3C1BDC-C73E-9D42-9198-43134851E483}"/>
              </a:ext>
            </a:extLst>
          </p:cNvPr>
          <p:cNvSpPr/>
          <p:nvPr/>
        </p:nvSpPr>
        <p:spPr>
          <a:xfrm>
            <a:off x="1105669" y="909853"/>
            <a:ext cx="9560733" cy="5686095"/>
          </a:xfrm>
          <a:custGeom>
            <a:avLst/>
            <a:gdLst>
              <a:gd name="connsiteX0" fmla="*/ 4134585 w 6512632"/>
              <a:gd name="connsiteY0" fmla="*/ 61111 h 3811524"/>
              <a:gd name="connsiteX1" fmla="*/ 5037 w 6512632"/>
              <a:gd name="connsiteY1" fmla="*/ 552724 h 3811524"/>
              <a:gd name="connsiteX2" fmla="*/ 3357837 w 6512632"/>
              <a:gd name="connsiteY2" fmla="*/ 3807202 h 3811524"/>
              <a:gd name="connsiteX3" fmla="*/ 6504160 w 6512632"/>
              <a:gd name="connsiteY3" fmla="*/ 1221318 h 3811524"/>
              <a:gd name="connsiteX4" fmla="*/ 4134585 w 6512632"/>
              <a:gd name="connsiteY4" fmla="*/ 61111 h 3811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2632" h="3811524">
                <a:moveTo>
                  <a:pt x="4134585" y="61111"/>
                </a:moveTo>
                <a:cubicBezTo>
                  <a:pt x="3051398" y="-50321"/>
                  <a:pt x="134495" y="-71625"/>
                  <a:pt x="5037" y="552724"/>
                </a:cubicBezTo>
                <a:cubicBezTo>
                  <a:pt x="-124421" y="1177073"/>
                  <a:pt x="2274650" y="3695770"/>
                  <a:pt x="3357837" y="3807202"/>
                </a:cubicBezTo>
                <a:cubicBezTo>
                  <a:pt x="4441024" y="3918634"/>
                  <a:pt x="6373063" y="1844028"/>
                  <a:pt x="6504160" y="1221318"/>
                </a:cubicBezTo>
                <a:cubicBezTo>
                  <a:pt x="6635257" y="598608"/>
                  <a:pt x="5217772" y="172543"/>
                  <a:pt x="4134585" y="61111"/>
                </a:cubicBezTo>
                <a:close/>
              </a:path>
            </a:pathLst>
          </a:custGeom>
          <a:solidFill>
            <a:schemeClr val="accent4">
              <a:lumMod val="20000"/>
              <a:lumOff val="80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a:extLst>
              <a:ext uri="{FF2B5EF4-FFF2-40B4-BE49-F238E27FC236}">
                <a16:creationId xmlns:a16="http://schemas.microsoft.com/office/drawing/2014/main" id="{370254B5-7A59-303A-1836-097FEC188769}"/>
              </a:ext>
            </a:extLst>
          </p:cNvPr>
          <p:cNvSpPr/>
          <p:nvPr/>
        </p:nvSpPr>
        <p:spPr>
          <a:xfrm>
            <a:off x="2643695" y="2025096"/>
            <a:ext cx="6281090" cy="3559738"/>
          </a:xfrm>
          <a:custGeom>
            <a:avLst/>
            <a:gdLst>
              <a:gd name="connsiteX0" fmla="*/ 4134585 w 6512632"/>
              <a:gd name="connsiteY0" fmla="*/ 61111 h 3811524"/>
              <a:gd name="connsiteX1" fmla="*/ 5037 w 6512632"/>
              <a:gd name="connsiteY1" fmla="*/ 552724 h 3811524"/>
              <a:gd name="connsiteX2" fmla="*/ 3357837 w 6512632"/>
              <a:gd name="connsiteY2" fmla="*/ 3807202 h 3811524"/>
              <a:gd name="connsiteX3" fmla="*/ 6504160 w 6512632"/>
              <a:gd name="connsiteY3" fmla="*/ 1221318 h 3811524"/>
              <a:gd name="connsiteX4" fmla="*/ 4134585 w 6512632"/>
              <a:gd name="connsiteY4" fmla="*/ 61111 h 3811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2632" h="3811524">
                <a:moveTo>
                  <a:pt x="4134585" y="61111"/>
                </a:moveTo>
                <a:cubicBezTo>
                  <a:pt x="3051398" y="-50321"/>
                  <a:pt x="134495" y="-71625"/>
                  <a:pt x="5037" y="552724"/>
                </a:cubicBezTo>
                <a:cubicBezTo>
                  <a:pt x="-124421" y="1177073"/>
                  <a:pt x="2274650" y="3695770"/>
                  <a:pt x="3357837" y="3807202"/>
                </a:cubicBezTo>
                <a:cubicBezTo>
                  <a:pt x="4441024" y="3918634"/>
                  <a:pt x="6373063" y="1844028"/>
                  <a:pt x="6504160" y="1221318"/>
                </a:cubicBezTo>
                <a:cubicBezTo>
                  <a:pt x="6635257" y="598608"/>
                  <a:pt x="5217772" y="172543"/>
                  <a:pt x="4134585" y="61111"/>
                </a:cubicBezTo>
                <a:close/>
              </a:path>
            </a:pathLst>
          </a:custGeom>
          <a:solidFill>
            <a:schemeClr val="accent1">
              <a:lumMod val="20000"/>
              <a:lumOff val="80000"/>
            </a:schemeClr>
          </a:solidFill>
          <a:ln w="3810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36A8B935-31AF-7027-D70B-BB15DC96A2AB}"/>
              </a:ext>
            </a:extLst>
          </p:cNvPr>
          <p:cNvSpPr/>
          <p:nvPr/>
        </p:nvSpPr>
        <p:spPr>
          <a:xfrm rot="8144481">
            <a:off x="5424240" y="1519556"/>
            <a:ext cx="2112264" cy="2113936"/>
          </a:xfrm>
          <a:prstGeom prst="ellipse">
            <a:avLst/>
          </a:prstGeom>
          <a:noFill/>
          <a:ln w="317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3C920B0-E38B-933D-6C56-D73F2EBD5969}"/>
              </a:ext>
            </a:extLst>
          </p:cNvPr>
          <p:cNvSpPr/>
          <p:nvPr/>
        </p:nvSpPr>
        <p:spPr>
          <a:xfrm rot="8144481">
            <a:off x="4862740" y="3242908"/>
            <a:ext cx="2112264" cy="2113936"/>
          </a:xfrm>
          <a:prstGeom prst="ellipse">
            <a:avLst/>
          </a:prstGeom>
          <a:solidFill>
            <a:schemeClr val="accent6">
              <a:lumMod val="60000"/>
              <a:lumOff val="40000"/>
            </a:schemeClr>
          </a:solid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12">
            <a:extLst>
              <a:ext uri="{FF2B5EF4-FFF2-40B4-BE49-F238E27FC236}">
                <a16:creationId xmlns:a16="http://schemas.microsoft.com/office/drawing/2014/main" id="{50609C03-2D10-12B5-B2C3-C978560B3305}"/>
              </a:ext>
            </a:extLst>
          </p:cNvPr>
          <p:cNvSpPr/>
          <p:nvPr/>
        </p:nvSpPr>
        <p:spPr>
          <a:xfrm>
            <a:off x="3803116" y="1981569"/>
            <a:ext cx="1799673" cy="2438400"/>
          </a:xfrm>
          <a:custGeom>
            <a:avLst/>
            <a:gdLst>
              <a:gd name="connsiteX0" fmla="*/ 1465377 w 1799673"/>
              <a:gd name="connsiteY0" fmla="*/ 2438400 h 2438400"/>
              <a:gd name="connsiteX1" fmla="*/ 370 w 1799673"/>
              <a:gd name="connsiteY1" fmla="*/ 1415845 h 2438400"/>
              <a:gd name="connsiteX2" fmla="*/ 1327725 w 1799673"/>
              <a:gd name="connsiteY2" fmla="*/ 462116 h 2438400"/>
              <a:gd name="connsiteX3" fmla="*/ 1799673 w 1799673"/>
              <a:gd name="connsiteY3" fmla="*/ 0 h 2438400"/>
            </a:gdLst>
            <a:ahLst/>
            <a:cxnLst>
              <a:cxn ang="0">
                <a:pos x="connsiteX0" y="connsiteY0"/>
              </a:cxn>
              <a:cxn ang="0">
                <a:pos x="connsiteX1" y="connsiteY1"/>
              </a:cxn>
              <a:cxn ang="0">
                <a:pos x="connsiteX2" y="connsiteY2"/>
              </a:cxn>
              <a:cxn ang="0">
                <a:pos x="connsiteX3" y="connsiteY3"/>
              </a:cxn>
            </a:cxnLst>
            <a:rect l="l" t="t" r="r" b="b"/>
            <a:pathLst>
              <a:path w="1799673" h="2438400">
                <a:moveTo>
                  <a:pt x="1465377" y="2438400"/>
                </a:moveTo>
                <a:cubicBezTo>
                  <a:pt x="744344" y="2091813"/>
                  <a:pt x="23312" y="1745226"/>
                  <a:pt x="370" y="1415845"/>
                </a:cubicBezTo>
                <a:cubicBezTo>
                  <a:pt x="-22572" y="1086464"/>
                  <a:pt x="1027841" y="698090"/>
                  <a:pt x="1327725" y="462116"/>
                </a:cubicBezTo>
                <a:cubicBezTo>
                  <a:pt x="1627609" y="226142"/>
                  <a:pt x="1713641" y="113071"/>
                  <a:pt x="1799673" y="0"/>
                </a:cubicBezTo>
              </a:path>
            </a:pathLst>
          </a:custGeom>
          <a:no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1C8B155-3AA7-5627-E2F5-12F9F6ABC009}"/>
              </a:ext>
            </a:extLst>
          </p:cNvPr>
          <p:cNvSpPr/>
          <p:nvPr/>
        </p:nvSpPr>
        <p:spPr>
          <a:xfrm rot="18873948">
            <a:off x="5550020" y="2064876"/>
            <a:ext cx="435359" cy="9399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0EB32AE8-EF98-C377-994D-C04A2B677FF1}"/>
              </a:ext>
            </a:extLst>
          </p:cNvPr>
          <p:cNvSpPr/>
          <p:nvPr/>
        </p:nvSpPr>
        <p:spPr>
          <a:xfrm rot="19817947">
            <a:off x="5390741" y="2370507"/>
            <a:ext cx="400910" cy="85192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743512EE-8AE7-FB39-55B1-7D183614FBD8}"/>
              </a:ext>
            </a:extLst>
          </p:cNvPr>
          <p:cNvSpPr/>
          <p:nvPr/>
        </p:nvSpPr>
        <p:spPr>
          <a:xfrm rot="20606291">
            <a:off x="5462689" y="3083943"/>
            <a:ext cx="364243" cy="1450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descr="Airplane with solid fill">
            <a:extLst>
              <a:ext uri="{FF2B5EF4-FFF2-40B4-BE49-F238E27FC236}">
                <a16:creationId xmlns:a16="http://schemas.microsoft.com/office/drawing/2014/main" id="{1A69F512-3394-3D02-EFEA-DD3D689A8B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7741473">
            <a:off x="4998997" y="4177601"/>
            <a:ext cx="459693" cy="457200"/>
          </a:xfrm>
          <a:prstGeom prst="rect">
            <a:avLst/>
          </a:prstGeom>
        </p:spPr>
      </p:pic>
      <p:sp>
        <p:nvSpPr>
          <p:cNvPr id="31" name="Rectangle 30">
            <a:extLst>
              <a:ext uri="{FF2B5EF4-FFF2-40B4-BE49-F238E27FC236}">
                <a16:creationId xmlns:a16="http://schemas.microsoft.com/office/drawing/2014/main" id="{9122329E-B3F2-D21D-4C8F-8FD5E8BFB060}"/>
              </a:ext>
            </a:extLst>
          </p:cNvPr>
          <p:cNvSpPr/>
          <p:nvPr/>
        </p:nvSpPr>
        <p:spPr>
          <a:xfrm rot="930365">
            <a:off x="7195405" y="2791533"/>
            <a:ext cx="435359" cy="5953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id="{5D5C44D2-8C8F-5A14-1859-B9428CD56B96}"/>
              </a:ext>
            </a:extLst>
          </p:cNvPr>
          <p:cNvCxnSpPr>
            <a:cxnSpLocks/>
          </p:cNvCxnSpPr>
          <p:nvPr/>
        </p:nvCxnSpPr>
        <p:spPr>
          <a:xfrm flipH="1">
            <a:off x="6886149" y="2805806"/>
            <a:ext cx="621860" cy="1906623"/>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BCDAC54-DFA4-488E-84FB-ED4C0EA50690}"/>
              </a:ext>
            </a:extLst>
          </p:cNvPr>
          <p:cNvSpPr/>
          <p:nvPr/>
        </p:nvSpPr>
        <p:spPr>
          <a:xfrm rot="1081661">
            <a:off x="6927538" y="2834191"/>
            <a:ext cx="435359" cy="5953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6DDA646A-66AC-8DEE-FC4C-77DCAD7950E7}"/>
              </a:ext>
            </a:extLst>
          </p:cNvPr>
          <p:cNvSpPr/>
          <p:nvPr/>
        </p:nvSpPr>
        <p:spPr>
          <a:xfrm rot="2931083">
            <a:off x="6738613" y="3047492"/>
            <a:ext cx="435359" cy="5953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393672A9-C725-3102-D052-D733AE476D2E}"/>
              </a:ext>
            </a:extLst>
          </p:cNvPr>
          <p:cNvSpPr/>
          <p:nvPr/>
        </p:nvSpPr>
        <p:spPr>
          <a:xfrm rot="2931083">
            <a:off x="6709460" y="3546097"/>
            <a:ext cx="141519" cy="457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2ACB9C8-1996-B619-D8B1-389ED37AF940}"/>
              </a:ext>
            </a:extLst>
          </p:cNvPr>
          <p:cNvSpPr/>
          <p:nvPr/>
        </p:nvSpPr>
        <p:spPr>
          <a:xfrm rot="6250619">
            <a:off x="7323005" y="3008621"/>
            <a:ext cx="141519" cy="457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511D7F68-A845-E41D-839B-7FBF9D7DB8C6}"/>
              </a:ext>
            </a:extLst>
          </p:cNvPr>
          <p:cNvSpPr/>
          <p:nvPr/>
        </p:nvSpPr>
        <p:spPr>
          <a:xfrm rot="6250619">
            <a:off x="7281434" y="3139543"/>
            <a:ext cx="141519" cy="4571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B83D9DF1-3B4F-7CFA-6EDC-1C2E7F1F97C4}"/>
              </a:ext>
            </a:extLst>
          </p:cNvPr>
          <p:cNvSpPr/>
          <p:nvPr/>
        </p:nvSpPr>
        <p:spPr>
          <a:xfrm rot="19237476">
            <a:off x="6528649" y="2794587"/>
            <a:ext cx="435359" cy="93997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1DE49D08-5E70-0CA4-50AD-5666E07FC43B}"/>
              </a:ext>
            </a:extLst>
          </p:cNvPr>
          <p:cNvSpPr/>
          <p:nvPr/>
        </p:nvSpPr>
        <p:spPr>
          <a:xfrm rot="20985474">
            <a:off x="5401588" y="3124897"/>
            <a:ext cx="376855" cy="14179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9E7EB7C7-8FD9-49DB-5987-B646F38C6D7E}"/>
              </a:ext>
            </a:extLst>
          </p:cNvPr>
          <p:cNvSpPr txBox="1"/>
          <p:nvPr/>
        </p:nvSpPr>
        <p:spPr>
          <a:xfrm>
            <a:off x="2737482" y="2344063"/>
            <a:ext cx="2011576" cy="400110"/>
          </a:xfrm>
          <a:prstGeom prst="rect">
            <a:avLst/>
          </a:prstGeom>
          <a:noFill/>
        </p:spPr>
        <p:txBody>
          <a:bodyPr wrap="none" rtlCol="0">
            <a:spAutoFit/>
          </a:bodyPr>
          <a:lstStyle/>
          <a:p>
            <a:r>
              <a:rPr lang="en-US" sz="2000" dirty="0">
                <a:solidFill>
                  <a:schemeClr val="accent2">
                    <a:lumMod val="50000"/>
                  </a:schemeClr>
                </a:solidFill>
              </a:rPr>
              <a:t>Advanced System</a:t>
            </a:r>
          </a:p>
        </p:txBody>
      </p:sp>
      <p:sp>
        <p:nvSpPr>
          <p:cNvPr id="43" name="TextBox 42">
            <a:extLst>
              <a:ext uri="{FF2B5EF4-FFF2-40B4-BE49-F238E27FC236}">
                <a16:creationId xmlns:a16="http://schemas.microsoft.com/office/drawing/2014/main" id="{F85DAB7D-2E68-4748-87DA-E0E0E9F3D334}"/>
              </a:ext>
            </a:extLst>
          </p:cNvPr>
          <p:cNvSpPr txBox="1"/>
          <p:nvPr/>
        </p:nvSpPr>
        <p:spPr>
          <a:xfrm>
            <a:off x="5351742" y="1136346"/>
            <a:ext cx="2622685" cy="400110"/>
          </a:xfrm>
          <a:prstGeom prst="rect">
            <a:avLst/>
          </a:prstGeom>
          <a:noFill/>
        </p:spPr>
        <p:txBody>
          <a:bodyPr wrap="square" rtlCol="0">
            <a:spAutoFit/>
          </a:bodyPr>
          <a:lstStyle/>
          <a:p>
            <a:r>
              <a:rPr lang="en-US" sz="2000" dirty="0">
                <a:solidFill>
                  <a:schemeClr val="accent6">
                    <a:lumMod val="75000"/>
                  </a:schemeClr>
                </a:solidFill>
              </a:rPr>
              <a:t>Reversionary System</a:t>
            </a:r>
          </a:p>
        </p:txBody>
      </p:sp>
      <p:sp>
        <p:nvSpPr>
          <p:cNvPr id="46" name="Title 1">
            <a:extLst>
              <a:ext uri="{FF2B5EF4-FFF2-40B4-BE49-F238E27FC236}">
                <a16:creationId xmlns:a16="http://schemas.microsoft.com/office/drawing/2014/main" id="{1681F248-39CA-EE49-5D73-FC3AED8DE2A2}"/>
              </a:ext>
            </a:extLst>
          </p:cNvPr>
          <p:cNvSpPr txBox="1">
            <a:spLocks/>
          </p:cNvSpPr>
          <p:nvPr/>
        </p:nvSpPr>
        <p:spPr>
          <a:xfrm>
            <a:off x="331307" y="-272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Geofenced Operations</a:t>
            </a:r>
          </a:p>
        </p:txBody>
      </p:sp>
      <p:cxnSp>
        <p:nvCxnSpPr>
          <p:cNvPr id="47" name="Straight Connector 46">
            <a:extLst>
              <a:ext uri="{FF2B5EF4-FFF2-40B4-BE49-F238E27FC236}">
                <a16:creationId xmlns:a16="http://schemas.microsoft.com/office/drawing/2014/main" id="{0FA04955-EF58-1B30-ED30-98849A0C5DB7}"/>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725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with medium confidence">
            <a:extLst>
              <a:ext uri="{FF2B5EF4-FFF2-40B4-BE49-F238E27FC236}">
                <a16:creationId xmlns:a16="http://schemas.microsoft.com/office/drawing/2014/main" id="{A9FB7C0C-69B3-12C2-5E84-8BCBB6F27C45}"/>
              </a:ext>
            </a:extLst>
          </p:cNvPr>
          <p:cNvPicPr>
            <a:picLocks noChangeAspect="1"/>
          </p:cNvPicPr>
          <p:nvPr/>
        </p:nvPicPr>
        <p:blipFill rotWithShape="1">
          <a:blip r:embed="rId2"/>
          <a:srcRect l="1505" b="1596"/>
          <a:stretch/>
        </p:blipFill>
        <p:spPr>
          <a:xfrm>
            <a:off x="585015" y="888161"/>
            <a:ext cx="7342100" cy="5501488"/>
          </a:xfrm>
          <a:prstGeom prst="rect">
            <a:avLst/>
          </a:prstGeom>
        </p:spPr>
      </p:pic>
      <p:sp>
        <p:nvSpPr>
          <p:cNvPr id="19" name="Oval 18">
            <a:extLst>
              <a:ext uri="{FF2B5EF4-FFF2-40B4-BE49-F238E27FC236}">
                <a16:creationId xmlns:a16="http://schemas.microsoft.com/office/drawing/2014/main" id="{939537A8-D3F8-3FEB-0510-ED6C2A80C14B}"/>
              </a:ext>
            </a:extLst>
          </p:cNvPr>
          <p:cNvSpPr/>
          <p:nvPr/>
        </p:nvSpPr>
        <p:spPr>
          <a:xfrm>
            <a:off x="1780411" y="2104293"/>
            <a:ext cx="1052051" cy="904568"/>
          </a:xfrm>
          <a:prstGeom prst="ellipse">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0D98D41E-D2CC-328B-A913-59FB37A54EB6}"/>
              </a:ext>
            </a:extLst>
          </p:cNvPr>
          <p:cNvSpPr/>
          <p:nvPr/>
        </p:nvSpPr>
        <p:spPr>
          <a:xfrm>
            <a:off x="6315458" y="2947219"/>
            <a:ext cx="1052051" cy="904568"/>
          </a:xfrm>
          <a:prstGeom prst="ellipse">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D4396BCB-DC93-6495-3E00-36EE2A566BA3}"/>
              </a:ext>
            </a:extLst>
          </p:cNvPr>
          <p:cNvSpPr txBox="1"/>
          <p:nvPr/>
        </p:nvSpPr>
        <p:spPr>
          <a:xfrm>
            <a:off x="8291055" y="1010236"/>
            <a:ext cx="3077497" cy="461665"/>
          </a:xfrm>
          <a:prstGeom prst="rect">
            <a:avLst/>
          </a:prstGeom>
          <a:noFill/>
        </p:spPr>
        <p:txBody>
          <a:bodyPr wrap="square" rtlCol="0">
            <a:spAutoFit/>
          </a:bodyPr>
          <a:lstStyle/>
          <a:p>
            <a:r>
              <a:rPr lang="en-US" sz="2400" dirty="0">
                <a:solidFill>
                  <a:schemeClr val="accent5">
                    <a:lumMod val="75000"/>
                  </a:schemeClr>
                </a:solidFill>
              </a:rPr>
              <a:t>18</a:t>
            </a:r>
            <a:endParaRPr lang="en-US" sz="2400" dirty="0"/>
          </a:p>
        </p:txBody>
      </p:sp>
      <p:sp>
        <p:nvSpPr>
          <p:cNvPr id="22" name="TextBox 21">
            <a:extLst>
              <a:ext uri="{FF2B5EF4-FFF2-40B4-BE49-F238E27FC236}">
                <a16:creationId xmlns:a16="http://schemas.microsoft.com/office/drawing/2014/main" id="{8563789D-3037-34E4-7FF2-2695584BE17E}"/>
              </a:ext>
            </a:extLst>
          </p:cNvPr>
          <p:cNvSpPr txBox="1"/>
          <p:nvPr/>
        </p:nvSpPr>
        <p:spPr>
          <a:xfrm>
            <a:off x="8101784" y="294969"/>
            <a:ext cx="1931554" cy="523220"/>
          </a:xfrm>
          <a:prstGeom prst="rect">
            <a:avLst/>
          </a:prstGeom>
          <a:noFill/>
        </p:spPr>
        <p:txBody>
          <a:bodyPr wrap="none" rtlCol="0">
            <a:spAutoFit/>
          </a:bodyPr>
          <a:lstStyle/>
          <a:p>
            <a:r>
              <a:rPr lang="en-US" sz="2800" dirty="0">
                <a:solidFill>
                  <a:schemeClr val="accent5">
                    <a:lumMod val="75000"/>
                  </a:schemeClr>
                </a:solidFill>
              </a:rPr>
              <a:t>Play-by-play</a:t>
            </a:r>
          </a:p>
        </p:txBody>
      </p:sp>
      <p:sp>
        <p:nvSpPr>
          <p:cNvPr id="23" name="TextBox 22">
            <a:extLst>
              <a:ext uri="{FF2B5EF4-FFF2-40B4-BE49-F238E27FC236}">
                <a16:creationId xmlns:a16="http://schemas.microsoft.com/office/drawing/2014/main" id="{4EE27E64-89D6-C872-F0BC-4F095F46AEDA}"/>
              </a:ext>
            </a:extLst>
          </p:cNvPr>
          <p:cNvSpPr txBox="1"/>
          <p:nvPr/>
        </p:nvSpPr>
        <p:spPr>
          <a:xfrm>
            <a:off x="8283681" y="2716386"/>
            <a:ext cx="3077497" cy="461665"/>
          </a:xfrm>
          <a:prstGeom prst="rect">
            <a:avLst/>
          </a:prstGeom>
          <a:noFill/>
        </p:spPr>
        <p:txBody>
          <a:bodyPr wrap="square" rtlCol="0">
            <a:spAutoFit/>
          </a:bodyPr>
          <a:lstStyle/>
          <a:p>
            <a:r>
              <a:rPr lang="en-US" sz="2400" dirty="0">
                <a:solidFill>
                  <a:schemeClr val="accent5">
                    <a:lumMod val="75000"/>
                  </a:schemeClr>
                </a:solidFill>
              </a:rPr>
              <a:t>30</a:t>
            </a:r>
            <a:endParaRPr lang="en-US" sz="2400" dirty="0"/>
          </a:p>
        </p:txBody>
      </p:sp>
      <p:sp>
        <p:nvSpPr>
          <p:cNvPr id="24" name="TextBox 23">
            <a:extLst>
              <a:ext uri="{FF2B5EF4-FFF2-40B4-BE49-F238E27FC236}">
                <a16:creationId xmlns:a16="http://schemas.microsoft.com/office/drawing/2014/main" id="{F4AF361A-0002-ACF5-B99B-C50D28F69696}"/>
              </a:ext>
            </a:extLst>
          </p:cNvPr>
          <p:cNvSpPr txBox="1"/>
          <p:nvPr/>
        </p:nvSpPr>
        <p:spPr>
          <a:xfrm>
            <a:off x="8283681" y="3370098"/>
            <a:ext cx="3266768" cy="461665"/>
          </a:xfrm>
          <a:prstGeom prst="rect">
            <a:avLst/>
          </a:prstGeom>
          <a:noFill/>
        </p:spPr>
        <p:txBody>
          <a:bodyPr wrap="square" rtlCol="0">
            <a:spAutoFit/>
          </a:bodyPr>
          <a:lstStyle/>
          <a:p>
            <a:r>
              <a:rPr lang="en-US" sz="2400" dirty="0">
                <a:solidFill>
                  <a:schemeClr val="accent5">
                    <a:lumMod val="75000"/>
                  </a:schemeClr>
                </a:solidFill>
              </a:rPr>
              <a:t>33</a:t>
            </a:r>
            <a:endParaRPr lang="en-US" sz="2400" dirty="0"/>
          </a:p>
        </p:txBody>
      </p:sp>
      <p:sp>
        <p:nvSpPr>
          <p:cNvPr id="25" name="TextBox 24">
            <a:extLst>
              <a:ext uri="{FF2B5EF4-FFF2-40B4-BE49-F238E27FC236}">
                <a16:creationId xmlns:a16="http://schemas.microsoft.com/office/drawing/2014/main" id="{218E8FE3-16BE-F1D0-EAB4-92A104281AE6}"/>
              </a:ext>
            </a:extLst>
          </p:cNvPr>
          <p:cNvSpPr txBox="1"/>
          <p:nvPr/>
        </p:nvSpPr>
        <p:spPr>
          <a:xfrm>
            <a:off x="8291055" y="4188287"/>
            <a:ext cx="3266768" cy="461665"/>
          </a:xfrm>
          <a:prstGeom prst="rect">
            <a:avLst/>
          </a:prstGeom>
          <a:noFill/>
        </p:spPr>
        <p:txBody>
          <a:bodyPr wrap="square" rtlCol="0">
            <a:spAutoFit/>
          </a:bodyPr>
          <a:lstStyle/>
          <a:p>
            <a:r>
              <a:rPr lang="en-US" sz="2400" dirty="0">
                <a:solidFill>
                  <a:schemeClr val="accent5">
                    <a:lumMod val="75000"/>
                  </a:schemeClr>
                </a:solidFill>
              </a:rPr>
              <a:t>38</a:t>
            </a:r>
            <a:endParaRPr lang="en-US" sz="2400" dirty="0"/>
          </a:p>
        </p:txBody>
      </p:sp>
      <p:cxnSp>
        <p:nvCxnSpPr>
          <p:cNvPr id="27" name="Straight Connector 26">
            <a:extLst>
              <a:ext uri="{FF2B5EF4-FFF2-40B4-BE49-F238E27FC236}">
                <a16:creationId xmlns:a16="http://schemas.microsoft.com/office/drawing/2014/main" id="{35D6A4B4-12E5-3B86-F758-B28CA5957E87}"/>
              </a:ext>
            </a:extLst>
          </p:cNvPr>
          <p:cNvCxnSpPr>
            <a:cxnSpLocks/>
          </p:cNvCxnSpPr>
          <p:nvPr/>
        </p:nvCxnSpPr>
        <p:spPr>
          <a:xfrm>
            <a:off x="8908026" y="1241068"/>
            <a:ext cx="0" cy="4137177"/>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A065399-4032-99B9-468D-75CFB44F20DF}"/>
              </a:ext>
            </a:extLst>
          </p:cNvPr>
          <p:cNvSpPr txBox="1"/>
          <p:nvPr/>
        </p:nvSpPr>
        <p:spPr>
          <a:xfrm>
            <a:off x="8300889" y="4848014"/>
            <a:ext cx="3266768" cy="461665"/>
          </a:xfrm>
          <a:prstGeom prst="rect">
            <a:avLst/>
          </a:prstGeom>
          <a:noFill/>
        </p:spPr>
        <p:txBody>
          <a:bodyPr wrap="square" rtlCol="0">
            <a:spAutoFit/>
          </a:bodyPr>
          <a:lstStyle/>
          <a:p>
            <a:r>
              <a:rPr lang="en-US" sz="2400" dirty="0">
                <a:solidFill>
                  <a:schemeClr val="accent5">
                    <a:lumMod val="75000"/>
                  </a:schemeClr>
                </a:solidFill>
              </a:rPr>
              <a:t>41</a:t>
            </a:r>
            <a:endParaRPr lang="en-US" sz="2400" dirty="0"/>
          </a:p>
        </p:txBody>
      </p:sp>
      <p:sp>
        <p:nvSpPr>
          <p:cNvPr id="29" name="TextBox 28">
            <a:extLst>
              <a:ext uri="{FF2B5EF4-FFF2-40B4-BE49-F238E27FC236}">
                <a16:creationId xmlns:a16="http://schemas.microsoft.com/office/drawing/2014/main" id="{71FE3E91-FE31-7336-EE7E-0DD98FC743A6}"/>
              </a:ext>
            </a:extLst>
          </p:cNvPr>
          <p:cNvSpPr txBox="1"/>
          <p:nvPr/>
        </p:nvSpPr>
        <p:spPr>
          <a:xfrm>
            <a:off x="8291055" y="5847764"/>
            <a:ext cx="3266768" cy="461665"/>
          </a:xfrm>
          <a:prstGeom prst="rect">
            <a:avLst/>
          </a:prstGeom>
          <a:noFill/>
        </p:spPr>
        <p:txBody>
          <a:bodyPr wrap="square" rtlCol="0">
            <a:spAutoFit/>
          </a:bodyPr>
          <a:lstStyle/>
          <a:p>
            <a:r>
              <a:rPr lang="en-US" sz="2400" dirty="0">
                <a:solidFill>
                  <a:schemeClr val="accent5">
                    <a:lumMod val="75000"/>
                  </a:schemeClr>
                </a:solidFill>
              </a:rPr>
              <a:t>65</a:t>
            </a:r>
            <a:endParaRPr lang="en-US" sz="2400" dirty="0"/>
          </a:p>
        </p:txBody>
      </p:sp>
      <p:sp>
        <p:nvSpPr>
          <p:cNvPr id="31" name="TextBox 30">
            <a:extLst>
              <a:ext uri="{FF2B5EF4-FFF2-40B4-BE49-F238E27FC236}">
                <a16:creationId xmlns:a16="http://schemas.microsoft.com/office/drawing/2014/main" id="{A517DEDE-9C5B-B470-F313-20B619670982}"/>
              </a:ext>
            </a:extLst>
          </p:cNvPr>
          <p:cNvSpPr txBox="1"/>
          <p:nvPr/>
        </p:nvSpPr>
        <p:spPr>
          <a:xfrm>
            <a:off x="8925232" y="981685"/>
            <a:ext cx="3266768" cy="338554"/>
          </a:xfrm>
          <a:prstGeom prst="rect">
            <a:avLst/>
          </a:prstGeom>
          <a:noFill/>
        </p:spPr>
        <p:txBody>
          <a:bodyPr wrap="square" rtlCol="0">
            <a:spAutoFit/>
          </a:bodyPr>
          <a:lstStyle/>
          <a:p>
            <a:r>
              <a:rPr lang="en-US" sz="1600" dirty="0"/>
              <a:t>8.2 G Maneuver</a:t>
            </a:r>
          </a:p>
        </p:txBody>
      </p:sp>
      <p:sp>
        <p:nvSpPr>
          <p:cNvPr id="32" name="TextBox 31">
            <a:extLst>
              <a:ext uri="{FF2B5EF4-FFF2-40B4-BE49-F238E27FC236}">
                <a16:creationId xmlns:a16="http://schemas.microsoft.com/office/drawing/2014/main" id="{6088D0B4-F643-CF92-D20A-D0197DC2FB74}"/>
              </a:ext>
            </a:extLst>
          </p:cNvPr>
          <p:cNvSpPr txBox="1"/>
          <p:nvPr/>
        </p:nvSpPr>
        <p:spPr>
          <a:xfrm>
            <a:off x="10041961" y="1910246"/>
            <a:ext cx="1565024" cy="646331"/>
          </a:xfrm>
          <a:prstGeom prst="rect">
            <a:avLst/>
          </a:prstGeom>
          <a:noFill/>
        </p:spPr>
        <p:txBody>
          <a:bodyPr wrap="square" rtlCol="0">
            <a:spAutoFit/>
          </a:bodyPr>
          <a:lstStyle/>
          <a:p>
            <a:r>
              <a:rPr lang="en-US" dirty="0"/>
              <a:t>Pilot loses</a:t>
            </a:r>
          </a:p>
          <a:p>
            <a:r>
              <a:rPr lang="en-US" dirty="0"/>
              <a:t>consciousness</a:t>
            </a:r>
          </a:p>
        </p:txBody>
      </p:sp>
      <p:cxnSp>
        <p:nvCxnSpPr>
          <p:cNvPr id="35" name="Straight Connector 34">
            <a:extLst>
              <a:ext uri="{FF2B5EF4-FFF2-40B4-BE49-F238E27FC236}">
                <a16:creationId xmlns:a16="http://schemas.microsoft.com/office/drawing/2014/main" id="{C51ECC76-34DC-58CA-92AD-0F26985D90C5}"/>
              </a:ext>
            </a:extLst>
          </p:cNvPr>
          <p:cNvCxnSpPr/>
          <p:nvPr/>
        </p:nvCxnSpPr>
        <p:spPr>
          <a:xfrm>
            <a:off x="10618841" y="1233440"/>
            <a:ext cx="0" cy="6333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034B8DA-00AB-5C7A-AE9C-0818BBD39502}"/>
              </a:ext>
            </a:extLst>
          </p:cNvPr>
          <p:cNvCxnSpPr>
            <a:cxnSpLocks/>
          </p:cNvCxnSpPr>
          <p:nvPr/>
        </p:nvCxnSpPr>
        <p:spPr>
          <a:xfrm>
            <a:off x="10604093" y="2632078"/>
            <a:ext cx="0" cy="24627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E0675DC-98DA-D9B2-22F2-1A3BDB5E4DDB}"/>
              </a:ext>
            </a:extLst>
          </p:cNvPr>
          <p:cNvCxnSpPr>
            <a:cxnSpLocks/>
          </p:cNvCxnSpPr>
          <p:nvPr/>
        </p:nvCxnSpPr>
        <p:spPr>
          <a:xfrm>
            <a:off x="10513144" y="1243272"/>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02950BB-F7A2-1FAA-79A7-3B3CA0BAA2C4}"/>
              </a:ext>
            </a:extLst>
          </p:cNvPr>
          <p:cNvCxnSpPr>
            <a:cxnSpLocks/>
          </p:cNvCxnSpPr>
          <p:nvPr/>
        </p:nvCxnSpPr>
        <p:spPr>
          <a:xfrm>
            <a:off x="10513144" y="5094789"/>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2DB645D-017B-62C4-8D3D-51B297690A9B}"/>
              </a:ext>
            </a:extLst>
          </p:cNvPr>
          <p:cNvCxnSpPr/>
          <p:nvPr/>
        </p:nvCxnSpPr>
        <p:spPr>
          <a:xfrm>
            <a:off x="8908026" y="5550103"/>
            <a:ext cx="0" cy="196215"/>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946C03A-B325-12FE-FB0E-E83BF329D5E0}"/>
              </a:ext>
            </a:extLst>
          </p:cNvPr>
          <p:cNvCxnSpPr/>
          <p:nvPr/>
        </p:nvCxnSpPr>
        <p:spPr>
          <a:xfrm>
            <a:off x="8908026" y="5847764"/>
            <a:ext cx="0" cy="196215"/>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60" name="Title 1">
            <a:extLst>
              <a:ext uri="{FF2B5EF4-FFF2-40B4-BE49-F238E27FC236}">
                <a16:creationId xmlns:a16="http://schemas.microsoft.com/office/drawing/2014/main" id="{7FD2FF6D-5F38-4F2D-8236-6F439CFDE909}"/>
              </a:ext>
            </a:extLst>
          </p:cNvPr>
          <p:cNvSpPr txBox="1">
            <a:spLocks/>
          </p:cNvSpPr>
          <p:nvPr/>
        </p:nvSpPr>
        <p:spPr>
          <a:xfrm>
            <a:off x="337930" y="-844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F-16 Close Call 5/5/16</a:t>
            </a:r>
          </a:p>
        </p:txBody>
      </p:sp>
      <p:cxnSp>
        <p:nvCxnSpPr>
          <p:cNvPr id="61" name="Straight Connector 60">
            <a:extLst>
              <a:ext uri="{FF2B5EF4-FFF2-40B4-BE49-F238E27FC236}">
                <a16:creationId xmlns:a16="http://schemas.microsoft.com/office/drawing/2014/main" id="{3E96346B-F25C-9064-6490-90D779E65970}"/>
              </a:ext>
            </a:extLst>
          </p:cNvPr>
          <p:cNvCxnSpPr>
            <a:cxnSpLocks/>
          </p:cNvCxnSpPr>
          <p:nvPr/>
        </p:nvCxnSpPr>
        <p:spPr>
          <a:xfrm>
            <a:off x="337930" y="836448"/>
            <a:ext cx="1124447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09459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712553A-4657-6C95-372E-6A8BF00A0773}"/>
              </a:ext>
            </a:extLst>
          </p:cNvPr>
          <p:cNvSpPr/>
          <p:nvPr/>
        </p:nvSpPr>
        <p:spPr>
          <a:xfrm>
            <a:off x="536716" y="745434"/>
            <a:ext cx="9421261" cy="5049079"/>
          </a:xfrm>
          <a:prstGeom prst="rect">
            <a:avLst/>
          </a:prstGeom>
          <a:solidFill>
            <a:schemeClr val="bg1">
              <a:lumMod val="8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FD1B8AC-E9D8-0658-C099-5141983B53CB}"/>
              </a:ext>
            </a:extLst>
          </p:cNvPr>
          <p:cNvSpPr/>
          <p:nvPr/>
        </p:nvSpPr>
        <p:spPr>
          <a:xfrm rot="16200000">
            <a:off x="3388273" y="664008"/>
            <a:ext cx="1325563" cy="3057367"/>
          </a:xfrm>
          <a:prstGeom prst="rect">
            <a:avLst/>
          </a:prstGeom>
          <a:solidFill>
            <a:schemeClr val="accent2">
              <a:lumMod val="60000"/>
              <a:lumOff val="4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F0065D5-5C29-6188-2D7F-F547BA9B7094}"/>
              </a:ext>
            </a:extLst>
          </p:cNvPr>
          <p:cNvSpPr/>
          <p:nvPr/>
        </p:nvSpPr>
        <p:spPr>
          <a:xfrm rot="16200000">
            <a:off x="3397642" y="3290699"/>
            <a:ext cx="1325563" cy="3057367"/>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2C39F3E-9910-CC9A-C2D0-63CD9FAD6B9B}"/>
              </a:ext>
            </a:extLst>
          </p:cNvPr>
          <p:cNvSpPr/>
          <p:nvPr/>
        </p:nvSpPr>
        <p:spPr>
          <a:xfrm rot="16200000">
            <a:off x="6847663" y="1824879"/>
            <a:ext cx="1663897" cy="3344678"/>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87C1364-2BF6-FCF8-ED19-A72A3C125F31}"/>
              </a:ext>
            </a:extLst>
          </p:cNvPr>
          <p:cNvCxnSpPr>
            <a:cxnSpLocks/>
          </p:cNvCxnSpPr>
          <p:nvPr/>
        </p:nvCxnSpPr>
        <p:spPr>
          <a:xfrm>
            <a:off x="9551991" y="3403529"/>
            <a:ext cx="914235"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F33DFA-D254-B1AC-49D2-E5E749E11453}"/>
              </a:ext>
            </a:extLst>
          </p:cNvPr>
          <p:cNvCxnSpPr>
            <a:cxnSpLocks/>
          </p:cNvCxnSpPr>
          <p:nvPr/>
        </p:nvCxnSpPr>
        <p:spPr>
          <a:xfrm>
            <a:off x="1796707" y="3495969"/>
            <a:ext cx="3940539" cy="1249"/>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F2AA96-A1B5-7CE0-3CD5-961118209A32}"/>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360A5201-A985-AA1E-F6CF-9F397558BFD9}"/>
              </a:ext>
            </a:extLst>
          </p:cNvPr>
          <p:cNvCxnSpPr>
            <a:cxnSpLocks/>
          </p:cNvCxnSpPr>
          <p:nvPr/>
        </p:nvCxnSpPr>
        <p:spPr>
          <a:xfrm>
            <a:off x="1199175" y="4468696"/>
            <a:ext cx="1077460" cy="554911"/>
          </a:xfrm>
          <a:prstGeom prst="bentConnector3">
            <a:avLst>
              <a:gd name="adj1" fmla="val 2955"/>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A4FCE363-0F78-8062-713A-3D05C32FA186}"/>
              </a:ext>
            </a:extLst>
          </p:cNvPr>
          <p:cNvCxnSpPr>
            <a:cxnSpLocks/>
          </p:cNvCxnSpPr>
          <p:nvPr/>
        </p:nvCxnSpPr>
        <p:spPr>
          <a:xfrm flipV="1">
            <a:off x="1228062" y="2106871"/>
            <a:ext cx="1086619" cy="486679"/>
          </a:xfrm>
          <a:prstGeom prst="bentConnector3">
            <a:avLst>
              <a:gd name="adj1" fmla="val 2436"/>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AD9ADE4-6CC6-FEA8-3FAB-DD6D3569C158}"/>
              </a:ext>
            </a:extLst>
          </p:cNvPr>
          <p:cNvCxnSpPr>
            <a:cxnSpLocks/>
          </p:cNvCxnSpPr>
          <p:nvPr/>
        </p:nvCxnSpPr>
        <p:spPr>
          <a:xfrm flipV="1">
            <a:off x="5844212" y="4449032"/>
            <a:ext cx="1159540" cy="698926"/>
          </a:xfrm>
          <a:prstGeom prst="bentConnector4">
            <a:avLst>
              <a:gd name="adj1" fmla="val 14126"/>
              <a:gd name="adj2" fmla="val 456"/>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39EAA37-30A0-0CA9-8614-C9B1C5434D3F}"/>
              </a:ext>
            </a:extLst>
          </p:cNvPr>
          <p:cNvSpPr/>
          <p:nvPr/>
        </p:nvSpPr>
        <p:spPr>
          <a:xfrm rot="10800000">
            <a:off x="10538947" y="2580296"/>
            <a:ext cx="1371362" cy="1576288"/>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AEC1D69B-69AD-8B4C-3DBF-8605BABD2781}"/>
              </a:ext>
            </a:extLst>
          </p:cNvPr>
          <p:cNvSpPr txBox="1"/>
          <p:nvPr/>
        </p:nvSpPr>
        <p:spPr>
          <a:xfrm>
            <a:off x="3054635" y="1955880"/>
            <a:ext cx="1672253" cy="400110"/>
          </a:xfrm>
          <a:prstGeom prst="rect">
            <a:avLst/>
          </a:prstGeom>
          <a:noFill/>
        </p:spPr>
        <p:txBody>
          <a:bodyPr wrap="none" rtlCol="0">
            <a:spAutoFit/>
          </a:bodyPr>
          <a:lstStyle/>
          <a:p>
            <a:r>
              <a:rPr lang="en-US" sz="2000" dirty="0">
                <a:solidFill>
                  <a:schemeClr val="accent2">
                    <a:lumMod val="50000"/>
                  </a:schemeClr>
                </a:solidFill>
              </a:rPr>
              <a:t>Complex Path</a:t>
            </a:r>
          </a:p>
        </p:txBody>
      </p:sp>
      <p:sp>
        <p:nvSpPr>
          <p:cNvPr id="63" name="Rectangle 62">
            <a:extLst>
              <a:ext uri="{FF2B5EF4-FFF2-40B4-BE49-F238E27FC236}">
                <a16:creationId xmlns:a16="http://schemas.microsoft.com/office/drawing/2014/main" id="{318F7EE8-B6F6-275C-85E3-3047ED8D0EB4}"/>
              </a:ext>
            </a:extLst>
          </p:cNvPr>
          <p:cNvSpPr/>
          <p:nvPr/>
        </p:nvSpPr>
        <p:spPr>
          <a:xfrm>
            <a:off x="561975" y="2997448"/>
            <a:ext cx="377825" cy="1159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D076DBD0-C04D-F5E1-D13A-6B9426F77BA8}"/>
              </a:ext>
            </a:extLst>
          </p:cNvPr>
          <p:cNvSpPr txBox="1"/>
          <p:nvPr/>
        </p:nvSpPr>
        <p:spPr>
          <a:xfrm>
            <a:off x="5824043" y="4786673"/>
            <a:ext cx="1159539" cy="646331"/>
          </a:xfrm>
          <a:prstGeom prst="rect">
            <a:avLst/>
          </a:prstGeom>
          <a:noFill/>
        </p:spPr>
        <p:txBody>
          <a:bodyPr wrap="square" rtlCol="0">
            <a:spAutoFit/>
          </a:bodyPr>
          <a:lstStyle/>
          <a:p>
            <a:r>
              <a:rPr lang="en-US" dirty="0"/>
              <a:t>Trusted</a:t>
            </a:r>
          </a:p>
          <a:p>
            <a:endParaRPr lang="en-US" dirty="0"/>
          </a:p>
        </p:txBody>
      </p:sp>
      <p:sp>
        <p:nvSpPr>
          <p:cNvPr id="66" name="TextBox 65">
            <a:extLst>
              <a:ext uri="{FF2B5EF4-FFF2-40B4-BE49-F238E27FC236}">
                <a16:creationId xmlns:a16="http://schemas.microsoft.com/office/drawing/2014/main" id="{EEF2D358-96DB-F844-AF98-E359F956A56A}"/>
              </a:ext>
            </a:extLst>
          </p:cNvPr>
          <p:cNvSpPr txBox="1"/>
          <p:nvPr/>
        </p:nvSpPr>
        <p:spPr>
          <a:xfrm>
            <a:off x="5823473" y="5108854"/>
            <a:ext cx="1159539" cy="646331"/>
          </a:xfrm>
          <a:prstGeom prst="rect">
            <a:avLst/>
          </a:prstGeom>
          <a:noFill/>
        </p:spPr>
        <p:txBody>
          <a:bodyPr wrap="square" rtlCol="0">
            <a:spAutoFit/>
          </a:bodyPr>
          <a:lstStyle/>
          <a:p>
            <a:r>
              <a:rPr lang="en-US" dirty="0"/>
              <a:t>Output</a:t>
            </a:r>
          </a:p>
          <a:p>
            <a:endParaRPr lang="en-US" dirty="0"/>
          </a:p>
        </p:txBody>
      </p:sp>
      <p:cxnSp>
        <p:nvCxnSpPr>
          <p:cNvPr id="80" name="Straight Arrow Connector 79">
            <a:extLst>
              <a:ext uri="{FF2B5EF4-FFF2-40B4-BE49-F238E27FC236}">
                <a16:creationId xmlns:a16="http://schemas.microsoft.com/office/drawing/2014/main" id="{B64822E2-10EE-46B2-FEB8-FC91B45E3942}"/>
              </a:ext>
            </a:extLst>
          </p:cNvPr>
          <p:cNvCxnSpPr>
            <a:cxnSpLocks/>
          </p:cNvCxnSpPr>
          <p:nvPr/>
        </p:nvCxnSpPr>
        <p:spPr>
          <a:xfrm>
            <a:off x="7063365" y="1974350"/>
            <a:ext cx="0" cy="605947"/>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E29A3E5-F834-C7BD-7F7B-F9B80164D0C5}"/>
              </a:ext>
            </a:extLst>
          </p:cNvPr>
          <p:cNvCxnSpPr/>
          <p:nvPr/>
        </p:nvCxnSpPr>
        <p:spPr>
          <a:xfrm>
            <a:off x="5922614" y="1999402"/>
            <a:ext cx="115954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4F4FD26C-6792-2B67-F26B-1307D0A88E94}"/>
              </a:ext>
            </a:extLst>
          </p:cNvPr>
          <p:cNvSpPr txBox="1"/>
          <p:nvPr/>
        </p:nvSpPr>
        <p:spPr>
          <a:xfrm>
            <a:off x="6579213" y="3074120"/>
            <a:ext cx="2200795" cy="707886"/>
          </a:xfrm>
          <a:prstGeom prst="rect">
            <a:avLst/>
          </a:prstGeom>
          <a:noFill/>
        </p:spPr>
        <p:txBody>
          <a:bodyPr wrap="none" rtlCol="0">
            <a:spAutoFit/>
          </a:bodyPr>
          <a:lstStyle/>
          <a:p>
            <a:r>
              <a:rPr lang="en-US" sz="2000" dirty="0">
                <a:solidFill>
                  <a:schemeClr val="accent6">
                    <a:lumMod val="75000"/>
                  </a:schemeClr>
                </a:solidFill>
              </a:rPr>
              <a:t>RTA Monitor &amp;</a:t>
            </a:r>
          </a:p>
          <a:p>
            <a:r>
              <a:rPr lang="en-US" sz="2000" dirty="0">
                <a:solidFill>
                  <a:schemeClr val="accent6">
                    <a:lumMod val="75000"/>
                  </a:schemeClr>
                </a:solidFill>
              </a:rPr>
              <a:t> Switch Mechanism</a:t>
            </a:r>
          </a:p>
        </p:txBody>
      </p:sp>
      <p:sp>
        <p:nvSpPr>
          <p:cNvPr id="87" name="TextBox 86">
            <a:extLst>
              <a:ext uri="{FF2B5EF4-FFF2-40B4-BE49-F238E27FC236}">
                <a16:creationId xmlns:a16="http://schemas.microsoft.com/office/drawing/2014/main" id="{AB6D416B-E040-E293-0434-254AD79B2405}"/>
              </a:ext>
            </a:extLst>
          </p:cNvPr>
          <p:cNvSpPr txBox="1"/>
          <p:nvPr/>
        </p:nvSpPr>
        <p:spPr>
          <a:xfrm>
            <a:off x="10552272" y="2843952"/>
            <a:ext cx="1334020" cy="923330"/>
          </a:xfrm>
          <a:prstGeom prst="rect">
            <a:avLst/>
          </a:prstGeom>
          <a:noFill/>
        </p:spPr>
        <p:txBody>
          <a:bodyPr wrap="none" rtlCol="0">
            <a:spAutoFit/>
          </a:bodyPr>
          <a:lstStyle/>
          <a:p>
            <a:r>
              <a:rPr lang="en-US" dirty="0">
                <a:solidFill>
                  <a:schemeClr val="accent6">
                    <a:lumMod val="75000"/>
                  </a:schemeClr>
                </a:solidFill>
              </a:rPr>
              <a:t>Operating a </a:t>
            </a:r>
          </a:p>
          <a:p>
            <a:r>
              <a:rPr lang="en-US" dirty="0">
                <a:solidFill>
                  <a:schemeClr val="accent6">
                    <a:lumMod val="75000"/>
                  </a:schemeClr>
                </a:solidFill>
              </a:rPr>
              <a:t>fix-winged</a:t>
            </a:r>
          </a:p>
          <a:p>
            <a:r>
              <a:rPr lang="en-US" dirty="0">
                <a:solidFill>
                  <a:schemeClr val="accent6">
                    <a:lumMod val="75000"/>
                  </a:schemeClr>
                </a:solidFill>
              </a:rPr>
              <a:t>aircraft</a:t>
            </a:r>
          </a:p>
        </p:txBody>
      </p:sp>
      <p:cxnSp>
        <p:nvCxnSpPr>
          <p:cNvPr id="89" name="Straight Connector 88">
            <a:extLst>
              <a:ext uri="{FF2B5EF4-FFF2-40B4-BE49-F238E27FC236}">
                <a16:creationId xmlns:a16="http://schemas.microsoft.com/office/drawing/2014/main" id="{272EF5BE-C1D8-499E-1920-179B4C826959}"/>
              </a:ext>
            </a:extLst>
          </p:cNvPr>
          <p:cNvCxnSpPr>
            <a:cxnSpLocks/>
          </p:cNvCxnSpPr>
          <p:nvPr/>
        </p:nvCxnSpPr>
        <p:spPr>
          <a:xfrm>
            <a:off x="11179760" y="4329167"/>
            <a:ext cx="0" cy="1747168"/>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0DF2E4F-C490-44E7-E524-D7BB100E145A}"/>
              </a:ext>
            </a:extLst>
          </p:cNvPr>
          <p:cNvCxnSpPr>
            <a:cxnSpLocks/>
          </p:cNvCxnSpPr>
          <p:nvPr/>
        </p:nvCxnSpPr>
        <p:spPr>
          <a:xfrm flipH="1">
            <a:off x="265471" y="6076335"/>
            <a:ext cx="1094609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D430D28-C007-6371-2101-A0DCC89E5EA4}"/>
              </a:ext>
            </a:extLst>
          </p:cNvPr>
          <p:cNvCxnSpPr>
            <a:cxnSpLocks/>
          </p:cNvCxnSpPr>
          <p:nvPr/>
        </p:nvCxnSpPr>
        <p:spPr>
          <a:xfrm>
            <a:off x="281611" y="3495968"/>
            <a:ext cx="10025" cy="2574288"/>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8D0F746-88A8-3B22-88BA-C198EF18DF90}"/>
              </a:ext>
            </a:extLst>
          </p:cNvPr>
          <p:cNvCxnSpPr>
            <a:cxnSpLocks/>
          </p:cNvCxnSpPr>
          <p:nvPr/>
        </p:nvCxnSpPr>
        <p:spPr>
          <a:xfrm>
            <a:off x="255639" y="3505800"/>
            <a:ext cx="522582"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9BD2C6-F301-23BA-8F19-6946656E8636}"/>
              </a:ext>
            </a:extLst>
          </p:cNvPr>
          <p:cNvSpPr txBox="1"/>
          <p:nvPr/>
        </p:nvSpPr>
        <p:spPr>
          <a:xfrm>
            <a:off x="3054635" y="4502331"/>
            <a:ext cx="2159876" cy="707886"/>
          </a:xfrm>
          <a:prstGeom prst="rect">
            <a:avLst/>
          </a:prstGeom>
          <a:noFill/>
        </p:spPr>
        <p:txBody>
          <a:bodyPr wrap="square" rtlCol="0">
            <a:spAutoFit/>
          </a:bodyPr>
          <a:lstStyle/>
          <a:p>
            <a:r>
              <a:rPr lang="en-US" sz="2000" dirty="0">
                <a:solidFill>
                  <a:schemeClr val="accent6">
                    <a:lumMod val="75000"/>
                  </a:schemeClr>
                </a:solidFill>
              </a:rPr>
              <a:t>Return to safe zone dynamics</a:t>
            </a:r>
          </a:p>
        </p:txBody>
      </p:sp>
      <p:sp>
        <p:nvSpPr>
          <p:cNvPr id="12" name="Rectangle 11">
            <a:extLst>
              <a:ext uri="{FF2B5EF4-FFF2-40B4-BE49-F238E27FC236}">
                <a16:creationId xmlns:a16="http://schemas.microsoft.com/office/drawing/2014/main" id="{87EDCAFF-C23B-7F16-2B4F-B65B536CE7F7}"/>
              </a:ext>
            </a:extLst>
          </p:cNvPr>
          <p:cNvSpPr/>
          <p:nvPr/>
        </p:nvSpPr>
        <p:spPr>
          <a:xfrm>
            <a:off x="863578" y="2795487"/>
            <a:ext cx="860408" cy="1472796"/>
          </a:xfrm>
          <a:prstGeom prst="rect">
            <a:avLst/>
          </a:prstGeom>
          <a:solidFill>
            <a:schemeClr val="accent6">
              <a:lumMod val="60000"/>
              <a:lumOff val="40000"/>
            </a:schemeClr>
          </a:solidFill>
          <a:ln w="412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7DBE2BB8-D384-0C64-3427-EAED5FC9D259}"/>
              </a:ext>
            </a:extLst>
          </p:cNvPr>
          <p:cNvSpPr txBox="1"/>
          <p:nvPr/>
        </p:nvSpPr>
        <p:spPr>
          <a:xfrm>
            <a:off x="972718" y="3115417"/>
            <a:ext cx="627095" cy="338554"/>
          </a:xfrm>
          <a:prstGeom prst="rect">
            <a:avLst/>
          </a:prstGeom>
          <a:noFill/>
        </p:spPr>
        <p:txBody>
          <a:bodyPr wrap="none" rtlCol="0">
            <a:spAutoFit/>
          </a:bodyPr>
          <a:lstStyle/>
          <a:p>
            <a:r>
              <a:rPr lang="en-US" sz="1600" dirty="0">
                <a:solidFill>
                  <a:schemeClr val="accent6">
                    <a:lumMod val="75000"/>
                  </a:schemeClr>
                </a:solidFill>
              </a:rPr>
              <a:t>Input</a:t>
            </a:r>
          </a:p>
        </p:txBody>
      </p:sp>
      <p:sp>
        <p:nvSpPr>
          <p:cNvPr id="17" name="TextBox 16">
            <a:extLst>
              <a:ext uri="{FF2B5EF4-FFF2-40B4-BE49-F238E27FC236}">
                <a16:creationId xmlns:a16="http://schemas.microsoft.com/office/drawing/2014/main" id="{81CC224E-83D6-2D3C-A48D-6F05E8E2824C}"/>
              </a:ext>
            </a:extLst>
          </p:cNvPr>
          <p:cNvSpPr txBox="1"/>
          <p:nvPr/>
        </p:nvSpPr>
        <p:spPr>
          <a:xfrm>
            <a:off x="856469" y="3407731"/>
            <a:ext cx="926857" cy="338554"/>
          </a:xfrm>
          <a:prstGeom prst="rect">
            <a:avLst/>
          </a:prstGeom>
          <a:noFill/>
        </p:spPr>
        <p:txBody>
          <a:bodyPr wrap="none" rtlCol="0">
            <a:spAutoFit/>
          </a:bodyPr>
          <a:lstStyle/>
          <a:p>
            <a:r>
              <a:rPr lang="en-US" sz="1600" dirty="0">
                <a:solidFill>
                  <a:schemeClr val="accent6">
                    <a:lumMod val="75000"/>
                  </a:schemeClr>
                </a:solidFill>
              </a:rPr>
              <a:t>Allocator</a:t>
            </a:r>
          </a:p>
        </p:txBody>
      </p:sp>
      <p:sp>
        <p:nvSpPr>
          <p:cNvPr id="20" name="Title 1">
            <a:extLst>
              <a:ext uri="{FF2B5EF4-FFF2-40B4-BE49-F238E27FC236}">
                <a16:creationId xmlns:a16="http://schemas.microsoft.com/office/drawing/2014/main" id="{9351FEFE-3F66-4F03-134B-D8085EE32548}"/>
              </a:ext>
            </a:extLst>
          </p:cNvPr>
          <p:cNvSpPr txBox="1">
            <a:spLocks/>
          </p:cNvSpPr>
          <p:nvPr/>
        </p:nvSpPr>
        <p:spPr>
          <a:xfrm>
            <a:off x="331307" y="-272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Geofenced Operations</a:t>
            </a:r>
          </a:p>
        </p:txBody>
      </p:sp>
      <p:cxnSp>
        <p:nvCxnSpPr>
          <p:cNvPr id="21" name="Straight Connector 20">
            <a:extLst>
              <a:ext uri="{FF2B5EF4-FFF2-40B4-BE49-F238E27FC236}">
                <a16:creationId xmlns:a16="http://schemas.microsoft.com/office/drawing/2014/main" id="{08D6FD0B-B1EB-623B-8A95-50A21ED99998}"/>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8964E26-A72F-4FB3-DB88-B2AEAE7517DA}"/>
              </a:ext>
            </a:extLst>
          </p:cNvPr>
          <p:cNvSpPr txBox="1"/>
          <p:nvPr/>
        </p:nvSpPr>
        <p:spPr>
          <a:xfrm>
            <a:off x="5881303" y="1979610"/>
            <a:ext cx="1159539" cy="646331"/>
          </a:xfrm>
          <a:prstGeom prst="rect">
            <a:avLst/>
          </a:prstGeom>
          <a:noFill/>
        </p:spPr>
        <p:txBody>
          <a:bodyPr wrap="square" rtlCol="0">
            <a:spAutoFit/>
          </a:bodyPr>
          <a:lstStyle/>
          <a:p>
            <a:r>
              <a:rPr lang="en-US" dirty="0"/>
              <a:t>Output</a:t>
            </a:r>
          </a:p>
          <a:p>
            <a:endParaRPr lang="en-US" dirty="0"/>
          </a:p>
        </p:txBody>
      </p:sp>
      <p:sp>
        <p:nvSpPr>
          <p:cNvPr id="23" name="TextBox 22">
            <a:extLst>
              <a:ext uri="{FF2B5EF4-FFF2-40B4-BE49-F238E27FC236}">
                <a16:creationId xmlns:a16="http://schemas.microsoft.com/office/drawing/2014/main" id="{7499C57B-E6A5-08EB-7F5F-65DEAA8314FD}"/>
              </a:ext>
            </a:extLst>
          </p:cNvPr>
          <p:cNvSpPr txBox="1"/>
          <p:nvPr/>
        </p:nvSpPr>
        <p:spPr>
          <a:xfrm>
            <a:off x="5858781" y="1629697"/>
            <a:ext cx="1264671" cy="646331"/>
          </a:xfrm>
          <a:prstGeom prst="rect">
            <a:avLst/>
          </a:prstGeom>
          <a:noFill/>
        </p:spPr>
        <p:txBody>
          <a:bodyPr wrap="square" rtlCol="0">
            <a:spAutoFit/>
          </a:bodyPr>
          <a:lstStyle/>
          <a:p>
            <a:r>
              <a:rPr lang="en-US" dirty="0"/>
              <a:t>Untrusted</a:t>
            </a:r>
          </a:p>
          <a:p>
            <a:endParaRPr lang="en-US" dirty="0"/>
          </a:p>
        </p:txBody>
      </p:sp>
    </p:spTree>
    <p:extLst>
      <p:ext uri="{BB962C8B-B14F-4D97-AF65-F5344CB8AC3E}">
        <p14:creationId xmlns:p14="http://schemas.microsoft.com/office/powerpoint/2010/main" val="1277063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712553A-4657-6C95-372E-6A8BF00A0773}"/>
              </a:ext>
            </a:extLst>
          </p:cNvPr>
          <p:cNvSpPr/>
          <p:nvPr/>
        </p:nvSpPr>
        <p:spPr>
          <a:xfrm>
            <a:off x="536716" y="745434"/>
            <a:ext cx="9421261" cy="5049079"/>
          </a:xfrm>
          <a:prstGeom prst="rect">
            <a:avLst/>
          </a:prstGeom>
          <a:solidFill>
            <a:schemeClr val="bg1">
              <a:lumMod val="8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FD1B8AC-E9D8-0658-C099-5141983B53CB}"/>
              </a:ext>
            </a:extLst>
          </p:cNvPr>
          <p:cNvSpPr/>
          <p:nvPr/>
        </p:nvSpPr>
        <p:spPr>
          <a:xfrm rot="16200000">
            <a:off x="3388273" y="664008"/>
            <a:ext cx="1325563" cy="3057367"/>
          </a:xfrm>
          <a:prstGeom prst="rect">
            <a:avLst/>
          </a:prstGeom>
          <a:solidFill>
            <a:schemeClr val="accent2">
              <a:lumMod val="60000"/>
              <a:lumOff val="4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F0065D5-5C29-6188-2D7F-F547BA9B7094}"/>
              </a:ext>
            </a:extLst>
          </p:cNvPr>
          <p:cNvSpPr/>
          <p:nvPr/>
        </p:nvSpPr>
        <p:spPr>
          <a:xfrm rot="16200000">
            <a:off x="3397642" y="3290699"/>
            <a:ext cx="1325563" cy="3057367"/>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2C39F3E-9910-CC9A-C2D0-63CD9FAD6B9B}"/>
              </a:ext>
            </a:extLst>
          </p:cNvPr>
          <p:cNvSpPr/>
          <p:nvPr/>
        </p:nvSpPr>
        <p:spPr>
          <a:xfrm rot="16200000">
            <a:off x="6847663" y="1824879"/>
            <a:ext cx="1663897" cy="3344678"/>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87C1364-2BF6-FCF8-ED19-A72A3C125F31}"/>
              </a:ext>
            </a:extLst>
          </p:cNvPr>
          <p:cNvCxnSpPr>
            <a:cxnSpLocks/>
          </p:cNvCxnSpPr>
          <p:nvPr/>
        </p:nvCxnSpPr>
        <p:spPr>
          <a:xfrm>
            <a:off x="9551991" y="3403529"/>
            <a:ext cx="914235"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F33DFA-D254-B1AC-49D2-E5E749E11453}"/>
              </a:ext>
            </a:extLst>
          </p:cNvPr>
          <p:cNvCxnSpPr>
            <a:cxnSpLocks/>
          </p:cNvCxnSpPr>
          <p:nvPr/>
        </p:nvCxnSpPr>
        <p:spPr>
          <a:xfrm>
            <a:off x="1796707" y="3495969"/>
            <a:ext cx="3940539" cy="1249"/>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360A5201-A985-AA1E-F6CF-9F397558BFD9}"/>
              </a:ext>
            </a:extLst>
          </p:cNvPr>
          <p:cNvCxnSpPr>
            <a:cxnSpLocks/>
          </p:cNvCxnSpPr>
          <p:nvPr/>
        </p:nvCxnSpPr>
        <p:spPr>
          <a:xfrm>
            <a:off x="1199175" y="4468696"/>
            <a:ext cx="1077460" cy="554911"/>
          </a:xfrm>
          <a:prstGeom prst="bentConnector3">
            <a:avLst>
              <a:gd name="adj1" fmla="val 2955"/>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A4FCE363-0F78-8062-713A-3D05C32FA186}"/>
              </a:ext>
            </a:extLst>
          </p:cNvPr>
          <p:cNvCxnSpPr>
            <a:cxnSpLocks/>
          </p:cNvCxnSpPr>
          <p:nvPr/>
        </p:nvCxnSpPr>
        <p:spPr>
          <a:xfrm flipV="1">
            <a:off x="1228062" y="2106871"/>
            <a:ext cx="1086619" cy="486679"/>
          </a:xfrm>
          <a:prstGeom prst="bentConnector3">
            <a:avLst>
              <a:gd name="adj1" fmla="val 2436"/>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AD9ADE4-6CC6-FEA8-3FAB-DD6D3569C158}"/>
              </a:ext>
            </a:extLst>
          </p:cNvPr>
          <p:cNvCxnSpPr>
            <a:cxnSpLocks/>
          </p:cNvCxnSpPr>
          <p:nvPr/>
        </p:nvCxnSpPr>
        <p:spPr>
          <a:xfrm flipV="1">
            <a:off x="5844212" y="4449032"/>
            <a:ext cx="1159540" cy="698926"/>
          </a:xfrm>
          <a:prstGeom prst="bentConnector4">
            <a:avLst>
              <a:gd name="adj1" fmla="val 14126"/>
              <a:gd name="adj2" fmla="val 456"/>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39EAA37-30A0-0CA9-8614-C9B1C5434D3F}"/>
              </a:ext>
            </a:extLst>
          </p:cNvPr>
          <p:cNvSpPr/>
          <p:nvPr/>
        </p:nvSpPr>
        <p:spPr>
          <a:xfrm rot="10800000">
            <a:off x="10538947" y="2580296"/>
            <a:ext cx="1371362" cy="1576288"/>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AEC1D69B-69AD-8B4C-3DBF-8605BABD2781}"/>
              </a:ext>
            </a:extLst>
          </p:cNvPr>
          <p:cNvSpPr txBox="1"/>
          <p:nvPr/>
        </p:nvSpPr>
        <p:spPr>
          <a:xfrm>
            <a:off x="3054635" y="1955880"/>
            <a:ext cx="1672253" cy="400110"/>
          </a:xfrm>
          <a:prstGeom prst="rect">
            <a:avLst/>
          </a:prstGeom>
          <a:noFill/>
        </p:spPr>
        <p:txBody>
          <a:bodyPr wrap="none" rtlCol="0">
            <a:spAutoFit/>
          </a:bodyPr>
          <a:lstStyle/>
          <a:p>
            <a:r>
              <a:rPr lang="en-US" sz="2000" dirty="0">
                <a:solidFill>
                  <a:schemeClr val="accent2">
                    <a:lumMod val="50000"/>
                  </a:schemeClr>
                </a:solidFill>
              </a:rPr>
              <a:t>Complex Path</a:t>
            </a:r>
          </a:p>
        </p:txBody>
      </p:sp>
      <p:sp>
        <p:nvSpPr>
          <p:cNvPr id="63" name="Rectangle 62">
            <a:extLst>
              <a:ext uri="{FF2B5EF4-FFF2-40B4-BE49-F238E27FC236}">
                <a16:creationId xmlns:a16="http://schemas.microsoft.com/office/drawing/2014/main" id="{318F7EE8-B6F6-275C-85E3-3047ED8D0EB4}"/>
              </a:ext>
            </a:extLst>
          </p:cNvPr>
          <p:cNvSpPr/>
          <p:nvPr/>
        </p:nvSpPr>
        <p:spPr>
          <a:xfrm>
            <a:off x="561975" y="2997448"/>
            <a:ext cx="377825" cy="1159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D076DBD0-C04D-F5E1-D13A-6B9426F77BA8}"/>
              </a:ext>
            </a:extLst>
          </p:cNvPr>
          <p:cNvSpPr txBox="1"/>
          <p:nvPr/>
        </p:nvSpPr>
        <p:spPr>
          <a:xfrm>
            <a:off x="5824043" y="4786673"/>
            <a:ext cx="1159539" cy="646331"/>
          </a:xfrm>
          <a:prstGeom prst="rect">
            <a:avLst/>
          </a:prstGeom>
          <a:noFill/>
        </p:spPr>
        <p:txBody>
          <a:bodyPr wrap="square" rtlCol="0">
            <a:spAutoFit/>
          </a:bodyPr>
          <a:lstStyle/>
          <a:p>
            <a:r>
              <a:rPr lang="en-US" dirty="0"/>
              <a:t>Trusted</a:t>
            </a:r>
          </a:p>
          <a:p>
            <a:endParaRPr lang="en-US" dirty="0"/>
          </a:p>
        </p:txBody>
      </p:sp>
      <p:sp>
        <p:nvSpPr>
          <p:cNvPr id="66" name="TextBox 65">
            <a:extLst>
              <a:ext uri="{FF2B5EF4-FFF2-40B4-BE49-F238E27FC236}">
                <a16:creationId xmlns:a16="http://schemas.microsoft.com/office/drawing/2014/main" id="{EEF2D358-96DB-F844-AF98-E359F956A56A}"/>
              </a:ext>
            </a:extLst>
          </p:cNvPr>
          <p:cNvSpPr txBox="1"/>
          <p:nvPr/>
        </p:nvSpPr>
        <p:spPr>
          <a:xfrm>
            <a:off x="5823473" y="5108854"/>
            <a:ext cx="1159539" cy="646331"/>
          </a:xfrm>
          <a:prstGeom prst="rect">
            <a:avLst/>
          </a:prstGeom>
          <a:noFill/>
        </p:spPr>
        <p:txBody>
          <a:bodyPr wrap="square" rtlCol="0">
            <a:spAutoFit/>
          </a:bodyPr>
          <a:lstStyle/>
          <a:p>
            <a:r>
              <a:rPr lang="en-US" dirty="0"/>
              <a:t>Output</a:t>
            </a:r>
          </a:p>
          <a:p>
            <a:endParaRPr lang="en-US" dirty="0"/>
          </a:p>
        </p:txBody>
      </p:sp>
      <p:cxnSp>
        <p:nvCxnSpPr>
          <p:cNvPr id="80" name="Straight Arrow Connector 79">
            <a:extLst>
              <a:ext uri="{FF2B5EF4-FFF2-40B4-BE49-F238E27FC236}">
                <a16:creationId xmlns:a16="http://schemas.microsoft.com/office/drawing/2014/main" id="{B64822E2-10EE-46B2-FEB8-FC91B45E3942}"/>
              </a:ext>
            </a:extLst>
          </p:cNvPr>
          <p:cNvCxnSpPr>
            <a:cxnSpLocks/>
          </p:cNvCxnSpPr>
          <p:nvPr/>
        </p:nvCxnSpPr>
        <p:spPr>
          <a:xfrm>
            <a:off x="7063365" y="1974350"/>
            <a:ext cx="0" cy="605947"/>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E29A3E5-F834-C7BD-7F7B-F9B80164D0C5}"/>
              </a:ext>
            </a:extLst>
          </p:cNvPr>
          <p:cNvCxnSpPr/>
          <p:nvPr/>
        </p:nvCxnSpPr>
        <p:spPr>
          <a:xfrm>
            <a:off x="5922614" y="1999402"/>
            <a:ext cx="115954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4F4FD26C-6792-2B67-F26B-1307D0A88E94}"/>
              </a:ext>
            </a:extLst>
          </p:cNvPr>
          <p:cNvSpPr txBox="1"/>
          <p:nvPr/>
        </p:nvSpPr>
        <p:spPr>
          <a:xfrm>
            <a:off x="6579213" y="3074120"/>
            <a:ext cx="2200795" cy="707886"/>
          </a:xfrm>
          <a:prstGeom prst="rect">
            <a:avLst/>
          </a:prstGeom>
          <a:noFill/>
        </p:spPr>
        <p:txBody>
          <a:bodyPr wrap="none" rtlCol="0">
            <a:spAutoFit/>
          </a:bodyPr>
          <a:lstStyle/>
          <a:p>
            <a:r>
              <a:rPr lang="en-US" sz="2000" dirty="0">
                <a:solidFill>
                  <a:schemeClr val="accent6">
                    <a:lumMod val="75000"/>
                  </a:schemeClr>
                </a:solidFill>
              </a:rPr>
              <a:t>RTA Monitor &amp;</a:t>
            </a:r>
          </a:p>
          <a:p>
            <a:r>
              <a:rPr lang="en-US" sz="2000" dirty="0">
                <a:solidFill>
                  <a:schemeClr val="accent6">
                    <a:lumMod val="75000"/>
                  </a:schemeClr>
                </a:solidFill>
              </a:rPr>
              <a:t> Switch Mechanism</a:t>
            </a:r>
          </a:p>
        </p:txBody>
      </p:sp>
      <p:cxnSp>
        <p:nvCxnSpPr>
          <p:cNvPr id="89" name="Straight Connector 88">
            <a:extLst>
              <a:ext uri="{FF2B5EF4-FFF2-40B4-BE49-F238E27FC236}">
                <a16:creationId xmlns:a16="http://schemas.microsoft.com/office/drawing/2014/main" id="{272EF5BE-C1D8-499E-1920-179B4C826959}"/>
              </a:ext>
            </a:extLst>
          </p:cNvPr>
          <p:cNvCxnSpPr>
            <a:cxnSpLocks/>
          </p:cNvCxnSpPr>
          <p:nvPr/>
        </p:nvCxnSpPr>
        <p:spPr>
          <a:xfrm>
            <a:off x="11179760" y="4329167"/>
            <a:ext cx="0" cy="1747168"/>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0DF2E4F-C490-44E7-E524-D7BB100E145A}"/>
              </a:ext>
            </a:extLst>
          </p:cNvPr>
          <p:cNvCxnSpPr>
            <a:cxnSpLocks/>
          </p:cNvCxnSpPr>
          <p:nvPr/>
        </p:nvCxnSpPr>
        <p:spPr>
          <a:xfrm flipH="1">
            <a:off x="265471" y="6076335"/>
            <a:ext cx="1094609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D430D28-C007-6371-2101-A0DCC89E5EA4}"/>
              </a:ext>
            </a:extLst>
          </p:cNvPr>
          <p:cNvCxnSpPr>
            <a:cxnSpLocks/>
          </p:cNvCxnSpPr>
          <p:nvPr/>
        </p:nvCxnSpPr>
        <p:spPr>
          <a:xfrm>
            <a:off x="281611" y="3495968"/>
            <a:ext cx="10025" cy="2574288"/>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8D0F746-88A8-3B22-88BA-C198EF18DF90}"/>
              </a:ext>
            </a:extLst>
          </p:cNvPr>
          <p:cNvCxnSpPr>
            <a:cxnSpLocks/>
          </p:cNvCxnSpPr>
          <p:nvPr/>
        </p:nvCxnSpPr>
        <p:spPr>
          <a:xfrm>
            <a:off x="255639" y="3505800"/>
            <a:ext cx="522582"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09BD2C6-F301-23BA-8F19-6946656E8636}"/>
              </a:ext>
            </a:extLst>
          </p:cNvPr>
          <p:cNvSpPr txBox="1"/>
          <p:nvPr/>
        </p:nvSpPr>
        <p:spPr>
          <a:xfrm>
            <a:off x="3054635" y="4502331"/>
            <a:ext cx="2159876" cy="707886"/>
          </a:xfrm>
          <a:prstGeom prst="rect">
            <a:avLst/>
          </a:prstGeom>
          <a:noFill/>
        </p:spPr>
        <p:txBody>
          <a:bodyPr wrap="square" rtlCol="0">
            <a:spAutoFit/>
          </a:bodyPr>
          <a:lstStyle/>
          <a:p>
            <a:r>
              <a:rPr lang="en-US" sz="2000" dirty="0">
                <a:solidFill>
                  <a:schemeClr val="accent6">
                    <a:lumMod val="75000"/>
                  </a:schemeClr>
                </a:solidFill>
              </a:rPr>
              <a:t>Return to safe zone dynamics</a:t>
            </a:r>
          </a:p>
        </p:txBody>
      </p:sp>
      <p:sp>
        <p:nvSpPr>
          <p:cNvPr id="12" name="Rectangle 11">
            <a:extLst>
              <a:ext uri="{FF2B5EF4-FFF2-40B4-BE49-F238E27FC236}">
                <a16:creationId xmlns:a16="http://schemas.microsoft.com/office/drawing/2014/main" id="{87EDCAFF-C23B-7F16-2B4F-B65B536CE7F7}"/>
              </a:ext>
            </a:extLst>
          </p:cNvPr>
          <p:cNvSpPr/>
          <p:nvPr/>
        </p:nvSpPr>
        <p:spPr>
          <a:xfrm>
            <a:off x="863578" y="2795487"/>
            <a:ext cx="860408" cy="1472796"/>
          </a:xfrm>
          <a:prstGeom prst="rect">
            <a:avLst/>
          </a:prstGeom>
          <a:solidFill>
            <a:schemeClr val="accent6">
              <a:lumMod val="60000"/>
              <a:lumOff val="40000"/>
            </a:schemeClr>
          </a:solidFill>
          <a:ln w="412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7DBE2BB8-D384-0C64-3427-EAED5FC9D259}"/>
              </a:ext>
            </a:extLst>
          </p:cNvPr>
          <p:cNvSpPr txBox="1"/>
          <p:nvPr/>
        </p:nvSpPr>
        <p:spPr>
          <a:xfrm>
            <a:off x="972718" y="3115417"/>
            <a:ext cx="627095" cy="338554"/>
          </a:xfrm>
          <a:prstGeom prst="rect">
            <a:avLst/>
          </a:prstGeom>
          <a:noFill/>
        </p:spPr>
        <p:txBody>
          <a:bodyPr wrap="none" rtlCol="0">
            <a:spAutoFit/>
          </a:bodyPr>
          <a:lstStyle/>
          <a:p>
            <a:r>
              <a:rPr lang="en-US" sz="1600" dirty="0">
                <a:solidFill>
                  <a:schemeClr val="accent6">
                    <a:lumMod val="75000"/>
                  </a:schemeClr>
                </a:solidFill>
              </a:rPr>
              <a:t>Input</a:t>
            </a:r>
          </a:p>
        </p:txBody>
      </p:sp>
      <p:sp>
        <p:nvSpPr>
          <p:cNvPr id="17" name="TextBox 16">
            <a:extLst>
              <a:ext uri="{FF2B5EF4-FFF2-40B4-BE49-F238E27FC236}">
                <a16:creationId xmlns:a16="http://schemas.microsoft.com/office/drawing/2014/main" id="{81CC224E-83D6-2D3C-A48D-6F05E8E2824C}"/>
              </a:ext>
            </a:extLst>
          </p:cNvPr>
          <p:cNvSpPr txBox="1"/>
          <p:nvPr/>
        </p:nvSpPr>
        <p:spPr>
          <a:xfrm>
            <a:off x="856469" y="3407731"/>
            <a:ext cx="926857" cy="338554"/>
          </a:xfrm>
          <a:prstGeom prst="rect">
            <a:avLst/>
          </a:prstGeom>
          <a:noFill/>
        </p:spPr>
        <p:txBody>
          <a:bodyPr wrap="none" rtlCol="0">
            <a:spAutoFit/>
          </a:bodyPr>
          <a:lstStyle/>
          <a:p>
            <a:r>
              <a:rPr lang="en-US" sz="1600" dirty="0">
                <a:solidFill>
                  <a:schemeClr val="accent6">
                    <a:lumMod val="75000"/>
                  </a:schemeClr>
                </a:solidFill>
              </a:rPr>
              <a:t>Allocator</a:t>
            </a:r>
          </a:p>
        </p:txBody>
      </p:sp>
      <p:sp>
        <p:nvSpPr>
          <p:cNvPr id="20" name="Title 1">
            <a:extLst>
              <a:ext uri="{FF2B5EF4-FFF2-40B4-BE49-F238E27FC236}">
                <a16:creationId xmlns:a16="http://schemas.microsoft.com/office/drawing/2014/main" id="{9351FEFE-3F66-4F03-134B-D8085EE32548}"/>
              </a:ext>
            </a:extLst>
          </p:cNvPr>
          <p:cNvSpPr txBox="1">
            <a:spLocks/>
          </p:cNvSpPr>
          <p:nvPr/>
        </p:nvSpPr>
        <p:spPr>
          <a:xfrm>
            <a:off x="331307" y="-272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Geofenced Operations</a:t>
            </a:r>
          </a:p>
        </p:txBody>
      </p:sp>
      <p:cxnSp>
        <p:nvCxnSpPr>
          <p:cNvPr id="21" name="Straight Connector 20">
            <a:extLst>
              <a:ext uri="{FF2B5EF4-FFF2-40B4-BE49-F238E27FC236}">
                <a16:creationId xmlns:a16="http://schemas.microsoft.com/office/drawing/2014/main" id="{08D6FD0B-B1EB-623B-8A95-50A21ED99998}"/>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ounded Rectangle 8">
            <a:extLst>
              <a:ext uri="{FF2B5EF4-FFF2-40B4-BE49-F238E27FC236}">
                <a16:creationId xmlns:a16="http://schemas.microsoft.com/office/drawing/2014/main" id="{C0E848A4-9F2D-235D-3171-8470FDCD442A}"/>
              </a:ext>
            </a:extLst>
          </p:cNvPr>
          <p:cNvSpPr/>
          <p:nvPr/>
        </p:nvSpPr>
        <p:spPr>
          <a:xfrm>
            <a:off x="232618" y="94702"/>
            <a:ext cx="11349775" cy="12969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9C25EB59-5561-DB10-E86F-C636A2BC051D}"/>
              </a:ext>
            </a:extLst>
          </p:cNvPr>
          <p:cNvSpPr>
            <a:spLocks noGrp="1"/>
          </p:cNvSpPr>
          <p:nvPr>
            <p:ph type="title"/>
          </p:nvPr>
        </p:nvSpPr>
        <p:spPr>
          <a:xfrm>
            <a:off x="169118" y="107402"/>
            <a:ext cx="11349775" cy="1296950"/>
          </a:xfrm>
        </p:spPr>
        <p:txBody>
          <a:bodyPr>
            <a:normAutofit/>
          </a:bodyPr>
          <a:lstStyle/>
          <a:p>
            <a:pPr algn="ctr"/>
            <a:r>
              <a:rPr lang="en-US" sz="3600" b="1" dirty="0">
                <a:solidFill>
                  <a:schemeClr val="accent1">
                    <a:lumMod val="75000"/>
                  </a:schemeClr>
                </a:solidFill>
              </a:rPr>
              <a:t>How do we model and analyze these systems at design time?</a:t>
            </a:r>
          </a:p>
        </p:txBody>
      </p:sp>
      <p:cxnSp>
        <p:nvCxnSpPr>
          <p:cNvPr id="18" name="Straight Connector 17">
            <a:extLst>
              <a:ext uri="{FF2B5EF4-FFF2-40B4-BE49-F238E27FC236}">
                <a16:creationId xmlns:a16="http://schemas.microsoft.com/office/drawing/2014/main" id="{C75DC9A1-0E19-DC13-8BC8-A05EE3EBD018}"/>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D3A8F9D-732B-8364-96E8-FB8BC206F38E}"/>
              </a:ext>
            </a:extLst>
          </p:cNvPr>
          <p:cNvSpPr txBox="1"/>
          <p:nvPr/>
        </p:nvSpPr>
        <p:spPr>
          <a:xfrm>
            <a:off x="10552272" y="2843952"/>
            <a:ext cx="1334020" cy="923330"/>
          </a:xfrm>
          <a:prstGeom prst="rect">
            <a:avLst/>
          </a:prstGeom>
          <a:noFill/>
        </p:spPr>
        <p:txBody>
          <a:bodyPr wrap="none" rtlCol="0">
            <a:spAutoFit/>
          </a:bodyPr>
          <a:lstStyle/>
          <a:p>
            <a:r>
              <a:rPr lang="en-US" dirty="0">
                <a:solidFill>
                  <a:schemeClr val="accent6">
                    <a:lumMod val="75000"/>
                  </a:schemeClr>
                </a:solidFill>
              </a:rPr>
              <a:t>Operating a </a:t>
            </a:r>
          </a:p>
          <a:p>
            <a:r>
              <a:rPr lang="en-US" dirty="0">
                <a:solidFill>
                  <a:schemeClr val="accent6">
                    <a:lumMod val="75000"/>
                  </a:schemeClr>
                </a:solidFill>
              </a:rPr>
              <a:t>fix-winged</a:t>
            </a:r>
          </a:p>
          <a:p>
            <a:r>
              <a:rPr lang="en-US" dirty="0">
                <a:solidFill>
                  <a:schemeClr val="accent6">
                    <a:lumMod val="75000"/>
                  </a:schemeClr>
                </a:solidFill>
              </a:rPr>
              <a:t>aircraft</a:t>
            </a:r>
          </a:p>
        </p:txBody>
      </p:sp>
      <p:sp>
        <p:nvSpPr>
          <p:cNvPr id="23" name="TextBox 22">
            <a:extLst>
              <a:ext uri="{FF2B5EF4-FFF2-40B4-BE49-F238E27FC236}">
                <a16:creationId xmlns:a16="http://schemas.microsoft.com/office/drawing/2014/main" id="{A735A39B-6B3E-BC30-B05E-2B4D031827DA}"/>
              </a:ext>
            </a:extLst>
          </p:cNvPr>
          <p:cNvSpPr txBox="1"/>
          <p:nvPr/>
        </p:nvSpPr>
        <p:spPr>
          <a:xfrm>
            <a:off x="5881303" y="1979610"/>
            <a:ext cx="1159539" cy="646331"/>
          </a:xfrm>
          <a:prstGeom prst="rect">
            <a:avLst/>
          </a:prstGeom>
          <a:noFill/>
        </p:spPr>
        <p:txBody>
          <a:bodyPr wrap="square" rtlCol="0">
            <a:spAutoFit/>
          </a:bodyPr>
          <a:lstStyle/>
          <a:p>
            <a:r>
              <a:rPr lang="en-US" dirty="0"/>
              <a:t>Output</a:t>
            </a:r>
          </a:p>
          <a:p>
            <a:endParaRPr lang="en-US" dirty="0"/>
          </a:p>
        </p:txBody>
      </p:sp>
      <p:sp>
        <p:nvSpPr>
          <p:cNvPr id="24" name="TextBox 23">
            <a:extLst>
              <a:ext uri="{FF2B5EF4-FFF2-40B4-BE49-F238E27FC236}">
                <a16:creationId xmlns:a16="http://schemas.microsoft.com/office/drawing/2014/main" id="{224E8184-BB94-FB4F-C10F-C1A7955E2208}"/>
              </a:ext>
            </a:extLst>
          </p:cNvPr>
          <p:cNvSpPr txBox="1"/>
          <p:nvPr/>
        </p:nvSpPr>
        <p:spPr>
          <a:xfrm>
            <a:off x="5858781" y="1629697"/>
            <a:ext cx="1264671" cy="646331"/>
          </a:xfrm>
          <a:prstGeom prst="rect">
            <a:avLst/>
          </a:prstGeom>
          <a:noFill/>
        </p:spPr>
        <p:txBody>
          <a:bodyPr wrap="square" rtlCol="0">
            <a:spAutoFit/>
          </a:bodyPr>
          <a:lstStyle/>
          <a:p>
            <a:r>
              <a:rPr lang="en-US" dirty="0"/>
              <a:t>Untrusted</a:t>
            </a:r>
          </a:p>
          <a:p>
            <a:endParaRPr lang="en-US" dirty="0"/>
          </a:p>
        </p:txBody>
      </p:sp>
    </p:spTree>
    <p:extLst>
      <p:ext uri="{BB962C8B-B14F-4D97-AF65-F5344CB8AC3E}">
        <p14:creationId xmlns:p14="http://schemas.microsoft.com/office/powerpoint/2010/main" val="2296828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ABA9396C-B399-93CA-D563-573AFC865DD2}"/>
              </a:ext>
            </a:extLst>
          </p:cNvPr>
          <p:cNvSpPr/>
          <p:nvPr/>
        </p:nvSpPr>
        <p:spPr>
          <a:xfrm>
            <a:off x="7966177" y="404741"/>
            <a:ext cx="3797557" cy="2458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8">
            <a:extLst>
              <a:ext uri="{FF2B5EF4-FFF2-40B4-BE49-F238E27FC236}">
                <a16:creationId xmlns:a16="http://schemas.microsoft.com/office/drawing/2014/main" id="{D6E2373A-BCB9-FAF7-BA5E-38C9927E7C89}"/>
              </a:ext>
            </a:extLst>
          </p:cNvPr>
          <p:cNvSpPr/>
          <p:nvPr/>
        </p:nvSpPr>
        <p:spPr>
          <a:xfrm>
            <a:off x="410532" y="337288"/>
            <a:ext cx="11349775" cy="129695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9F35CBC7-5A37-8109-8ECA-67E9B365DE40}"/>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BC1A968-1118-2C96-8FE3-C570940AE561}"/>
              </a:ext>
            </a:extLst>
          </p:cNvPr>
          <p:cNvSpPr>
            <a:spLocks noGrp="1"/>
          </p:cNvSpPr>
          <p:nvPr>
            <p:ph type="title"/>
          </p:nvPr>
        </p:nvSpPr>
        <p:spPr>
          <a:xfrm>
            <a:off x="1265868" y="324479"/>
            <a:ext cx="10515600" cy="1325563"/>
          </a:xfrm>
        </p:spPr>
        <p:txBody>
          <a:bodyPr>
            <a:normAutofit/>
          </a:bodyPr>
          <a:lstStyle/>
          <a:p>
            <a:r>
              <a:rPr lang="en-US" sz="3600" b="1" dirty="0">
                <a:solidFill>
                  <a:schemeClr val="accent1">
                    <a:lumMod val="75000"/>
                  </a:schemeClr>
                </a:solidFill>
              </a:rPr>
              <a:t>Hybrid Programs and Differential Dynamic Logic</a:t>
            </a:r>
          </a:p>
        </p:txBody>
      </p:sp>
      <p:pic>
        <p:nvPicPr>
          <p:cNvPr id="10" name="Content Placeholder 8">
            <a:extLst>
              <a:ext uri="{FF2B5EF4-FFF2-40B4-BE49-F238E27FC236}">
                <a16:creationId xmlns:a16="http://schemas.microsoft.com/office/drawing/2014/main" id="{12F457F0-DBE4-3615-A331-39B1573CE952}"/>
              </a:ext>
            </a:extLst>
          </p:cNvPr>
          <p:cNvPicPr>
            <a:picLocks noGrp="1" noChangeAspect="1"/>
          </p:cNvPicPr>
          <p:nvPr>
            <p:ph idx="1"/>
          </p:nvPr>
        </p:nvPicPr>
        <p:blipFill>
          <a:blip r:embed="rId2"/>
          <a:stretch>
            <a:fillRect/>
          </a:stretch>
        </p:blipFill>
        <p:spPr>
          <a:xfrm>
            <a:off x="2249542" y="1895733"/>
            <a:ext cx="6975913" cy="4234407"/>
          </a:xfrm>
        </p:spPr>
      </p:pic>
    </p:spTree>
    <p:extLst>
      <p:ext uri="{BB962C8B-B14F-4D97-AF65-F5344CB8AC3E}">
        <p14:creationId xmlns:p14="http://schemas.microsoft.com/office/powerpoint/2010/main" val="3900986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r>
              <a:rPr lang="en-US" sz="3600" b="1" dirty="0">
                <a:solidFill>
                  <a:schemeClr val="accent1">
                    <a:lumMod val="75000"/>
                  </a:schemeClr>
                </a:solidFill>
              </a:rPr>
              <a:t>Hybrid Programs</a:t>
            </a:r>
          </a:p>
        </p:txBody>
      </p:sp>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68BB9E-A3DA-BFBC-590D-0C759DD340B6}"/>
                  </a:ext>
                </a:extLst>
              </p:cNvPr>
              <p:cNvSpPr txBox="1"/>
              <p:nvPr/>
            </p:nvSpPr>
            <p:spPr>
              <a:xfrm>
                <a:off x="192155" y="1044565"/>
                <a:ext cx="11661915" cy="4634859"/>
              </a:xfrm>
              <a:prstGeom prst="rect">
                <a:avLst/>
              </a:prstGeom>
              <a:noFill/>
            </p:spPr>
            <p:txBody>
              <a:bodyPr wrap="square" rtlCol="0">
                <a:spAutoFit/>
              </a:bodyPr>
              <a:lstStyle/>
              <a:p>
                <a:r>
                  <a:rPr lang="en-US" sz="2800" dirty="0">
                    <a:solidFill>
                      <a:schemeClr val="accent1">
                        <a:lumMod val="75000"/>
                      </a:schemeClr>
                    </a:solidFill>
                  </a:rPr>
                  <a:t>Hybrid programs </a:t>
                </a:r>
                <a:r>
                  <a:rPr lang="en-US" sz="2800" dirty="0"/>
                  <a:t>allow</a:t>
                </a:r>
                <a:r>
                  <a:rPr lang="en-US" sz="2800" dirty="0">
                    <a:solidFill>
                      <a:schemeClr val="accent1">
                        <a:lumMod val="75000"/>
                      </a:schemeClr>
                    </a:solidFill>
                  </a:rPr>
                  <a:t> </a:t>
                </a:r>
                <a:r>
                  <a:rPr lang="en-US" sz="2800" b="1" dirty="0">
                    <a:solidFill>
                      <a:schemeClr val="accent1">
                        <a:lumMod val="75000"/>
                      </a:schemeClr>
                    </a:solidFill>
                  </a:rPr>
                  <a:t>formal specification</a:t>
                </a:r>
                <a:r>
                  <a:rPr lang="en-US" sz="2800" dirty="0">
                    <a:solidFill>
                      <a:schemeClr val="accent1">
                        <a:lumMod val="75000"/>
                      </a:schemeClr>
                    </a:solidFill>
                  </a:rPr>
                  <a:t> </a:t>
                </a:r>
                <a:r>
                  <a:rPr lang="en-US" sz="2800" dirty="0"/>
                  <a:t>of</a:t>
                </a:r>
                <a:r>
                  <a:rPr lang="en-US" sz="2800" dirty="0">
                    <a:solidFill>
                      <a:schemeClr val="accent1">
                        <a:lumMod val="75000"/>
                      </a:schemeClr>
                    </a:solidFill>
                  </a:rPr>
                  <a:t> hybrid systems:</a:t>
                </a:r>
              </a:p>
              <a:p>
                <a:pPr marL="742950" lvl="1" indent="-285750">
                  <a:buFont typeface="Arial" panose="020B0604020202020204" pitchFamily="34" charset="0"/>
                  <a:buChar char="•"/>
                </a:pPr>
                <a:r>
                  <a:rPr lang="en-US" sz="2800" dirty="0">
                    <a:solidFill>
                      <a:schemeClr val="accent1">
                        <a:lumMod val="75000"/>
                      </a:schemeClr>
                    </a:solidFill>
                  </a:rPr>
                  <a:t>Discrete jump set:</a:t>
                </a:r>
              </a:p>
              <a:p>
                <a:pPr lvl="1"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𝑛</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𝑛</m:t>
                          </m:r>
                        </m:sub>
                      </m:sSub>
                      <m:r>
                        <a:rPr lang="en-US" sz="2800" b="0" i="1" smtClean="0">
                          <a:latin typeface="Cambria Math" panose="02040503050406030204" pitchFamily="18" charset="0"/>
                        </a:rPr>
                        <m:t>)</m:t>
                      </m:r>
                    </m:oMath>
                  </m:oMathPara>
                </a14:m>
                <a:endParaRPr lang="en-US" sz="2800" dirty="0"/>
              </a:p>
              <a:p>
                <a:pPr lvl="1" algn="ctr"/>
                <a:endParaRPr lang="en-US" sz="2800" dirty="0">
                  <a:solidFill>
                    <a:schemeClr val="accent1">
                      <a:lumMod val="75000"/>
                    </a:schemeClr>
                  </a:solidFill>
                </a:endParaRPr>
              </a:p>
              <a:p>
                <a:pPr marL="742950" lvl="1" indent="-285750">
                  <a:buFont typeface="Arial" panose="020B0604020202020204" pitchFamily="34" charset="0"/>
                  <a:buChar char="•"/>
                </a:pPr>
                <a:r>
                  <a:rPr lang="en-US" sz="2800" dirty="0">
                    <a:solidFill>
                      <a:schemeClr val="accent1">
                        <a:lumMod val="75000"/>
                      </a:schemeClr>
                    </a:solidFill>
                  </a:rPr>
                  <a:t>Differential equations:</a:t>
                </a:r>
              </a:p>
              <a:p>
                <a:pPr lvl="1"/>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𝑥</m:t>
                          </m:r>
                        </m:e>
                        <m:sub>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1</m:t>
                              </m:r>
                            </m:e>
                            <m:sup>
                              <m:r>
                                <a:rPr lang="en-US" sz="2800" b="0" i="1" smtClean="0">
                                  <a:latin typeface="Cambria Math" panose="02040503050406030204" pitchFamily="18" charset="0"/>
                                </a:rPr>
                                <m:t> </m:t>
                              </m:r>
                            </m:sup>
                          </m:sSup>
                        </m:sub>
                        <m:sup>
                          <m:r>
                            <a:rPr lang="en-US" sz="2800" b="0" i="1" smtClean="0">
                              <a:latin typeface="Cambria Math" panose="02040503050406030204" pitchFamily="18" charset="0"/>
                            </a:rPr>
                            <m:t>′</m:t>
                          </m:r>
                        </m:sup>
                      </m:sSub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 …, </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𝑥</m:t>
                          </m:r>
                        </m:e>
                        <m:sub>
                          <m:r>
                            <a:rPr lang="en-US" sz="2800" b="0" i="1" smtClean="0">
                              <a:latin typeface="Cambria Math" panose="02040503050406030204" pitchFamily="18" charset="0"/>
                            </a:rPr>
                            <m:t>𝑛</m:t>
                          </m:r>
                        </m:sub>
                        <m:sup>
                          <m:r>
                            <a:rPr lang="en-US" sz="2800" b="0" i="1" smtClean="0">
                              <a:latin typeface="Cambria Math" panose="02040503050406030204" pitchFamily="18" charset="0"/>
                            </a:rPr>
                            <m:t>′</m:t>
                          </m:r>
                        </m:sup>
                      </m:sSubSup>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𝑛</m:t>
                          </m:r>
                        </m:sub>
                      </m:sSub>
                      <m:r>
                        <a:rPr lang="en-US" sz="2800" b="0" i="1" smtClean="0">
                          <a:latin typeface="Cambria Math" panose="02040503050406030204" pitchFamily="18" charset="0"/>
                        </a:rPr>
                        <m:t> &amp;  </m:t>
                      </m:r>
                      <m:r>
                        <a:rPr lang="en-US" sz="2800" b="0" i="1" smtClean="0">
                          <a:latin typeface="Cambria Math" panose="02040503050406030204" pitchFamily="18" charset="0"/>
                        </a:rPr>
                        <m:t>𝜒</m:t>
                      </m:r>
                      <m:r>
                        <a:rPr lang="en-US" sz="2800" b="0" i="1" smtClean="0">
                          <a:latin typeface="Cambria Math" panose="02040503050406030204" pitchFamily="18" charset="0"/>
                        </a:rPr>
                        <m:t>}</m:t>
                      </m:r>
                    </m:oMath>
                  </m:oMathPara>
                </a14:m>
                <a:endParaRPr lang="en-US" sz="2800" dirty="0">
                  <a:solidFill>
                    <a:schemeClr val="accent1">
                      <a:lumMod val="75000"/>
                    </a:schemeClr>
                  </a:solidFill>
                </a:endParaRPr>
              </a:p>
              <a:p>
                <a:pPr marL="1200150" lvl="2" indent="-285750">
                  <a:spcAft>
                    <a:spcPts val="600"/>
                  </a:spcAft>
                  <a:buFont typeface="Arial" panose="020B0604020202020204" pitchFamily="34" charset="0"/>
                  <a:buChar char="•"/>
                </a:pPr>
                <a14:m>
                  <m:oMath xmlns:m="http://schemas.openxmlformats.org/officeDocument/2006/math">
                    <m:sSubSup>
                      <m:sSubSupPr>
                        <m:ctrlPr>
                          <a:rPr lang="en-US" sz="2800" b="0" i="1" smtClean="0">
                            <a:latin typeface="Cambria Math" panose="02040503050406030204" pitchFamily="18" charset="0"/>
                          </a:rPr>
                        </m:ctrlPr>
                      </m:sSubSup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e>
                        </m:d>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sSubSup>
                  </m:oMath>
                </a14:m>
                <a:r>
                  <a:rPr lang="en-US" sz="2800" dirty="0"/>
                  <a:t> variables</a:t>
                </a:r>
              </a:p>
              <a:p>
                <a:pPr marL="1200150" lvl="2" indent="-285750">
                  <a:spcAft>
                    <a:spcPts val="600"/>
                  </a:spcAft>
                  <a:buFont typeface="Arial" panose="020B0604020202020204" pitchFamily="34" charset="0"/>
                  <a:buChar char="•"/>
                </a:pPr>
                <a14:m>
                  <m:oMath xmlns:m="http://schemas.openxmlformats.org/officeDocument/2006/math">
                    <m:sSubSup>
                      <m:sSubSupPr>
                        <m:ctrlPr>
                          <a:rPr lang="en-US" sz="2800" b="0" i="1" smtClean="0">
                            <a:latin typeface="Cambria Math" panose="02040503050406030204" pitchFamily="18" charset="0"/>
                          </a:rPr>
                        </m:ctrlPr>
                      </m:sSubSup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𝜃</m:t>
                                </m:r>
                              </m:e>
                              <m:sub>
                                <m:r>
                                  <a:rPr lang="en-US" sz="2800" b="0" i="1" smtClean="0">
                                    <a:latin typeface="Cambria Math" panose="02040503050406030204" pitchFamily="18" charset="0"/>
                                  </a:rPr>
                                  <m:t>𝑖</m:t>
                                </m:r>
                              </m:sub>
                            </m:sSub>
                          </m:e>
                        </m:d>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up>
                        <m:r>
                          <a:rPr lang="en-US" sz="2800" b="0" i="1" smtClean="0">
                            <a:latin typeface="Cambria Math" panose="02040503050406030204" pitchFamily="18" charset="0"/>
                          </a:rPr>
                          <m:t>𝑛</m:t>
                        </m:r>
                      </m:sup>
                    </m:sSubSup>
                  </m:oMath>
                </a14:m>
                <a:r>
                  <a:rPr lang="en-US" sz="2800" dirty="0"/>
                  <a:t> assignments (e.g. – functions of existing variable values)</a:t>
                </a:r>
              </a:p>
              <a:p>
                <a:pPr marL="1200150" lvl="2" indent="-285750">
                  <a:spcAft>
                    <a:spcPts val="600"/>
                  </a:spcAft>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𝜒</m:t>
                    </m:r>
                    <m:r>
                      <a:rPr lang="en-US" sz="2800" b="0" i="1" smtClean="0">
                        <a:latin typeface="Cambria Math" panose="02040503050406030204" pitchFamily="18" charset="0"/>
                      </a:rPr>
                      <m:t> </m:t>
                    </m:r>
                  </m:oMath>
                </a14:m>
                <a:r>
                  <a:rPr lang="en-US" sz="2800" dirty="0"/>
                  <a:t> first order formula that describes domain</a:t>
                </a:r>
              </a:p>
              <a:p>
                <a:pPr lvl="1"/>
                <a:endParaRPr lang="en-US" sz="2800" dirty="0"/>
              </a:p>
            </p:txBody>
          </p:sp>
        </mc:Choice>
        <mc:Fallback xmlns="">
          <p:sp>
            <p:nvSpPr>
              <p:cNvPr id="13" name="TextBox 12">
                <a:extLst>
                  <a:ext uri="{FF2B5EF4-FFF2-40B4-BE49-F238E27FC236}">
                    <a16:creationId xmlns:a16="http://schemas.microsoft.com/office/drawing/2014/main" id="{4368BB9E-A3DA-BFBC-590D-0C759DD340B6}"/>
                  </a:ext>
                </a:extLst>
              </p:cNvPr>
              <p:cNvSpPr txBox="1">
                <a:spLocks noRot="1" noChangeAspect="1" noMove="1" noResize="1" noEditPoints="1" noAdjustHandles="1" noChangeArrowheads="1" noChangeShapeType="1" noTextEdit="1"/>
              </p:cNvSpPr>
              <p:nvPr/>
            </p:nvSpPr>
            <p:spPr>
              <a:xfrm>
                <a:off x="192155" y="1044565"/>
                <a:ext cx="11661915" cy="4634859"/>
              </a:xfrm>
              <a:prstGeom prst="rect">
                <a:avLst/>
              </a:prstGeom>
              <a:blipFill>
                <a:blip r:embed="rId3"/>
                <a:stretch>
                  <a:fillRect l="-1088" t="-1366"/>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86DF736B-BD39-9452-1DAD-D143508A0BD0}"/>
              </a:ext>
            </a:extLst>
          </p:cNvPr>
          <p:cNvSpPr/>
          <p:nvPr/>
        </p:nvSpPr>
        <p:spPr>
          <a:xfrm>
            <a:off x="819182" y="5212818"/>
            <a:ext cx="10267077" cy="1276032"/>
          </a:xfrm>
          <a:prstGeom prst="rect">
            <a:avLst/>
          </a:prstGeom>
          <a:solidFill>
            <a:schemeClr val="bg1"/>
          </a:solidFill>
          <a:ln w="508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73F1EF8-5C01-7959-A030-3BFD97B6BCF4}"/>
              </a:ext>
            </a:extLst>
          </p:cNvPr>
          <p:cNvSpPr txBox="1"/>
          <p:nvPr/>
        </p:nvSpPr>
        <p:spPr>
          <a:xfrm>
            <a:off x="1001398" y="5212818"/>
            <a:ext cx="1549591" cy="523220"/>
          </a:xfrm>
          <a:prstGeom prst="rect">
            <a:avLst/>
          </a:prstGeom>
          <a:noFill/>
        </p:spPr>
        <p:txBody>
          <a:bodyPr wrap="none" rtlCol="0">
            <a:spAutoFit/>
          </a:bodyPr>
          <a:lstStyle/>
          <a:p>
            <a:r>
              <a:rPr lang="en-US" sz="2800" dirty="0">
                <a:solidFill>
                  <a:schemeClr val="accent2">
                    <a:lumMod val="75000"/>
                  </a:schemeClr>
                </a:solidFill>
              </a:rPr>
              <a:t>Example: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9422DE3-0A2E-52FB-55C8-F197AAB3E214}"/>
                  </a:ext>
                </a:extLst>
              </p:cNvPr>
              <p:cNvSpPr txBox="1"/>
              <p:nvPr/>
            </p:nvSpPr>
            <p:spPr>
              <a:xfrm>
                <a:off x="2733205" y="5630100"/>
                <a:ext cx="67729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0</m:t>
                              </m:r>
                            </m:e>
                            <m:sup>
                              <m:r>
                                <a:rPr lang="en-US" sz="2800" b="0" i="1" smtClean="0">
                                  <a:latin typeface="Cambria Math" panose="02040503050406030204" pitchFamily="18" charset="0"/>
                                </a:rPr>
                                <m:t> </m:t>
                              </m:r>
                            </m:sup>
                          </m:sSup>
                          <m:r>
                            <a:rPr lang="en-US" sz="2800" b="0" i="1" smtClean="0">
                              <a:latin typeface="Cambria Math" panose="02040503050406030204" pitchFamily="18" charset="0"/>
                            </a:rPr>
                            <m:t>, </m:t>
                          </m:r>
                          <m:r>
                            <a:rPr lang="en-US" sz="2800" b="0" i="1" smtClean="0">
                              <a:latin typeface="Cambria Math" panose="02040503050406030204" pitchFamily="18" charset="0"/>
                            </a:rPr>
                            <m:t>𝑦</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 </m:t>
                              </m:r>
                            </m:sup>
                          </m:sSup>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𝑦</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  &amp;  </m:t>
                          </m:r>
                          <m:r>
                            <a:rPr lang="en-US" sz="2800" b="0" i="1" smtClean="0">
                              <a:latin typeface="Cambria Math" panose="02040503050406030204" pitchFamily="18" charset="0"/>
                            </a:rPr>
                            <m:t>𝑦</m:t>
                          </m:r>
                          <m:r>
                            <a:rPr lang="en-US" sz="2800" b="0" i="1" smtClean="0">
                              <a:latin typeface="Cambria Math" panose="02040503050406030204" pitchFamily="18" charset="0"/>
                            </a:rPr>
                            <m:t>≥0</m:t>
                          </m:r>
                        </m:e>
                      </m:d>
                    </m:oMath>
                  </m:oMathPara>
                </a14:m>
                <a:endParaRPr lang="en-US" sz="2800" dirty="0"/>
              </a:p>
            </p:txBody>
          </p:sp>
        </mc:Choice>
        <mc:Fallback xmlns="">
          <p:sp>
            <p:nvSpPr>
              <p:cNvPr id="6" name="TextBox 5">
                <a:extLst>
                  <a:ext uri="{FF2B5EF4-FFF2-40B4-BE49-F238E27FC236}">
                    <a16:creationId xmlns:a16="http://schemas.microsoft.com/office/drawing/2014/main" id="{B9422DE3-0A2E-52FB-55C8-F197AAB3E214}"/>
                  </a:ext>
                </a:extLst>
              </p:cNvPr>
              <p:cNvSpPr txBox="1">
                <a:spLocks noRot="1" noChangeAspect="1" noMove="1" noResize="1" noEditPoints="1" noAdjustHandles="1" noChangeArrowheads="1" noChangeShapeType="1" noTextEdit="1"/>
              </p:cNvSpPr>
              <p:nvPr/>
            </p:nvSpPr>
            <p:spPr>
              <a:xfrm>
                <a:off x="2733205" y="5630100"/>
                <a:ext cx="6772943" cy="430887"/>
              </a:xfrm>
              <a:prstGeom prst="rect">
                <a:avLst/>
              </a:prstGeom>
              <a:blipFill>
                <a:blip r:embed="rId4"/>
                <a:stretch>
                  <a:fillRect t="-14286" b="-34286"/>
                </a:stretch>
              </a:blipFill>
            </p:spPr>
            <p:txBody>
              <a:bodyPr/>
              <a:lstStyle/>
              <a:p>
                <a:r>
                  <a:rPr lang="en-US">
                    <a:noFill/>
                  </a:rPr>
                  <a:t> </a:t>
                </a:r>
              </a:p>
            </p:txBody>
          </p:sp>
        </mc:Fallback>
      </mc:AlternateContent>
    </p:spTree>
    <p:extLst>
      <p:ext uri="{BB962C8B-B14F-4D97-AF65-F5344CB8AC3E}">
        <p14:creationId xmlns:p14="http://schemas.microsoft.com/office/powerpoint/2010/main" val="1436797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r>
              <a:rPr lang="en-US" sz="3600" b="1" dirty="0">
                <a:solidFill>
                  <a:schemeClr val="accent1">
                    <a:lumMod val="75000"/>
                  </a:schemeClr>
                </a:solidFill>
              </a:rPr>
              <a:t>Hybrid Programs</a:t>
            </a:r>
          </a:p>
        </p:txBody>
      </p:sp>
      <p:cxnSp>
        <p:nvCxnSpPr>
          <p:cNvPr id="18" name="Straight Connector 17">
            <a:extLst>
              <a:ext uri="{FF2B5EF4-FFF2-40B4-BE49-F238E27FC236}">
                <a16:creationId xmlns:a16="http://schemas.microsoft.com/office/drawing/2014/main" id="{3AF5BE34-0435-AFC5-BDAD-02B7407E7D30}"/>
              </a:ext>
            </a:extLst>
          </p:cNvPr>
          <p:cNvCxnSpPr>
            <a:cxnSpLocks/>
          </p:cNvCxnSpPr>
          <p:nvPr/>
        </p:nvCxnSpPr>
        <p:spPr>
          <a:xfrm>
            <a:off x="3584662" y="1543725"/>
            <a:ext cx="3001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23E1D91-29F1-3649-6BE5-7E4165E8E6F6}"/>
              </a:ext>
            </a:extLst>
          </p:cNvPr>
          <p:cNvCxnSpPr>
            <a:cxnSpLocks/>
          </p:cNvCxnSpPr>
          <p:nvPr/>
        </p:nvCxnSpPr>
        <p:spPr>
          <a:xfrm>
            <a:off x="3755737" y="1238536"/>
            <a:ext cx="0" cy="389226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6ACCF8F-55DA-E7AF-81F0-D0EF38165D9B}"/>
              </a:ext>
            </a:extLst>
          </p:cNvPr>
          <p:cNvCxnSpPr>
            <a:cxnSpLocks/>
          </p:cNvCxnSpPr>
          <p:nvPr/>
        </p:nvCxnSpPr>
        <p:spPr>
          <a:xfrm>
            <a:off x="3553690" y="4920673"/>
            <a:ext cx="487403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F9417379-DE86-2FCA-E637-0A8C563CDB17}"/>
              </a:ext>
            </a:extLst>
          </p:cNvPr>
          <p:cNvSpPr/>
          <p:nvPr/>
        </p:nvSpPr>
        <p:spPr>
          <a:xfrm>
            <a:off x="3656818" y="1448874"/>
            <a:ext cx="182880" cy="182880"/>
          </a:xfrm>
          <a:prstGeom prst="ellipse">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0F63905-4C3C-15C2-FA24-34F8292760C8}"/>
                  </a:ext>
                </a:extLst>
              </p:cNvPr>
              <p:cNvSpPr txBox="1"/>
              <p:nvPr/>
            </p:nvSpPr>
            <p:spPr>
              <a:xfrm>
                <a:off x="5114551" y="4832351"/>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xmlns="">
          <p:sp>
            <p:nvSpPr>
              <p:cNvPr id="24" name="TextBox 23">
                <a:extLst>
                  <a:ext uri="{FF2B5EF4-FFF2-40B4-BE49-F238E27FC236}">
                    <a16:creationId xmlns:a16="http://schemas.microsoft.com/office/drawing/2014/main" id="{D0F63905-4C3C-15C2-FA24-34F8292760C8}"/>
                  </a:ext>
                </a:extLst>
              </p:cNvPr>
              <p:cNvSpPr txBox="1">
                <a:spLocks noRot="1" noChangeAspect="1" noMove="1" noResize="1" noEditPoints="1" noAdjustHandles="1" noChangeArrowheads="1" noChangeShapeType="1" noTextEdit="1"/>
              </p:cNvSpPr>
              <p:nvPr/>
            </p:nvSpPr>
            <p:spPr>
              <a:xfrm>
                <a:off x="5114551" y="4832351"/>
                <a:ext cx="6096000" cy="461665"/>
              </a:xfrm>
              <a:prstGeom prst="rect">
                <a:avLst/>
              </a:prstGeom>
              <a:blipFill>
                <a:blip r:embed="rId3"/>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0B64BBB6-81F9-7BBC-55DE-AEB61194A061}"/>
              </a:ext>
            </a:extLst>
          </p:cNvPr>
          <p:cNvSpPr/>
          <p:nvPr/>
        </p:nvSpPr>
        <p:spPr>
          <a:xfrm>
            <a:off x="819182" y="5212818"/>
            <a:ext cx="10267077" cy="1276032"/>
          </a:xfrm>
          <a:prstGeom prst="rect">
            <a:avLst/>
          </a:prstGeom>
          <a:solidFill>
            <a:schemeClr val="bg1"/>
          </a:solidFill>
          <a:ln w="508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A3EB53F-239C-F497-A70B-80C174617F35}"/>
                  </a:ext>
                </a:extLst>
              </p:cNvPr>
              <p:cNvSpPr txBox="1"/>
              <p:nvPr/>
            </p:nvSpPr>
            <p:spPr>
              <a:xfrm>
                <a:off x="972906" y="864691"/>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en-US" sz="2400" dirty="0"/>
              </a:p>
            </p:txBody>
          </p:sp>
        </mc:Choice>
        <mc:Fallback xmlns="">
          <p:sp>
            <p:nvSpPr>
              <p:cNvPr id="25" name="TextBox 24">
                <a:extLst>
                  <a:ext uri="{FF2B5EF4-FFF2-40B4-BE49-F238E27FC236}">
                    <a16:creationId xmlns:a16="http://schemas.microsoft.com/office/drawing/2014/main" id="{5A3EB53F-239C-F497-A70B-80C174617F35}"/>
                  </a:ext>
                </a:extLst>
              </p:cNvPr>
              <p:cNvSpPr txBox="1">
                <a:spLocks noRot="1" noChangeAspect="1" noMove="1" noResize="1" noEditPoints="1" noAdjustHandles="1" noChangeArrowheads="1" noChangeShapeType="1" noTextEdit="1"/>
              </p:cNvSpPr>
              <p:nvPr/>
            </p:nvSpPr>
            <p:spPr>
              <a:xfrm>
                <a:off x="972906" y="864691"/>
                <a:ext cx="6096000" cy="461665"/>
              </a:xfrm>
              <a:prstGeom prst="rect">
                <a:avLst/>
              </a:prstGeom>
              <a:blipFill>
                <a:blip r:embed="rId4"/>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F8DB788-D9B6-8F29-DE03-483624ABCAF5}"/>
                  </a:ext>
                </a:extLst>
              </p:cNvPr>
              <p:cNvSpPr txBox="1"/>
              <p:nvPr/>
            </p:nvSpPr>
            <p:spPr>
              <a:xfrm>
                <a:off x="3011926" y="1312563"/>
                <a:ext cx="70773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 </m:t>
                          </m:r>
                        </m:sup>
                      </m:sSup>
                    </m:oMath>
                  </m:oMathPara>
                </a14:m>
                <a:endParaRPr lang="en-US" sz="2800" dirty="0"/>
              </a:p>
            </p:txBody>
          </p:sp>
        </mc:Choice>
        <mc:Fallback xmlns="">
          <p:sp>
            <p:nvSpPr>
              <p:cNvPr id="27" name="TextBox 26">
                <a:extLst>
                  <a:ext uri="{FF2B5EF4-FFF2-40B4-BE49-F238E27FC236}">
                    <a16:creationId xmlns:a16="http://schemas.microsoft.com/office/drawing/2014/main" id="{3F8DB788-D9B6-8F29-DE03-483624ABCAF5}"/>
                  </a:ext>
                </a:extLst>
              </p:cNvPr>
              <p:cNvSpPr txBox="1">
                <a:spLocks noRot="1" noChangeAspect="1" noMove="1" noResize="1" noEditPoints="1" noAdjustHandles="1" noChangeArrowheads="1" noChangeShapeType="1" noTextEdit="1"/>
              </p:cNvSpPr>
              <p:nvPr/>
            </p:nvSpPr>
            <p:spPr>
              <a:xfrm>
                <a:off x="3011926" y="1312563"/>
                <a:ext cx="707733" cy="523220"/>
              </a:xfrm>
              <a:prstGeom prst="rect">
                <a:avLst/>
              </a:prstGeom>
              <a:blipFill>
                <a:blip r:embed="rId5"/>
                <a:stretch>
                  <a:fillRect t="-4762"/>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B511D92E-7875-D870-F3A6-DC6E6692DFBE}"/>
              </a:ext>
            </a:extLst>
          </p:cNvPr>
          <p:cNvSpPr txBox="1"/>
          <p:nvPr/>
        </p:nvSpPr>
        <p:spPr>
          <a:xfrm>
            <a:off x="1001398" y="5212818"/>
            <a:ext cx="1549591" cy="523220"/>
          </a:xfrm>
          <a:prstGeom prst="rect">
            <a:avLst/>
          </a:prstGeom>
          <a:noFill/>
        </p:spPr>
        <p:txBody>
          <a:bodyPr wrap="none" rtlCol="0">
            <a:spAutoFit/>
          </a:bodyPr>
          <a:lstStyle/>
          <a:p>
            <a:r>
              <a:rPr lang="en-US" sz="2800" dirty="0">
                <a:solidFill>
                  <a:schemeClr val="accent2">
                    <a:lumMod val="75000"/>
                  </a:schemeClr>
                </a:solidFill>
              </a:rPr>
              <a:t>Example:</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729E380A-3140-6EEF-D3F3-108687CAAFCC}"/>
                  </a:ext>
                </a:extLst>
              </p:cNvPr>
              <p:cNvSpPr txBox="1"/>
              <p:nvPr/>
            </p:nvSpPr>
            <p:spPr>
              <a:xfrm>
                <a:off x="2733205" y="5630100"/>
                <a:ext cx="67729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0</m:t>
                              </m:r>
                            </m:e>
                            <m:sup>
                              <m:r>
                                <a:rPr lang="en-US" sz="2800" b="0" i="1" smtClean="0">
                                  <a:latin typeface="Cambria Math" panose="02040503050406030204" pitchFamily="18" charset="0"/>
                                </a:rPr>
                                <m:t> </m:t>
                              </m:r>
                            </m:sup>
                          </m:sSup>
                          <m:r>
                            <a:rPr lang="en-US" sz="2800" b="0" i="1" smtClean="0">
                              <a:latin typeface="Cambria Math" panose="02040503050406030204" pitchFamily="18" charset="0"/>
                            </a:rPr>
                            <m:t>, </m:t>
                          </m:r>
                          <m:r>
                            <a:rPr lang="en-US" sz="2800" b="0" i="1" smtClean="0">
                              <a:latin typeface="Cambria Math" panose="02040503050406030204" pitchFamily="18" charset="0"/>
                            </a:rPr>
                            <m:t>𝑦</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 </m:t>
                              </m:r>
                            </m:sup>
                          </m:sSup>
                        </m:e>
                      </m:d>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 </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𝑦</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  &amp;  </m:t>
                          </m:r>
                          <m:r>
                            <a:rPr lang="en-US" sz="2800" b="0" i="1" smtClean="0">
                              <a:latin typeface="Cambria Math" panose="02040503050406030204" pitchFamily="18" charset="0"/>
                            </a:rPr>
                            <m:t>𝑦</m:t>
                          </m:r>
                          <m:r>
                            <a:rPr lang="en-US" sz="2800" b="0" i="1" smtClean="0">
                              <a:latin typeface="Cambria Math" panose="02040503050406030204" pitchFamily="18" charset="0"/>
                            </a:rPr>
                            <m:t>≥0</m:t>
                          </m:r>
                        </m:e>
                      </m:d>
                    </m:oMath>
                  </m:oMathPara>
                </a14:m>
                <a:endParaRPr lang="en-US" sz="2800" dirty="0"/>
              </a:p>
            </p:txBody>
          </p:sp>
        </mc:Choice>
        <mc:Fallback xmlns="">
          <p:sp>
            <p:nvSpPr>
              <p:cNvPr id="31" name="TextBox 30">
                <a:extLst>
                  <a:ext uri="{FF2B5EF4-FFF2-40B4-BE49-F238E27FC236}">
                    <a16:creationId xmlns:a16="http://schemas.microsoft.com/office/drawing/2014/main" id="{729E380A-3140-6EEF-D3F3-108687CAAFCC}"/>
                  </a:ext>
                </a:extLst>
              </p:cNvPr>
              <p:cNvSpPr txBox="1">
                <a:spLocks noRot="1" noChangeAspect="1" noMove="1" noResize="1" noEditPoints="1" noAdjustHandles="1" noChangeArrowheads="1" noChangeShapeType="1" noTextEdit="1"/>
              </p:cNvSpPr>
              <p:nvPr/>
            </p:nvSpPr>
            <p:spPr>
              <a:xfrm>
                <a:off x="2733205" y="5630100"/>
                <a:ext cx="6772943" cy="430887"/>
              </a:xfrm>
              <a:prstGeom prst="rect">
                <a:avLst/>
              </a:prstGeom>
              <a:blipFill>
                <a:blip r:embed="rId6"/>
                <a:stretch>
                  <a:fillRect t="-14286" b="-34286"/>
                </a:stretch>
              </a:blipFill>
            </p:spPr>
            <p:txBody>
              <a:bodyPr/>
              <a:lstStyle/>
              <a:p>
                <a:r>
                  <a:rPr lang="en-US">
                    <a:noFill/>
                  </a:rPr>
                  <a:t> </a:t>
                </a:r>
              </a:p>
            </p:txBody>
          </p:sp>
        </mc:Fallback>
      </mc:AlternateContent>
    </p:spTree>
    <p:extLst>
      <p:ext uri="{BB962C8B-B14F-4D97-AF65-F5344CB8AC3E}">
        <p14:creationId xmlns:p14="http://schemas.microsoft.com/office/powerpoint/2010/main" val="400975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1.875E-6 2.96296E-6 C 0.18776 2.96296E-6 0.33841 0.18102 0.3461 0.49004 " pathEditMode="relative" rAng="0" ptsTypes="AA">
                                      <p:cBhvr>
                                        <p:cTn id="6" dur="2000" fill="hold"/>
                                        <p:tgtEl>
                                          <p:spTgt spid="16"/>
                                        </p:tgtEl>
                                        <p:attrNameLst>
                                          <p:attrName>ppt_x</p:attrName>
                                          <p:attrName>ppt_y</p:attrName>
                                        </p:attrNameLst>
                                      </p:cBhvr>
                                      <p:rCtr x="17305" y="2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0F5E4D3-A56D-0C78-189C-1738189B3392}"/>
              </a:ext>
            </a:extLst>
          </p:cNvPr>
          <p:cNvSpPr/>
          <p:nvPr/>
        </p:nvSpPr>
        <p:spPr>
          <a:xfrm>
            <a:off x="819182" y="5133305"/>
            <a:ext cx="10384672" cy="1655888"/>
          </a:xfrm>
          <a:prstGeom prst="rect">
            <a:avLst/>
          </a:prstGeom>
          <a:solidFill>
            <a:schemeClr val="bg1"/>
          </a:solidFill>
          <a:ln w="508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a:extLst>
              <a:ext uri="{FF2B5EF4-FFF2-40B4-BE49-F238E27FC236}">
                <a16:creationId xmlns:a16="http://schemas.microsoft.com/office/drawing/2014/main" id="{62E859D2-74BC-7BDB-F7F9-E4EAF057CC09}"/>
              </a:ext>
            </a:extLst>
          </p:cNvPr>
          <p:cNvSpPr/>
          <p:nvPr/>
        </p:nvSpPr>
        <p:spPr>
          <a:xfrm>
            <a:off x="182881" y="1139159"/>
            <a:ext cx="11525414" cy="3854872"/>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r>
              <a:rPr lang="en-US" sz="3600" b="1" dirty="0">
                <a:solidFill>
                  <a:schemeClr val="accent1">
                    <a:lumMod val="75000"/>
                  </a:schemeClr>
                </a:solidFill>
              </a:rPr>
              <a:t>Hybrid Programs (continued)</a:t>
            </a:r>
          </a:p>
        </p:txBody>
      </p:sp>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68BB9E-A3DA-BFBC-590D-0C759DD340B6}"/>
                  </a:ext>
                </a:extLst>
              </p:cNvPr>
              <p:cNvSpPr txBox="1"/>
              <p:nvPr/>
            </p:nvSpPr>
            <p:spPr>
              <a:xfrm>
                <a:off x="805930" y="1094521"/>
                <a:ext cx="11661915" cy="3970318"/>
              </a:xfrm>
              <a:prstGeom prst="rect">
                <a:avLst/>
              </a:prstGeom>
              <a:noFill/>
            </p:spPr>
            <p:txBody>
              <a:bodyPr wrap="square" rtlCol="0">
                <a:spAutoFit/>
              </a:bodyPr>
              <a:lstStyle/>
              <a:p>
                <a:r>
                  <a:rPr lang="en-US" sz="2800" dirty="0">
                    <a:solidFill>
                      <a:schemeClr val="tx1"/>
                    </a:solidFill>
                  </a:rPr>
                  <a:t>For hybrid programs </a:t>
                </a:r>
                <a14:m>
                  <m:oMath xmlns:m="http://schemas.openxmlformats.org/officeDocument/2006/math">
                    <m:r>
                      <a:rPr lang="en-US" sz="2800" b="0" i="1" smtClean="0">
                        <a:solidFill>
                          <a:schemeClr val="tx1"/>
                        </a:solidFill>
                        <a:latin typeface="Cambria Math" panose="02040503050406030204" pitchFamily="18" charset="0"/>
                      </a:rPr>
                      <m:t>𝐻</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𝑝</m:t>
                        </m:r>
                      </m:e>
                      <m:sub>
                        <m:r>
                          <a:rPr lang="en-US" sz="2800" b="0" i="1" smtClean="0">
                            <a:solidFill>
                              <a:schemeClr val="tx1"/>
                            </a:solidFill>
                            <a:latin typeface="Cambria Math" panose="02040503050406030204" pitchFamily="18" charset="0"/>
                          </a:rPr>
                          <m:t>1</m:t>
                        </m:r>
                      </m:sub>
                    </m:sSub>
                  </m:oMath>
                </a14:m>
                <a:r>
                  <a:rPr lang="en-US" sz="2800" dirty="0">
                    <a:solidFill>
                      <a:schemeClr val="tx1"/>
                    </a:solidFill>
                  </a:rPr>
                  <a:t>, </a:t>
                </a:r>
                <a14:m>
                  <m:oMath xmlns:m="http://schemas.openxmlformats.org/officeDocument/2006/math">
                    <m:r>
                      <a:rPr lang="en-US" sz="2800" b="0" i="1" smtClean="0">
                        <a:solidFill>
                          <a:schemeClr val="tx1"/>
                        </a:solidFill>
                        <a:latin typeface="Cambria Math" panose="02040503050406030204" pitchFamily="18" charset="0"/>
                      </a:rPr>
                      <m:t>𝐻</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𝑝</m:t>
                        </m:r>
                      </m:e>
                      <m:sub>
                        <m:r>
                          <a:rPr lang="en-US" sz="2800" b="0" i="1" smtClean="0">
                            <a:solidFill>
                              <a:schemeClr val="tx1"/>
                            </a:solidFill>
                            <a:latin typeface="Cambria Math" panose="02040503050406030204" pitchFamily="18" charset="0"/>
                          </a:rPr>
                          <m:t>2</m:t>
                        </m:r>
                      </m:sub>
                    </m:sSub>
                  </m:oMath>
                </a14:m>
                <a:r>
                  <a:rPr lang="en-US" sz="2800" dirty="0">
                    <a:solidFill>
                      <a:schemeClr val="tx1"/>
                    </a:solidFill>
                  </a:rPr>
                  <a:t>, first-order formula </a:t>
                </a:r>
                <a14:m>
                  <m:oMath xmlns:m="http://schemas.openxmlformats.org/officeDocument/2006/math">
                    <m:r>
                      <a:rPr lang="en-US" sz="2800" b="0" i="1" smtClean="0">
                        <a:solidFill>
                          <a:schemeClr val="tx1"/>
                        </a:solidFill>
                        <a:latin typeface="Cambria Math" panose="02040503050406030204" pitchFamily="18" charset="0"/>
                      </a:rPr>
                      <m:t>𝜒</m:t>
                    </m:r>
                  </m:oMath>
                </a14:m>
                <a:r>
                  <a:rPr lang="en-US" sz="2800" dirty="0">
                    <a:solidFill>
                      <a:schemeClr val="tx1"/>
                    </a:solidFill>
                  </a:rPr>
                  <a:t>:</a:t>
                </a:r>
              </a:p>
              <a:p>
                <a:pPr marL="742950" lvl="1" indent="-285750">
                  <a:buFont typeface="Arial" panose="020B0604020202020204" pitchFamily="34" charset="0"/>
                  <a:buChar char="•"/>
                </a:pPr>
                <a:r>
                  <a:rPr lang="en-US" sz="2800" dirty="0">
                    <a:solidFill>
                      <a:schemeClr val="accent1">
                        <a:lumMod val="75000"/>
                      </a:schemeClr>
                    </a:solidFill>
                  </a:rPr>
                  <a:t>Choice				</a:t>
                </a:r>
                <a14:m>
                  <m:oMath xmlns:m="http://schemas.openxmlformats.org/officeDocument/2006/math">
                    <m:d>
                      <m:dPr>
                        <m:ctrlPr>
                          <a:rPr lang="en-US" sz="2800" b="0" i="1" smtClean="0">
                            <a:solidFill>
                              <a:schemeClr val="accent1">
                                <a:lumMod val="75000"/>
                              </a:schemeClr>
                            </a:solidFill>
                            <a:latin typeface="Cambria Math" panose="02040503050406030204" pitchFamily="18" charset="0"/>
                          </a:rPr>
                        </m:ctrlPr>
                      </m:dPr>
                      <m:e>
                        <m:r>
                          <a:rPr lang="en-US" sz="2800" b="0" i="1" smtClean="0">
                            <a:solidFill>
                              <a:schemeClr val="accent1">
                                <a:lumMod val="75000"/>
                              </a:schemeClr>
                            </a:solidFill>
                            <a:latin typeface="Cambria Math" panose="02040503050406030204" pitchFamily="18" charset="0"/>
                          </a:rPr>
                          <m:t>𝐻</m:t>
                        </m:r>
                        <m:sSub>
                          <m:sSubPr>
                            <m:ctrlPr>
                              <a:rPr lang="en-US" sz="2800" b="0" i="1" smtClean="0">
                                <a:solidFill>
                                  <a:schemeClr val="accent1">
                                    <a:lumMod val="75000"/>
                                  </a:schemeClr>
                                </a:solidFill>
                                <a:latin typeface="Cambria Math" panose="02040503050406030204" pitchFamily="18" charset="0"/>
                              </a:rPr>
                            </m:ctrlPr>
                          </m:sSubPr>
                          <m:e>
                            <m:r>
                              <a:rPr lang="en-US" sz="2800" b="0" i="1" smtClean="0">
                                <a:solidFill>
                                  <a:schemeClr val="accent1">
                                    <a:lumMod val="75000"/>
                                  </a:schemeClr>
                                </a:solidFill>
                                <a:latin typeface="Cambria Math" panose="02040503050406030204" pitchFamily="18" charset="0"/>
                              </a:rPr>
                              <m:t>𝑝</m:t>
                            </m:r>
                          </m:e>
                          <m:sub>
                            <m:r>
                              <a:rPr lang="en-US" sz="2800" b="0" i="1" smtClean="0">
                                <a:solidFill>
                                  <a:schemeClr val="accent1">
                                    <a:lumMod val="75000"/>
                                  </a:schemeClr>
                                </a:solidFill>
                                <a:latin typeface="Cambria Math" panose="02040503050406030204" pitchFamily="18" charset="0"/>
                              </a:rPr>
                              <m:t>1</m:t>
                            </m:r>
                          </m:sub>
                        </m:sSub>
                        <m:r>
                          <a:rPr lang="en-US" sz="2800" b="0" i="1" smtClean="0">
                            <a:solidFill>
                              <a:schemeClr val="accent1">
                                <a:lumMod val="75000"/>
                              </a:schemeClr>
                            </a:solidFill>
                            <a:latin typeface="Cambria Math" panose="02040503050406030204" pitchFamily="18" charset="0"/>
                          </a:rPr>
                          <m:t>∪</m:t>
                        </m:r>
                        <m:r>
                          <a:rPr lang="en-US" sz="2800" b="0" i="1" smtClean="0">
                            <a:solidFill>
                              <a:schemeClr val="accent1">
                                <a:lumMod val="75000"/>
                              </a:schemeClr>
                            </a:solidFill>
                            <a:latin typeface="Cambria Math" panose="02040503050406030204" pitchFamily="18" charset="0"/>
                          </a:rPr>
                          <m:t>𝐻</m:t>
                        </m:r>
                        <m:sSub>
                          <m:sSubPr>
                            <m:ctrlPr>
                              <a:rPr lang="en-US" sz="2800" b="0" i="1" smtClean="0">
                                <a:solidFill>
                                  <a:schemeClr val="accent1">
                                    <a:lumMod val="75000"/>
                                  </a:schemeClr>
                                </a:solidFill>
                                <a:latin typeface="Cambria Math" panose="02040503050406030204" pitchFamily="18" charset="0"/>
                              </a:rPr>
                            </m:ctrlPr>
                          </m:sSubPr>
                          <m:e>
                            <m:r>
                              <a:rPr lang="en-US" sz="2800" b="0" i="1" smtClean="0">
                                <a:solidFill>
                                  <a:schemeClr val="accent1">
                                    <a:lumMod val="75000"/>
                                  </a:schemeClr>
                                </a:solidFill>
                                <a:latin typeface="Cambria Math" panose="02040503050406030204" pitchFamily="18" charset="0"/>
                              </a:rPr>
                              <m:t>𝑝</m:t>
                            </m:r>
                          </m:e>
                          <m:sub>
                            <m:r>
                              <a:rPr lang="en-US" sz="2800" b="0" i="1" smtClean="0">
                                <a:solidFill>
                                  <a:schemeClr val="accent1">
                                    <a:lumMod val="75000"/>
                                  </a:schemeClr>
                                </a:solidFill>
                                <a:latin typeface="Cambria Math" panose="02040503050406030204" pitchFamily="18" charset="0"/>
                              </a:rPr>
                              <m:t>2</m:t>
                            </m:r>
                          </m:sub>
                        </m:sSub>
                      </m:e>
                    </m:d>
                  </m:oMath>
                </a14:m>
                <a:endParaRPr lang="en-US" sz="2800" dirty="0">
                  <a:solidFill>
                    <a:schemeClr val="accent1">
                      <a:lumMod val="75000"/>
                    </a:schemeClr>
                  </a:solidFill>
                </a:endParaRPr>
              </a:p>
              <a:p>
                <a:pPr lvl="1"/>
                <a:endParaRPr lang="en-US" sz="2800" dirty="0">
                  <a:solidFill>
                    <a:schemeClr val="accent1">
                      <a:lumMod val="75000"/>
                    </a:schemeClr>
                  </a:solidFill>
                </a:endParaRPr>
              </a:p>
              <a:p>
                <a:pPr marL="742950" lvl="1" indent="-285750">
                  <a:buFont typeface="Arial" panose="020B0604020202020204" pitchFamily="34" charset="0"/>
                  <a:buChar char="•"/>
                </a:pPr>
                <a:r>
                  <a:rPr lang="en-US" sz="2800" dirty="0">
                    <a:solidFill>
                      <a:schemeClr val="accent1">
                        <a:lumMod val="75000"/>
                      </a:schemeClr>
                    </a:solidFill>
                  </a:rPr>
                  <a:t>Sequence			</a:t>
                </a:r>
                <a14:m>
                  <m:oMath xmlns:m="http://schemas.openxmlformats.org/officeDocument/2006/math">
                    <m:d>
                      <m:dPr>
                        <m:ctrlPr>
                          <a:rPr lang="en-US" sz="2800" b="0" i="1" smtClean="0">
                            <a:solidFill>
                              <a:schemeClr val="accent1">
                                <a:lumMod val="75000"/>
                              </a:schemeClr>
                            </a:solidFill>
                            <a:latin typeface="Cambria Math" panose="02040503050406030204" pitchFamily="18" charset="0"/>
                          </a:rPr>
                        </m:ctrlPr>
                      </m:dPr>
                      <m:e>
                        <m:r>
                          <a:rPr lang="en-US" sz="2800" b="0" i="1" smtClean="0">
                            <a:solidFill>
                              <a:schemeClr val="accent1">
                                <a:lumMod val="75000"/>
                              </a:schemeClr>
                            </a:solidFill>
                            <a:latin typeface="Cambria Math" panose="02040503050406030204" pitchFamily="18" charset="0"/>
                          </a:rPr>
                          <m:t>𝐻</m:t>
                        </m:r>
                        <m:sSub>
                          <m:sSubPr>
                            <m:ctrlPr>
                              <a:rPr lang="en-US" sz="2800" b="0" i="1" smtClean="0">
                                <a:solidFill>
                                  <a:schemeClr val="accent1">
                                    <a:lumMod val="75000"/>
                                  </a:schemeClr>
                                </a:solidFill>
                                <a:latin typeface="Cambria Math" panose="02040503050406030204" pitchFamily="18" charset="0"/>
                              </a:rPr>
                            </m:ctrlPr>
                          </m:sSubPr>
                          <m:e>
                            <m:r>
                              <a:rPr lang="en-US" sz="2800" b="0" i="1" smtClean="0">
                                <a:solidFill>
                                  <a:schemeClr val="accent1">
                                    <a:lumMod val="75000"/>
                                  </a:schemeClr>
                                </a:solidFill>
                                <a:latin typeface="Cambria Math" panose="02040503050406030204" pitchFamily="18" charset="0"/>
                              </a:rPr>
                              <m:t>𝑝</m:t>
                            </m:r>
                          </m:e>
                          <m:sub>
                            <m:r>
                              <a:rPr lang="en-US" sz="2800" b="0" i="1" smtClean="0">
                                <a:solidFill>
                                  <a:schemeClr val="accent1">
                                    <a:lumMod val="75000"/>
                                  </a:schemeClr>
                                </a:solidFill>
                                <a:latin typeface="Cambria Math" panose="02040503050406030204" pitchFamily="18" charset="0"/>
                              </a:rPr>
                              <m:t>1</m:t>
                            </m:r>
                          </m:sub>
                        </m:sSub>
                        <m:r>
                          <a:rPr lang="en-US" sz="2800" b="0" i="1" smtClean="0">
                            <a:solidFill>
                              <a:schemeClr val="accent1">
                                <a:lumMod val="75000"/>
                              </a:schemeClr>
                            </a:solidFill>
                            <a:latin typeface="Cambria Math" panose="02040503050406030204" pitchFamily="18" charset="0"/>
                          </a:rPr>
                          <m:t>;</m:t>
                        </m:r>
                        <m:r>
                          <a:rPr lang="en-US" sz="2800" b="0" i="1" smtClean="0">
                            <a:solidFill>
                              <a:schemeClr val="accent1">
                                <a:lumMod val="75000"/>
                              </a:schemeClr>
                            </a:solidFill>
                            <a:latin typeface="Cambria Math" panose="02040503050406030204" pitchFamily="18" charset="0"/>
                          </a:rPr>
                          <m:t>𝐻</m:t>
                        </m:r>
                        <m:sSub>
                          <m:sSubPr>
                            <m:ctrlPr>
                              <a:rPr lang="en-US" sz="2800" b="0" i="1" smtClean="0">
                                <a:solidFill>
                                  <a:schemeClr val="accent1">
                                    <a:lumMod val="75000"/>
                                  </a:schemeClr>
                                </a:solidFill>
                                <a:latin typeface="Cambria Math" panose="02040503050406030204" pitchFamily="18" charset="0"/>
                              </a:rPr>
                            </m:ctrlPr>
                          </m:sSubPr>
                          <m:e>
                            <m:r>
                              <a:rPr lang="en-US" sz="2800" b="0" i="1" smtClean="0">
                                <a:solidFill>
                                  <a:schemeClr val="accent1">
                                    <a:lumMod val="75000"/>
                                  </a:schemeClr>
                                </a:solidFill>
                                <a:latin typeface="Cambria Math" panose="02040503050406030204" pitchFamily="18" charset="0"/>
                              </a:rPr>
                              <m:t>𝑝</m:t>
                            </m:r>
                          </m:e>
                          <m:sub>
                            <m:r>
                              <a:rPr lang="en-US" sz="2800" b="0" i="1" smtClean="0">
                                <a:solidFill>
                                  <a:schemeClr val="accent1">
                                    <a:lumMod val="75000"/>
                                  </a:schemeClr>
                                </a:solidFill>
                                <a:latin typeface="Cambria Math" panose="02040503050406030204" pitchFamily="18" charset="0"/>
                              </a:rPr>
                              <m:t>2</m:t>
                            </m:r>
                          </m:sub>
                        </m:sSub>
                      </m:e>
                    </m:d>
                  </m:oMath>
                </a14:m>
                <a:endParaRPr lang="en-US" sz="2800" dirty="0">
                  <a:solidFill>
                    <a:schemeClr val="accent1">
                      <a:lumMod val="75000"/>
                    </a:schemeClr>
                  </a:solidFill>
                </a:endParaRPr>
              </a:p>
              <a:p>
                <a:pPr lvl="1"/>
                <a:endParaRPr lang="en-US" sz="2800" dirty="0">
                  <a:solidFill>
                    <a:schemeClr val="accent1">
                      <a:lumMod val="75000"/>
                    </a:schemeClr>
                  </a:solidFill>
                </a:endParaRPr>
              </a:p>
              <a:p>
                <a:pPr marL="742950" lvl="1" indent="-285750">
                  <a:buFont typeface="Arial" panose="020B0604020202020204" pitchFamily="34" charset="0"/>
                  <a:buChar char="•"/>
                </a:pPr>
                <a:r>
                  <a:rPr lang="en-US" sz="2800" dirty="0">
                    <a:solidFill>
                      <a:schemeClr val="accent1">
                        <a:lumMod val="75000"/>
                      </a:schemeClr>
                    </a:solidFill>
                  </a:rPr>
                  <a:t>Repeat				     </a:t>
                </a:r>
                <a14:m>
                  <m:oMath xmlns:m="http://schemas.openxmlformats.org/officeDocument/2006/math">
                    <m:sSup>
                      <m:sSupPr>
                        <m:ctrlPr>
                          <a:rPr lang="en-US" sz="2800" b="0" i="1" smtClean="0">
                            <a:solidFill>
                              <a:schemeClr val="accent1">
                                <a:lumMod val="75000"/>
                              </a:schemeClr>
                            </a:solidFill>
                            <a:latin typeface="Cambria Math" panose="02040503050406030204" pitchFamily="18" charset="0"/>
                          </a:rPr>
                        </m:ctrlPr>
                      </m:sSupPr>
                      <m:e>
                        <m:d>
                          <m:dPr>
                            <m:ctrlPr>
                              <a:rPr lang="en-US" sz="2800" b="0" i="1" smtClean="0">
                                <a:solidFill>
                                  <a:schemeClr val="accent1">
                                    <a:lumMod val="75000"/>
                                  </a:schemeClr>
                                </a:solidFill>
                                <a:latin typeface="Cambria Math" panose="02040503050406030204" pitchFamily="18" charset="0"/>
                              </a:rPr>
                            </m:ctrlPr>
                          </m:dPr>
                          <m:e>
                            <m:r>
                              <a:rPr lang="en-US" sz="2800" b="0" i="1" smtClean="0">
                                <a:solidFill>
                                  <a:schemeClr val="accent1">
                                    <a:lumMod val="75000"/>
                                  </a:schemeClr>
                                </a:solidFill>
                                <a:latin typeface="Cambria Math" panose="02040503050406030204" pitchFamily="18" charset="0"/>
                              </a:rPr>
                              <m:t>𝐻</m:t>
                            </m:r>
                            <m:sSubSup>
                              <m:sSubSupPr>
                                <m:ctrlPr>
                                  <a:rPr lang="en-US" sz="2800" b="0" i="1" smtClean="0">
                                    <a:solidFill>
                                      <a:schemeClr val="accent1">
                                        <a:lumMod val="75000"/>
                                      </a:schemeClr>
                                    </a:solidFill>
                                    <a:latin typeface="Cambria Math" panose="02040503050406030204" pitchFamily="18" charset="0"/>
                                  </a:rPr>
                                </m:ctrlPr>
                              </m:sSubSupPr>
                              <m:e>
                                <m:r>
                                  <a:rPr lang="en-US" sz="2800" b="0" i="1" smtClean="0">
                                    <a:solidFill>
                                      <a:schemeClr val="accent1">
                                        <a:lumMod val="75000"/>
                                      </a:schemeClr>
                                    </a:solidFill>
                                    <a:latin typeface="Cambria Math" panose="02040503050406030204" pitchFamily="18" charset="0"/>
                                  </a:rPr>
                                  <m:t>𝑝</m:t>
                                </m:r>
                              </m:e>
                              <m:sub>
                                <m:r>
                                  <a:rPr lang="en-US" sz="2800" b="0" i="1" smtClean="0">
                                    <a:solidFill>
                                      <a:schemeClr val="accent1">
                                        <a:lumMod val="75000"/>
                                      </a:schemeClr>
                                    </a:solidFill>
                                    <a:latin typeface="Cambria Math" panose="02040503050406030204" pitchFamily="18" charset="0"/>
                                  </a:rPr>
                                  <m:t>1</m:t>
                                </m:r>
                              </m:sub>
                              <m:sup>
                                <m:r>
                                  <a:rPr lang="en-US" sz="2800" b="0" i="1" smtClean="0">
                                    <a:solidFill>
                                      <a:schemeClr val="accent1">
                                        <a:lumMod val="75000"/>
                                      </a:schemeClr>
                                    </a:solidFill>
                                    <a:latin typeface="Cambria Math" panose="02040503050406030204" pitchFamily="18" charset="0"/>
                                  </a:rPr>
                                  <m:t> </m:t>
                                </m:r>
                              </m:sup>
                            </m:sSubSup>
                          </m:e>
                        </m:d>
                      </m:e>
                      <m:sup>
                        <m:r>
                          <a:rPr lang="en-US" sz="2800" b="0" i="1" smtClean="0">
                            <a:solidFill>
                              <a:schemeClr val="accent1">
                                <a:lumMod val="75000"/>
                              </a:schemeClr>
                            </a:solidFill>
                            <a:latin typeface="Cambria Math" panose="02040503050406030204" pitchFamily="18" charset="0"/>
                          </a:rPr>
                          <m:t>∗</m:t>
                        </m:r>
                      </m:sup>
                    </m:sSup>
                  </m:oMath>
                </a14:m>
                <a:endParaRPr lang="en-US" sz="2800" dirty="0">
                  <a:solidFill>
                    <a:schemeClr val="accent1">
                      <a:lumMod val="75000"/>
                    </a:schemeClr>
                  </a:solidFill>
                </a:endParaRPr>
              </a:p>
              <a:p>
                <a:pPr lvl="1"/>
                <a:endParaRPr lang="en-US" sz="2800" dirty="0">
                  <a:solidFill>
                    <a:schemeClr val="accent1">
                      <a:lumMod val="75000"/>
                    </a:schemeClr>
                  </a:solidFill>
                </a:endParaRPr>
              </a:p>
              <a:p>
                <a:pPr marL="742950" lvl="1" indent="-285750">
                  <a:buFont typeface="Arial" panose="020B0604020202020204" pitchFamily="34" charset="0"/>
                  <a:buChar char="•"/>
                </a:pPr>
                <a:r>
                  <a:rPr lang="en-US" sz="2800" dirty="0">
                    <a:solidFill>
                      <a:schemeClr val="accent1">
                        <a:lumMod val="75000"/>
                      </a:schemeClr>
                    </a:solidFill>
                  </a:rPr>
                  <a:t>Test				      </a:t>
                </a:r>
                <a14:m>
                  <m:oMath xmlns:m="http://schemas.openxmlformats.org/officeDocument/2006/math">
                    <m:d>
                      <m:dPr>
                        <m:ctrlPr>
                          <a:rPr lang="en-US" sz="2800" b="0" i="1" smtClean="0">
                            <a:solidFill>
                              <a:schemeClr val="accent1">
                                <a:lumMod val="75000"/>
                              </a:schemeClr>
                            </a:solidFill>
                            <a:latin typeface="Cambria Math" panose="02040503050406030204" pitchFamily="18" charset="0"/>
                          </a:rPr>
                        </m:ctrlPr>
                      </m:dPr>
                      <m:e>
                        <m:r>
                          <a:rPr lang="en-US" sz="2800" b="0" i="1" smtClean="0">
                            <a:solidFill>
                              <a:schemeClr val="accent1">
                                <a:lumMod val="75000"/>
                              </a:schemeClr>
                            </a:solidFill>
                            <a:latin typeface="Cambria Math" panose="02040503050406030204" pitchFamily="18" charset="0"/>
                          </a:rPr>
                          <m:t>?</m:t>
                        </m:r>
                        <m:r>
                          <a:rPr lang="en-US" sz="2800" b="0" i="1" smtClean="0">
                            <a:solidFill>
                              <a:schemeClr val="accent1">
                                <a:lumMod val="75000"/>
                              </a:schemeClr>
                            </a:solidFill>
                            <a:latin typeface="Cambria Math" panose="02040503050406030204" pitchFamily="18" charset="0"/>
                          </a:rPr>
                          <m:t>𝜒</m:t>
                        </m:r>
                      </m:e>
                    </m:d>
                  </m:oMath>
                </a14:m>
                <a:endParaRPr lang="en-US" sz="2800" dirty="0"/>
              </a:p>
              <a:p>
                <a:pPr lvl="1"/>
                <a:endParaRPr lang="en-US" sz="2800" dirty="0"/>
              </a:p>
            </p:txBody>
          </p:sp>
        </mc:Choice>
        <mc:Fallback xmlns="">
          <p:sp>
            <p:nvSpPr>
              <p:cNvPr id="13" name="TextBox 12">
                <a:extLst>
                  <a:ext uri="{FF2B5EF4-FFF2-40B4-BE49-F238E27FC236}">
                    <a16:creationId xmlns:a16="http://schemas.microsoft.com/office/drawing/2014/main" id="{4368BB9E-A3DA-BFBC-590D-0C759DD340B6}"/>
                  </a:ext>
                </a:extLst>
              </p:cNvPr>
              <p:cNvSpPr txBox="1">
                <a:spLocks noRot="1" noChangeAspect="1" noMove="1" noResize="1" noEditPoints="1" noAdjustHandles="1" noChangeArrowheads="1" noChangeShapeType="1" noTextEdit="1"/>
              </p:cNvSpPr>
              <p:nvPr/>
            </p:nvSpPr>
            <p:spPr>
              <a:xfrm>
                <a:off x="805930" y="1094521"/>
                <a:ext cx="11661915" cy="3970318"/>
              </a:xfrm>
              <a:prstGeom prst="rect">
                <a:avLst/>
              </a:prstGeom>
              <a:blipFill>
                <a:blip r:embed="rId3"/>
                <a:stretch>
                  <a:fillRect l="-1088" t="-159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C3F7F99-CB3B-87FA-042D-AC44598F9589}"/>
              </a:ext>
            </a:extLst>
          </p:cNvPr>
          <p:cNvSpPr txBox="1"/>
          <p:nvPr/>
        </p:nvSpPr>
        <p:spPr>
          <a:xfrm>
            <a:off x="988146" y="5457232"/>
            <a:ext cx="1549591" cy="523220"/>
          </a:xfrm>
          <a:prstGeom prst="rect">
            <a:avLst/>
          </a:prstGeom>
          <a:noFill/>
        </p:spPr>
        <p:txBody>
          <a:bodyPr wrap="none" rtlCol="0">
            <a:spAutoFit/>
          </a:bodyPr>
          <a:lstStyle/>
          <a:p>
            <a:r>
              <a:rPr lang="en-US" sz="2800" dirty="0">
                <a:solidFill>
                  <a:schemeClr val="accent2">
                    <a:lumMod val="75000"/>
                  </a:schemeClr>
                </a:solidFill>
              </a:rPr>
              <a:t>Example: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CA9934-B251-5F54-9C21-5841D6046C0A}"/>
                  </a:ext>
                </a:extLst>
              </p:cNvPr>
              <p:cNvSpPr txBox="1"/>
              <p:nvPr/>
            </p:nvSpPr>
            <p:spPr>
              <a:xfrm>
                <a:off x="2805661" y="5269306"/>
                <a:ext cx="6346994" cy="1403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d>
                                <m:dPr>
                                  <m:ctrlPr>
                                    <a:rPr lang="en-US" sz="2800" i="1">
                                      <a:latin typeface="Cambria Math" panose="02040503050406030204" pitchFamily="18" charset="0"/>
                                    </a:rPr>
                                  </m:ctrlPr>
                                </m:dPr>
                                <m:e>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&gt;0</m:t>
                                  </m:r>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 </m:t>
                                  </m:r>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  &amp;  </m:t>
                                  </m:r>
                                  <m:r>
                                    <a:rPr lang="en-US" sz="2800" i="1">
                                      <a:latin typeface="Cambria Math" panose="02040503050406030204" pitchFamily="18" charset="0"/>
                                    </a:rPr>
                                    <m:t>𝑦</m:t>
                                  </m:r>
                                  <m:r>
                                    <a:rPr lang="en-US" sz="2800" i="1">
                                      <a:latin typeface="Cambria Math" panose="02040503050406030204" pitchFamily="18" charset="0"/>
                                    </a:rPr>
                                    <m:t>≥0</m:t>
                                  </m:r>
                                </m:e>
                              </m:d>
                              <m:r>
                                <m:rPr>
                                  <m:nor/>
                                </m:rPr>
                                <a:rPr lang="en-US" sz="2800"/>
                                <m:t> </m:t>
                              </m:r>
                            </m:e>
                          </m:d>
                        </m:e>
                        <m:sup>
                          <m:r>
                            <a:rPr lang="en-US" sz="2800" b="0" i="1" smtClean="0">
                              <a:latin typeface="Cambria Math" panose="02040503050406030204" pitchFamily="18" charset="0"/>
                            </a:rPr>
                            <m:t> </m:t>
                          </m:r>
                        </m:sup>
                      </m:sSup>
                    </m:oMath>
                  </m:oMathPara>
                </a14:m>
                <a:endParaRPr lang="en-US" sz="2800" b="0" dirty="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b="0" dirty="0"/>
              </a:p>
              <a:p>
                <a:r>
                  <a:rPr lang="en-US" sz="2800" dirty="0"/>
                  <a:t> </a:t>
                </a:r>
                <a14:m>
                  <m:oMath xmlns:m="http://schemas.openxmlformats.org/officeDocument/2006/math">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d>
                              <m:dPr>
                                <m:ctrlPr>
                                  <a:rPr lang="en-US" sz="2800" i="1">
                                    <a:latin typeface="Cambria Math" panose="02040503050406030204" pitchFamily="18" charset="0"/>
                                  </a:rPr>
                                </m:ctrlPr>
                              </m:dPr>
                              <m:e>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≤0</m:t>
                                </m:r>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 </m:t>
                                    </m:r>
                                  </m:sup>
                                </m:sSup>
                                <m:r>
                                  <a:rPr lang="en-US" sz="2800" i="1">
                                    <a:latin typeface="Cambria Math" panose="02040503050406030204" pitchFamily="18" charset="0"/>
                                  </a:rPr>
                                  <m:t> </m:t>
                                </m:r>
                              </m:e>
                            </m:d>
                            <m:r>
                              <m:rPr>
                                <m:nor/>
                              </m:rPr>
                              <a:rPr lang="en-US" sz="2800"/>
                              <m:t> </m:t>
                            </m:r>
                          </m:e>
                        </m:d>
                      </m:e>
                      <m:sup>
                        <m:r>
                          <a:rPr lang="en-US" sz="2800" b="0" i="0" smtClean="0">
                            <a:latin typeface="Cambria Math" panose="02040503050406030204" pitchFamily="18" charset="0"/>
                          </a:rPr>
                          <m:t> </m:t>
                        </m:r>
                      </m:sup>
                    </m:sSup>
                  </m:oMath>
                </a14:m>
                <a:r>
                  <a:rPr lang="en-US" sz="2800" dirty="0"/>
                  <a:t>  </a:t>
                </a:r>
              </a:p>
            </p:txBody>
          </p:sp>
        </mc:Choice>
        <mc:Fallback xmlns="">
          <p:sp>
            <p:nvSpPr>
              <p:cNvPr id="7" name="TextBox 6">
                <a:extLst>
                  <a:ext uri="{FF2B5EF4-FFF2-40B4-BE49-F238E27FC236}">
                    <a16:creationId xmlns:a16="http://schemas.microsoft.com/office/drawing/2014/main" id="{95CA9934-B251-5F54-9C21-5841D6046C0A}"/>
                  </a:ext>
                </a:extLst>
              </p:cNvPr>
              <p:cNvSpPr txBox="1">
                <a:spLocks noRot="1" noChangeAspect="1" noMove="1" noResize="1" noEditPoints="1" noAdjustHandles="1" noChangeArrowheads="1" noChangeShapeType="1" noTextEdit="1"/>
              </p:cNvSpPr>
              <p:nvPr/>
            </p:nvSpPr>
            <p:spPr>
              <a:xfrm>
                <a:off x="2805661" y="5269306"/>
                <a:ext cx="6346994" cy="1403589"/>
              </a:xfrm>
              <a:prstGeom prst="rect">
                <a:avLst/>
              </a:prstGeom>
              <a:blipFill>
                <a:blip r:embed="rId4"/>
                <a:stretch>
                  <a:fillRect t="-8929" b="-10714"/>
                </a:stretch>
              </a:blipFill>
            </p:spPr>
            <p:txBody>
              <a:bodyPr/>
              <a:lstStyle/>
              <a:p>
                <a:r>
                  <a:rPr lang="en-US">
                    <a:noFill/>
                  </a:rPr>
                  <a:t> </a:t>
                </a:r>
              </a:p>
            </p:txBody>
          </p:sp>
        </mc:Fallback>
      </mc:AlternateContent>
      <p:sp>
        <p:nvSpPr>
          <p:cNvPr id="14" name="Double Brace 13">
            <a:extLst>
              <a:ext uri="{FF2B5EF4-FFF2-40B4-BE49-F238E27FC236}">
                <a16:creationId xmlns:a16="http://schemas.microsoft.com/office/drawing/2014/main" id="{79DA5AAE-D2D6-9865-7DA4-D3FC8D147786}"/>
              </a:ext>
            </a:extLst>
          </p:cNvPr>
          <p:cNvSpPr/>
          <p:nvPr/>
        </p:nvSpPr>
        <p:spPr>
          <a:xfrm>
            <a:off x="2465960" y="5276947"/>
            <a:ext cx="6825006" cy="1351202"/>
          </a:xfrm>
          <a:prstGeom prst="bracePair">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68C1456D-594E-3FC2-C3D9-56E054A15A58}"/>
              </a:ext>
            </a:extLst>
          </p:cNvPr>
          <p:cNvSpPr txBox="1"/>
          <p:nvPr/>
        </p:nvSpPr>
        <p:spPr>
          <a:xfrm>
            <a:off x="9142091" y="5160022"/>
            <a:ext cx="389850" cy="584775"/>
          </a:xfrm>
          <a:prstGeom prst="rect">
            <a:avLst/>
          </a:prstGeom>
          <a:noFill/>
        </p:spPr>
        <p:txBody>
          <a:bodyPr wrap="none" rtlCol="0">
            <a:spAutoFit/>
          </a:bodyPr>
          <a:lstStyle/>
          <a:p>
            <a:r>
              <a:rPr lang="en-US" sz="3200" dirty="0"/>
              <a:t>*</a:t>
            </a:r>
          </a:p>
        </p:txBody>
      </p:sp>
    </p:spTree>
    <p:extLst>
      <p:ext uri="{BB962C8B-B14F-4D97-AF65-F5344CB8AC3E}">
        <p14:creationId xmlns:p14="http://schemas.microsoft.com/office/powerpoint/2010/main" val="3042478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44BD572-08D1-7639-FB31-D6537E67C631}"/>
              </a:ext>
            </a:extLst>
          </p:cNvPr>
          <p:cNvSpPr/>
          <p:nvPr/>
        </p:nvSpPr>
        <p:spPr>
          <a:xfrm>
            <a:off x="819182" y="5133305"/>
            <a:ext cx="10384672" cy="1655888"/>
          </a:xfrm>
          <a:prstGeom prst="rect">
            <a:avLst/>
          </a:prstGeom>
          <a:solidFill>
            <a:schemeClr val="bg1"/>
          </a:solidFill>
          <a:ln w="508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r>
              <a:rPr lang="en-US" sz="3600" b="1" dirty="0">
                <a:solidFill>
                  <a:schemeClr val="accent1">
                    <a:lumMod val="75000"/>
                  </a:schemeClr>
                </a:solidFill>
              </a:rPr>
              <a:t>Hybrid Programs (continued)</a:t>
            </a:r>
          </a:p>
        </p:txBody>
      </p:sp>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C3F7F99-CB3B-87FA-042D-AC44598F9589}"/>
              </a:ext>
            </a:extLst>
          </p:cNvPr>
          <p:cNvSpPr txBox="1"/>
          <p:nvPr/>
        </p:nvSpPr>
        <p:spPr>
          <a:xfrm>
            <a:off x="988146" y="5457232"/>
            <a:ext cx="1549591" cy="523220"/>
          </a:xfrm>
          <a:prstGeom prst="rect">
            <a:avLst/>
          </a:prstGeom>
          <a:noFill/>
        </p:spPr>
        <p:txBody>
          <a:bodyPr wrap="none" rtlCol="0">
            <a:spAutoFit/>
          </a:bodyPr>
          <a:lstStyle/>
          <a:p>
            <a:r>
              <a:rPr lang="en-US" sz="2800" dirty="0">
                <a:solidFill>
                  <a:schemeClr val="accent2">
                    <a:lumMod val="75000"/>
                  </a:schemeClr>
                </a:solidFill>
              </a:rPr>
              <a:t>Example: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CA9934-B251-5F54-9C21-5841D6046C0A}"/>
                  </a:ext>
                </a:extLst>
              </p:cNvPr>
              <p:cNvSpPr txBox="1"/>
              <p:nvPr/>
            </p:nvSpPr>
            <p:spPr>
              <a:xfrm>
                <a:off x="2805661" y="5269306"/>
                <a:ext cx="6346994" cy="1403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d>
                                <m:dPr>
                                  <m:ctrlPr>
                                    <a:rPr lang="en-US" sz="2800" i="1">
                                      <a:latin typeface="Cambria Math" panose="02040503050406030204" pitchFamily="18" charset="0"/>
                                    </a:rPr>
                                  </m:ctrlPr>
                                </m:dPr>
                                <m:e>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&gt;0</m:t>
                                  </m:r>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 </m:t>
                                  </m:r>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  &amp;  </m:t>
                                  </m:r>
                                  <m:r>
                                    <a:rPr lang="en-US" sz="2800" i="1">
                                      <a:latin typeface="Cambria Math" panose="02040503050406030204" pitchFamily="18" charset="0"/>
                                    </a:rPr>
                                    <m:t>𝑦</m:t>
                                  </m:r>
                                  <m:r>
                                    <a:rPr lang="en-US" sz="2800" i="1">
                                      <a:latin typeface="Cambria Math" panose="02040503050406030204" pitchFamily="18" charset="0"/>
                                    </a:rPr>
                                    <m:t>≥0</m:t>
                                  </m:r>
                                </m:e>
                              </m:d>
                              <m:r>
                                <m:rPr>
                                  <m:nor/>
                                </m:rPr>
                                <a:rPr lang="en-US" sz="2800"/>
                                <m:t> </m:t>
                              </m:r>
                            </m:e>
                          </m:d>
                        </m:e>
                        <m:sup>
                          <m:r>
                            <a:rPr lang="en-US" sz="2800" b="0" i="1" smtClean="0">
                              <a:latin typeface="Cambria Math" panose="02040503050406030204" pitchFamily="18" charset="0"/>
                            </a:rPr>
                            <m:t> </m:t>
                          </m:r>
                        </m:sup>
                      </m:sSup>
                    </m:oMath>
                  </m:oMathPara>
                </a14:m>
                <a:endParaRPr lang="en-US" sz="2800" b="0" dirty="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b="0" dirty="0"/>
              </a:p>
              <a:p>
                <a:r>
                  <a:rPr lang="en-US" sz="2800" dirty="0"/>
                  <a:t> </a:t>
                </a:r>
                <a14:m>
                  <m:oMath xmlns:m="http://schemas.openxmlformats.org/officeDocument/2006/math">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d>
                              <m:dPr>
                                <m:ctrlPr>
                                  <a:rPr lang="en-US" sz="2800" i="1">
                                    <a:latin typeface="Cambria Math" panose="02040503050406030204" pitchFamily="18" charset="0"/>
                                  </a:rPr>
                                </m:ctrlPr>
                              </m:dPr>
                              <m:e>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≤0</m:t>
                                </m:r>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 </m:t>
                                    </m:r>
                                  </m:sup>
                                </m:sSup>
                                <m:r>
                                  <a:rPr lang="en-US" sz="2800" i="1">
                                    <a:latin typeface="Cambria Math" panose="02040503050406030204" pitchFamily="18" charset="0"/>
                                  </a:rPr>
                                  <m:t> </m:t>
                                </m:r>
                              </m:e>
                            </m:d>
                            <m:r>
                              <m:rPr>
                                <m:nor/>
                              </m:rPr>
                              <a:rPr lang="en-US" sz="2800"/>
                              <m:t> </m:t>
                            </m:r>
                          </m:e>
                        </m:d>
                      </m:e>
                      <m:sup>
                        <m:r>
                          <a:rPr lang="en-US" sz="2800" b="0" i="0" smtClean="0">
                            <a:latin typeface="Cambria Math" panose="02040503050406030204" pitchFamily="18" charset="0"/>
                          </a:rPr>
                          <m:t> </m:t>
                        </m:r>
                      </m:sup>
                    </m:sSup>
                  </m:oMath>
                </a14:m>
                <a:r>
                  <a:rPr lang="en-US" sz="2800" dirty="0"/>
                  <a:t>  </a:t>
                </a:r>
              </a:p>
            </p:txBody>
          </p:sp>
        </mc:Choice>
        <mc:Fallback xmlns="">
          <p:sp>
            <p:nvSpPr>
              <p:cNvPr id="7" name="TextBox 6">
                <a:extLst>
                  <a:ext uri="{FF2B5EF4-FFF2-40B4-BE49-F238E27FC236}">
                    <a16:creationId xmlns:a16="http://schemas.microsoft.com/office/drawing/2014/main" id="{95CA9934-B251-5F54-9C21-5841D6046C0A}"/>
                  </a:ext>
                </a:extLst>
              </p:cNvPr>
              <p:cNvSpPr txBox="1">
                <a:spLocks noRot="1" noChangeAspect="1" noMove="1" noResize="1" noEditPoints="1" noAdjustHandles="1" noChangeArrowheads="1" noChangeShapeType="1" noTextEdit="1"/>
              </p:cNvSpPr>
              <p:nvPr/>
            </p:nvSpPr>
            <p:spPr>
              <a:xfrm>
                <a:off x="2805661" y="5269306"/>
                <a:ext cx="6346994" cy="1403589"/>
              </a:xfrm>
              <a:prstGeom prst="rect">
                <a:avLst/>
              </a:prstGeom>
              <a:blipFill>
                <a:blip r:embed="rId3"/>
                <a:stretch>
                  <a:fillRect t="-8929" b="-10714"/>
                </a:stretch>
              </a:blipFill>
            </p:spPr>
            <p:txBody>
              <a:bodyPr/>
              <a:lstStyle/>
              <a:p>
                <a:r>
                  <a:rPr lang="en-US">
                    <a:noFill/>
                  </a:rPr>
                  <a:t> </a:t>
                </a:r>
              </a:p>
            </p:txBody>
          </p:sp>
        </mc:Fallback>
      </mc:AlternateContent>
      <p:sp>
        <p:nvSpPr>
          <p:cNvPr id="14" name="Double Brace 13">
            <a:extLst>
              <a:ext uri="{FF2B5EF4-FFF2-40B4-BE49-F238E27FC236}">
                <a16:creationId xmlns:a16="http://schemas.microsoft.com/office/drawing/2014/main" id="{79DA5AAE-D2D6-9865-7DA4-D3FC8D147786}"/>
              </a:ext>
            </a:extLst>
          </p:cNvPr>
          <p:cNvSpPr/>
          <p:nvPr/>
        </p:nvSpPr>
        <p:spPr>
          <a:xfrm>
            <a:off x="2465960" y="5276947"/>
            <a:ext cx="6825006" cy="1351202"/>
          </a:xfrm>
          <a:prstGeom prst="bracePair">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68C1456D-594E-3FC2-C3D9-56E054A15A58}"/>
              </a:ext>
            </a:extLst>
          </p:cNvPr>
          <p:cNvSpPr txBox="1"/>
          <p:nvPr/>
        </p:nvSpPr>
        <p:spPr>
          <a:xfrm>
            <a:off x="9142091" y="5160022"/>
            <a:ext cx="389850" cy="584775"/>
          </a:xfrm>
          <a:prstGeom prst="rect">
            <a:avLst/>
          </a:prstGeom>
          <a:noFill/>
        </p:spPr>
        <p:txBody>
          <a:bodyPr wrap="none" rtlCol="0">
            <a:spAutoFit/>
          </a:bodyPr>
          <a:lstStyle/>
          <a:p>
            <a:r>
              <a:rPr lang="en-US" sz="3200" dirty="0"/>
              <a:t>*</a:t>
            </a:r>
          </a:p>
        </p:txBody>
      </p:sp>
      <p:cxnSp>
        <p:nvCxnSpPr>
          <p:cNvPr id="8" name="Straight Arrow Connector 7">
            <a:extLst>
              <a:ext uri="{FF2B5EF4-FFF2-40B4-BE49-F238E27FC236}">
                <a16:creationId xmlns:a16="http://schemas.microsoft.com/office/drawing/2014/main" id="{62CC5D27-DAE6-D1A2-A599-9F4A4827D645}"/>
              </a:ext>
            </a:extLst>
          </p:cNvPr>
          <p:cNvCxnSpPr>
            <a:cxnSpLocks/>
          </p:cNvCxnSpPr>
          <p:nvPr/>
        </p:nvCxnSpPr>
        <p:spPr>
          <a:xfrm>
            <a:off x="3755737" y="1238536"/>
            <a:ext cx="0" cy="389226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9486B87-5ADB-0816-2A7D-4A40358E4286}"/>
              </a:ext>
            </a:extLst>
          </p:cNvPr>
          <p:cNvCxnSpPr>
            <a:cxnSpLocks/>
          </p:cNvCxnSpPr>
          <p:nvPr/>
        </p:nvCxnSpPr>
        <p:spPr>
          <a:xfrm>
            <a:off x="3584662" y="3011863"/>
            <a:ext cx="487403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C2B5412-0316-2854-6C53-05B7F0C93465}"/>
                  </a:ext>
                </a:extLst>
              </p:cNvPr>
              <p:cNvSpPr txBox="1"/>
              <p:nvPr/>
            </p:nvSpPr>
            <p:spPr>
              <a:xfrm>
                <a:off x="6344202" y="2967335"/>
                <a:ext cx="45711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xmlns="">
          <p:sp>
            <p:nvSpPr>
              <p:cNvPr id="12" name="TextBox 11">
                <a:extLst>
                  <a:ext uri="{FF2B5EF4-FFF2-40B4-BE49-F238E27FC236}">
                    <a16:creationId xmlns:a16="http://schemas.microsoft.com/office/drawing/2014/main" id="{4C2B5412-0316-2854-6C53-05B7F0C93465}"/>
                  </a:ext>
                </a:extLst>
              </p:cNvPr>
              <p:cNvSpPr txBox="1">
                <a:spLocks noRot="1" noChangeAspect="1" noMove="1" noResize="1" noEditPoints="1" noAdjustHandles="1" noChangeArrowheads="1" noChangeShapeType="1" noTextEdit="1"/>
              </p:cNvSpPr>
              <p:nvPr/>
            </p:nvSpPr>
            <p:spPr>
              <a:xfrm>
                <a:off x="6344202" y="2967335"/>
                <a:ext cx="457112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9D610C4-917D-B02D-FCC7-F7E0C6811F70}"/>
                  </a:ext>
                </a:extLst>
              </p:cNvPr>
              <p:cNvSpPr txBox="1"/>
              <p:nvPr/>
            </p:nvSpPr>
            <p:spPr>
              <a:xfrm>
                <a:off x="972906" y="864691"/>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en-US" sz="2400" dirty="0"/>
              </a:p>
            </p:txBody>
          </p:sp>
        </mc:Choice>
        <mc:Fallback xmlns="">
          <p:sp>
            <p:nvSpPr>
              <p:cNvPr id="16" name="TextBox 15">
                <a:extLst>
                  <a:ext uri="{FF2B5EF4-FFF2-40B4-BE49-F238E27FC236}">
                    <a16:creationId xmlns:a16="http://schemas.microsoft.com/office/drawing/2014/main" id="{29D610C4-917D-B02D-FCC7-F7E0C6811F70}"/>
                  </a:ext>
                </a:extLst>
              </p:cNvPr>
              <p:cNvSpPr txBox="1">
                <a:spLocks noRot="1" noChangeAspect="1" noMove="1" noResize="1" noEditPoints="1" noAdjustHandles="1" noChangeArrowheads="1" noChangeShapeType="1" noTextEdit="1"/>
              </p:cNvSpPr>
              <p:nvPr/>
            </p:nvSpPr>
            <p:spPr>
              <a:xfrm>
                <a:off x="972906" y="864691"/>
                <a:ext cx="6096000" cy="461665"/>
              </a:xfrm>
              <a:prstGeom prst="rect">
                <a:avLst/>
              </a:prstGeom>
              <a:blipFill>
                <a:blip r:embed="rId5"/>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B7F122-9966-72C3-4422-9709408FF0FF}"/>
                  </a:ext>
                </a:extLst>
              </p:cNvPr>
              <p:cNvSpPr txBox="1"/>
              <p:nvPr/>
            </p:nvSpPr>
            <p:spPr>
              <a:xfrm>
                <a:off x="2964044" y="1222498"/>
                <a:ext cx="70773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 </m:t>
                          </m:r>
                        </m:sup>
                      </m:sSup>
                    </m:oMath>
                  </m:oMathPara>
                </a14:m>
                <a:endParaRPr lang="en-US" sz="2800" dirty="0"/>
              </a:p>
            </p:txBody>
          </p:sp>
        </mc:Choice>
        <mc:Fallback xmlns="">
          <p:sp>
            <p:nvSpPr>
              <p:cNvPr id="17" name="TextBox 16">
                <a:extLst>
                  <a:ext uri="{FF2B5EF4-FFF2-40B4-BE49-F238E27FC236}">
                    <a16:creationId xmlns:a16="http://schemas.microsoft.com/office/drawing/2014/main" id="{CEB7F122-9966-72C3-4422-9709408FF0FF}"/>
                  </a:ext>
                </a:extLst>
              </p:cNvPr>
              <p:cNvSpPr txBox="1">
                <a:spLocks noRot="1" noChangeAspect="1" noMove="1" noResize="1" noEditPoints="1" noAdjustHandles="1" noChangeArrowheads="1" noChangeShapeType="1" noTextEdit="1"/>
              </p:cNvSpPr>
              <p:nvPr/>
            </p:nvSpPr>
            <p:spPr>
              <a:xfrm>
                <a:off x="2964044" y="1222498"/>
                <a:ext cx="707733" cy="523220"/>
              </a:xfrm>
              <a:prstGeom prst="rect">
                <a:avLst/>
              </a:prstGeom>
              <a:blipFill>
                <a:blip r:embed="rId6"/>
                <a:stretch>
                  <a:fillRect t="-2381"/>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79EA23A3-7C93-E009-F8BC-9E3097CC2D2B}"/>
              </a:ext>
            </a:extLst>
          </p:cNvPr>
          <p:cNvCxnSpPr>
            <a:cxnSpLocks/>
          </p:cNvCxnSpPr>
          <p:nvPr/>
        </p:nvCxnSpPr>
        <p:spPr>
          <a:xfrm>
            <a:off x="3584662" y="1564045"/>
            <a:ext cx="3001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D5C4D22-81CC-5782-2D65-0C7881C7DAC3}"/>
              </a:ext>
            </a:extLst>
          </p:cNvPr>
          <p:cNvSpPr/>
          <p:nvPr/>
        </p:nvSpPr>
        <p:spPr>
          <a:xfrm>
            <a:off x="3656818" y="1448874"/>
            <a:ext cx="182880" cy="18288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2731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1.875E-6 2.96296E-6 C 0.0737 2.96296E-6 0.13281 0.07893 0.13607 0.21458 " pathEditMode="relative" rAng="0" ptsTypes="AA">
                                      <p:cBhvr>
                                        <p:cTn id="6" dur="2000" fill="hold"/>
                                        <p:tgtEl>
                                          <p:spTgt spid="11"/>
                                        </p:tgtEl>
                                        <p:attrNameLst>
                                          <p:attrName>ppt_x</p:attrName>
                                          <p:attrName>ppt_y</p:attrName>
                                        </p:attrNameLst>
                                      </p:cBhvr>
                                      <p:rCtr x="6797" y="10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r>
              <a:rPr lang="en-US" sz="3600" b="1" dirty="0">
                <a:solidFill>
                  <a:schemeClr val="accent1">
                    <a:lumMod val="75000"/>
                  </a:schemeClr>
                </a:solidFill>
              </a:rPr>
              <a:t>Hybrid Programs (continued)</a:t>
            </a:r>
          </a:p>
        </p:txBody>
      </p:sp>
      <p:sp>
        <p:nvSpPr>
          <p:cNvPr id="21" name="Rectangle 20">
            <a:extLst>
              <a:ext uri="{FF2B5EF4-FFF2-40B4-BE49-F238E27FC236}">
                <a16:creationId xmlns:a16="http://schemas.microsoft.com/office/drawing/2014/main" id="{43BF1D5C-2EAD-1DE8-108E-EF73EADB4758}"/>
              </a:ext>
            </a:extLst>
          </p:cNvPr>
          <p:cNvSpPr/>
          <p:nvPr/>
        </p:nvSpPr>
        <p:spPr>
          <a:xfrm>
            <a:off x="819182" y="5133305"/>
            <a:ext cx="10384672" cy="1655888"/>
          </a:xfrm>
          <a:prstGeom prst="rect">
            <a:avLst/>
          </a:prstGeom>
          <a:solidFill>
            <a:schemeClr val="bg1"/>
          </a:solidFill>
          <a:ln w="508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C3F7F99-CB3B-87FA-042D-AC44598F9589}"/>
              </a:ext>
            </a:extLst>
          </p:cNvPr>
          <p:cNvSpPr txBox="1"/>
          <p:nvPr/>
        </p:nvSpPr>
        <p:spPr>
          <a:xfrm>
            <a:off x="988146" y="5457232"/>
            <a:ext cx="1549591" cy="523220"/>
          </a:xfrm>
          <a:prstGeom prst="rect">
            <a:avLst/>
          </a:prstGeom>
          <a:noFill/>
        </p:spPr>
        <p:txBody>
          <a:bodyPr wrap="none" rtlCol="0">
            <a:spAutoFit/>
          </a:bodyPr>
          <a:lstStyle/>
          <a:p>
            <a:r>
              <a:rPr lang="en-US" sz="2800" dirty="0">
                <a:solidFill>
                  <a:schemeClr val="accent2">
                    <a:lumMod val="75000"/>
                  </a:schemeClr>
                </a:solidFill>
              </a:rPr>
              <a:t>Example: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CA9934-B251-5F54-9C21-5841D6046C0A}"/>
                  </a:ext>
                </a:extLst>
              </p:cNvPr>
              <p:cNvSpPr txBox="1"/>
              <p:nvPr/>
            </p:nvSpPr>
            <p:spPr>
              <a:xfrm>
                <a:off x="2805661" y="5269306"/>
                <a:ext cx="6346994" cy="1403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d>
                                <m:dPr>
                                  <m:ctrlPr>
                                    <a:rPr lang="en-US" sz="2800" i="1">
                                      <a:latin typeface="Cambria Math" panose="02040503050406030204" pitchFamily="18" charset="0"/>
                                    </a:rPr>
                                  </m:ctrlPr>
                                </m:dPr>
                                <m:e>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&gt;0</m:t>
                                  </m:r>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 </m:t>
                                  </m:r>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  &amp;  </m:t>
                                  </m:r>
                                  <m:r>
                                    <a:rPr lang="en-US" sz="2800" i="1">
                                      <a:latin typeface="Cambria Math" panose="02040503050406030204" pitchFamily="18" charset="0"/>
                                    </a:rPr>
                                    <m:t>𝑦</m:t>
                                  </m:r>
                                  <m:r>
                                    <a:rPr lang="en-US" sz="2800" i="1">
                                      <a:latin typeface="Cambria Math" panose="02040503050406030204" pitchFamily="18" charset="0"/>
                                    </a:rPr>
                                    <m:t>≥0</m:t>
                                  </m:r>
                                </m:e>
                              </m:d>
                              <m:r>
                                <m:rPr>
                                  <m:nor/>
                                </m:rPr>
                                <a:rPr lang="en-US" sz="2800"/>
                                <m:t> </m:t>
                              </m:r>
                            </m:e>
                          </m:d>
                        </m:e>
                        <m:sup>
                          <m:r>
                            <a:rPr lang="en-US" sz="2800" b="0" i="1" smtClean="0">
                              <a:latin typeface="Cambria Math" panose="02040503050406030204" pitchFamily="18" charset="0"/>
                            </a:rPr>
                            <m:t> </m:t>
                          </m:r>
                        </m:sup>
                      </m:sSup>
                    </m:oMath>
                  </m:oMathPara>
                </a14:m>
                <a:endParaRPr lang="en-US" sz="2800" b="0" dirty="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b="0" dirty="0"/>
              </a:p>
              <a:p>
                <a:r>
                  <a:rPr lang="en-US" sz="2800" dirty="0"/>
                  <a:t> </a:t>
                </a:r>
                <a14:m>
                  <m:oMath xmlns:m="http://schemas.openxmlformats.org/officeDocument/2006/math">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d>
                              <m:dPr>
                                <m:ctrlPr>
                                  <a:rPr lang="en-US" sz="2800" i="1">
                                    <a:latin typeface="Cambria Math" panose="02040503050406030204" pitchFamily="18" charset="0"/>
                                  </a:rPr>
                                </m:ctrlPr>
                              </m:dPr>
                              <m:e>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≤0</m:t>
                                </m:r>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 </m:t>
                                    </m:r>
                                  </m:sup>
                                </m:sSup>
                                <m:r>
                                  <a:rPr lang="en-US" sz="2800" i="1">
                                    <a:latin typeface="Cambria Math" panose="02040503050406030204" pitchFamily="18" charset="0"/>
                                  </a:rPr>
                                  <m:t> </m:t>
                                </m:r>
                              </m:e>
                            </m:d>
                            <m:r>
                              <m:rPr>
                                <m:nor/>
                              </m:rPr>
                              <a:rPr lang="en-US" sz="2800"/>
                              <m:t> </m:t>
                            </m:r>
                          </m:e>
                        </m:d>
                      </m:e>
                      <m:sup>
                        <m:r>
                          <a:rPr lang="en-US" sz="2800" b="0" i="0" smtClean="0">
                            <a:latin typeface="Cambria Math" panose="02040503050406030204" pitchFamily="18" charset="0"/>
                          </a:rPr>
                          <m:t> </m:t>
                        </m:r>
                      </m:sup>
                    </m:sSup>
                  </m:oMath>
                </a14:m>
                <a:r>
                  <a:rPr lang="en-US" sz="2800" dirty="0"/>
                  <a:t>  </a:t>
                </a:r>
              </a:p>
            </p:txBody>
          </p:sp>
        </mc:Choice>
        <mc:Fallback xmlns="">
          <p:sp>
            <p:nvSpPr>
              <p:cNvPr id="7" name="TextBox 6">
                <a:extLst>
                  <a:ext uri="{FF2B5EF4-FFF2-40B4-BE49-F238E27FC236}">
                    <a16:creationId xmlns:a16="http://schemas.microsoft.com/office/drawing/2014/main" id="{95CA9934-B251-5F54-9C21-5841D6046C0A}"/>
                  </a:ext>
                </a:extLst>
              </p:cNvPr>
              <p:cNvSpPr txBox="1">
                <a:spLocks noRot="1" noChangeAspect="1" noMove="1" noResize="1" noEditPoints="1" noAdjustHandles="1" noChangeArrowheads="1" noChangeShapeType="1" noTextEdit="1"/>
              </p:cNvSpPr>
              <p:nvPr/>
            </p:nvSpPr>
            <p:spPr>
              <a:xfrm>
                <a:off x="2805661" y="5269306"/>
                <a:ext cx="6346994" cy="1403589"/>
              </a:xfrm>
              <a:prstGeom prst="rect">
                <a:avLst/>
              </a:prstGeom>
              <a:blipFill>
                <a:blip r:embed="rId3"/>
                <a:stretch>
                  <a:fillRect l="-3393" t="-8929" b="-12500"/>
                </a:stretch>
              </a:blipFill>
            </p:spPr>
            <p:txBody>
              <a:bodyPr/>
              <a:lstStyle/>
              <a:p>
                <a:r>
                  <a:rPr lang="en-US">
                    <a:noFill/>
                  </a:rPr>
                  <a:t> </a:t>
                </a:r>
              </a:p>
            </p:txBody>
          </p:sp>
        </mc:Fallback>
      </mc:AlternateContent>
      <p:sp>
        <p:nvSpPr>
          <p:cNvPr id="14" name="Double Brace 13">
            <a:extLst>
              <a:ext uri="{FF2B5EF4-FFF2-40B4-BE49-F238E27FC236}">
                <a16:creationId xmlns:a16="http://schemas.microsoft.com/office/drawing/2014/main" id="{79DA5AAE-D2D6-9865-7DA4-D3FC8D147786}"/>
              </a:ext>
            </a:extLst>
          </p:cNvPr>
          <p:cNvSpPr/>
          <p:nvPr/>
        </p:nvSpPr>
        <p:spPr>
          <a:xfrm>
            <a:off x="2465960" y="5276947"/>
            <a:ext cx="6825006" cy="1351202"/>
          </a:xfrm>
          <a:prstGeom prst="bracePair">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68C1456D-594E-3FC2-C3D9-56E054A15A58}"/>
              </a:ext>
            </a:extLst>
          </p:cNvPr>
          <p:cNvSpPr txBox="1"/>
          <p:nvPr/>
        </p:nvSpPr>
        <p:spPr>
          <a:xfrm>
            <a:off x="9142091" y="5160022"/>
            <a:ext cx="389850" cy="584775"/>
          </a:xfrm>
          <a:prstGeom prst="rect">
            <a:avLst/>
          </a:prstGeom>
          <a:noFill/>
        </p:spPr>
        <p:txBody>
          <a:bodyPr wrap="none" rtlCol="0">
            <a:spAutoFit/>
          </a:bodyPr>
          <a:lstStyle/>
          <a:p>
            <a:r>
              <a:rPr lang="en-US" sz="3200" dirty="0"/>
              <a:t>*</a:t>
            </a:r>
          </a:p>
        </p:txBody>
      </p:sp>
      <p:cxnSp>
        <p:nvCxnSpPr>
          <p:cNvPr id="8" name="Straight Arrow Connector 7">
            <a:extLst>
              <a:ext uri="{FF2B5EF4-FFF2-40B4-BE49-F238E27FC236}">
                <a16:creationId xmlns:a16="http://schemas.microsoft.com/office/drawing/2014/main" id="{62CC5D27-DAE6-D1A2-A599-9F4A4827D645}"/>
              </a:ext>
            </a:extLst>
          </p:cNvPr>
          <p:cNvCxnSpPr>
            <a:cxnSpLocks/>
          </p:cNvCxnSpPr>
          <p:nvPr/>
        </p:nvCxnSpPr>
        <p:spPr>
          <a:xfrm>
            <a:off x="3755737" y="1238536"/>
            <a:ext cx="0" cy="389226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9486B87-5ADB-0816-2A7D-4A40358E4286}"/>
              </a:ext>
            </a:extLst>
          </p:cNvPr>
          <p:cNvCxnSpPr>
            <a:cxnSpLocks/>
          </p:cNvCxnSpPr>
          <p:nvPr/>
        </p:nvCxnSpPr>
        <p:spPr>
          <a:xfrm>
            <a:off x="3584662" y="3011863"/>
            <a:ext cx="487403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D5C4D22-81CC-5782-2D65-0C7881C7DAC3}"/>
              </a:ext>
            </a:extLst>
          </p:cNvPr>
          <p:cNvSpPr/>
          <p:nvPr/>
        </p:nvSpPr>
        <p:spPr>
          <a:xfrm>
            <a:off x="5318044" y="2922784"/>
            <a:ext cx="182880" cy="18288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9D610C4-917D-B02D-FCC7-F7E0C6811F70}"/>
                  </a:ext>
                </a:extLst>
              </p:cNvPr>
              <p:cNvSpPr txBox="1"/>
              <p:nvPr/>
            </p:nvSpPr>
            <p:spPr>
              <a:xfrm>
                <a:off x="972906" y="864691"/>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en-US" sz="2400" dirty="0"/>
              </a:p>
            </p:txBody>
          </p:sp>
        </mc:Choice>
        <mc:Fallback xmlns="">
          <p:sp>
            <p:nvSpPr>
              <p:cNvPr id="16" name="TextBox 15">
                <a:extLst>
                  <a:ext uri="{FF2B5EF4-FFF2-40B4-BE49-F238E27FC236}">
                    <a16:creationId xmlns:a16="http://schemas.microsoft.com/office/drawing/2014/main" id="{29D610C4-917D-B02D-FCC7-F7E0C6811F70}"/>
                  </a:ext>
                </a:extLst>
              </p:cNvPr>
              <p:cNvSpPr txBox="1">
                <a:spLocks noRot="1" noChangeAspect="1" noMove="1" noResize="1" noEditPoints="1" noAdjustHandles="1" noChangeArrowheads="1" noChangeShapeType="1" noTextEdit="1"/>
              </p:cNvSpPr>
              <p:nvPr/>
            </p:nvSpPr>
            <p:spPr>
              <a:xfrm>
                <a:off x="972906" y="864691"/>
                <a:ext cx="6096000" cy="461665"/>
              </a:xfrm>
              <a:prstGeom prst="rect">
                <a:avLst/>
              </a:prstGeom>
              <a:blipFill>
                <a:blip r:embed="rId4"/>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A5746F4-3675-EB10-5641-0B6B0A395DDE}"/>
                  </a:ext>
                </a:extLst>
              </p:cNvPr>
              <p:cNvSpPr txBox="1"/>
              <p:nvPr/>
            </p:nvSpPr>
            <p:spPr>
              <a:xfrm>
                <a:off x="2964044" y="1222498"/>
                <a:ext cx="70773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 </m:t>
                          </m:r>
                        </m:sup>
                      </m:sSup>
                    </m:oMath>
                  </m:oMathPara>
                </a14:m>
                <a:endParaRPr lang="en-US" sz="2800" dirty="0"/>
              </a:p>
            </p:txBody>
          </p:sp>
        </mc:Choice>
        <mc:Fallback xmlns="">
          <p:sp>
            <p:nvSpPr>
              <p:cNvPr id="18" name="TextBox 17">
                <a:extLst>
                  <a:ext uri="{FF2B5EF4-FFF2-40B4-BE49-F238E27FC236}">
                    <a16:creationId xmlns:a16="http://schemas.microsoft.com/office/drawing/2014/main" id="{8A5746F4-3675-EB10-5641-0B6B0A395DDE}"/>
                  </a:ext>
                </a:extLst>
              </p:cNvPr>
              <p:cNvSpPr txBox="1">
                <a:spLocks noRot="1" noChangeAspect="1" noMove="1" noResize="1" noEditPoints="1" noAdjustHandles="1" noChangeArrowheads="1" noChangeShapeType="1" noTextEdit="1"/>
              </p:cNvSpPr>
              <p:nvPr/>
            </p:nvSpPr>
            <p:spPr>
              <a:xfrm>
                <a:off x="2964044" y="1222498"/>
                <a:ext cx="707733" cy="523220"/>
              </a:xfrm>
              <a:prstGeom prst="rect">
                <a:avLst/>
              </a:prstGeom>
              <a:blipFill>
                <a:blip r:embed="rId5"/>
                <a:stretch>
                  <a:fillRect t="-2381"/>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FEFE2921-1DFB-BFB9-83ED-CE22B0A7773E}"/>
              </a:ext>
            </a:extLst>
          </p:cNvPr>
          <p:cNvCxnSpPr>
            <a:cxnSpLocks/>
          </p:cNvCxnSpPr>
          <p:nvPr/>
        </p:nvCxnSpPr>
        <p:spPr>
          <a:xfrm>
            <a:off x="3584662" y="1564045"/>
            <a:ext cx="300182" cy="0"/>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7F053A5-E253-45A5-2990-EAC1AFFA8ECB}"/>
                  </a:ext>
                </a:extLst>
              </p:cNvPr>
              <p:cNvSpPr txBox="1"/>
              <p:nvPr/>
            </p:nvSpPr>
            <p:spPr>
              <a:xfrm>
                <a:off x="6344202" y="2967335"/>
                <a:ext cx="45711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xmlns="">
          <p:sp>
            <p:nvSpPr>
              <p:cNvPr id="20" name="TextBox 19">
                <a:extLst>
                  <a:ext uri="{FF2B5EF4-FFF2-40B4-BE49-F238E27FC236}">
                    <a16:creationId xmlns:a16="http://schemas.microsoft.com/office/drawing/2014/main" id="{57F053A5-E253-45A5-2990-EAC1AFFA8ECB}"/>
                  </a:ext>
                </a:extLst>
              </p:cNvPr>
              <p:cNvSpPr txBox="1">
                <a:spLocks noRot="1" noChangeAspect="1" noMove="1" noResize="1" noEditPoints="1" noAdjustHandles="1" noChangeArrowheads="1" noChangeShapeType="1" noTextEdit="1"/>
              </p:cNvSpPr>
              <p:nvPr/>
            </p:nvSpPr>
            <p:spPr>
              <a:xfrm>
                <a:off x="6344202" y="2967335"/>
                <a:ext cx="4571129" cy="46166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5385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7 -1.85185E-6 L 2.08333E-7 0.25 " pathEditMode="relative" rAng="0" ptsTypes="AA">
                                      <p:cBhvr>
                                        <p:cTn id="6" dur="2000" fill="hold"/>
                                        <p:tgtEl>
                                          <p:spTgt spid="11"/>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r>
              <a:rPr lang="en-US" sz="3600" b="1" dirty="0">
                <a:solidFill>
                  <a:schemeClr val="accent1">
                    <a:lumMod val="75000"/>
                  </a:schemeClr>
                </a:solidFill>
              </a:rPr>
              <a:t>Hybrid Programs (continued)</a:t>
            </a:r>
          </a:p>
        </p:txBody>
      </p:sp>
      <p:sp>
        <p:nvSpPr>
          <p:cNvPr id="26" name="Rectangle 25">
            <a:extLst>
              <a:ext uri="{FF2B5EF4-FFF2-40B4-BE49-F238E27FC236}">
                <a16:creationId xmlns:a16="http://schemas.microsoft.com/office/drawing/2014/main" id="{6C9EDC3E-818F-FBFC-4AEB-1BDD7381CC4D}"/>
              </a:ext>
            </a:extLst>
          </p:cNvPr>
          <p:cNvSpPr/>
          <p:nvPr/>
        </p:nvSpPr>
        <p:spPr>
          <a:xfrm>
            <a:off x="819182" y="5133305"/>
            <a:ext cx="10384672" cy="1655888"/>
          </a:xfrm>
          <a:prstGeom prst="rect">
            <a:avLst/>
          </a:prstGeom>
          <a:solidFill>
            <a:schemeClr val="bg1"/>
          </a:solidFill>
          <a:ln w="5080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C3F7F99-CB3B-87FA-042D-AC44598F9589}"/>
              </a:ext>
            </a:extLst>
          </p:cNvPr>
          <p:cNvSpPr txBox="1"/>
          <p:nvPr/>
        </p:nvSpPr>
        <p:spPr>
          <a:xfrm>
            <a:off x="988146" y="5457232"/>
            <a:ext cx="1549591" cy="523220"/>
          </a:xfrm>
          <a:prstGeom prst="rect">
            <a:avLst/>
          </a:prstGeom>
          <a:noFill/>
        </p:spPr>
        <p:txBody>
          <a:bodyPr wrap="none" rtlCol="0">
            <a:spAutoFit/>
          </a:bodyPr>
          <a:lstStyle/>
          <a:p>
            <a:r>
              <a:rPr lang="en-US" sz="2800" dirty="0">
                <a:solidFill>
                  <a:schemeClr val="accent2">
                    <a:lumMod val="75000"/>
                  </a:schemeClr>
                </a:solidFill>
              </a:rPr>
              <a:t>Example: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CA9934-B251-5F54-9C21-5841D6046C0A}"/>
                  </a:ext>
                </a:extLst>
              </p:cNvPr>
              <p:cNvSpPr txBox="1"/>
              <p:nvPr/>
            </p:nvSpPr>
            <p:spPr>
              <a:xfrm>
                <a:off x="2805661" y="5269306"/>
                <a:ext cx="6346994" cy="14035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d>
                                <m:dPr>
                                  <m:ctrlPr>
                                    <a:rPr lang="en-US" sz="2800" i="1">
                                      <a:latin typeface="Cambria Math" panose="02040503050406030204" pitchFamily="18" charset="0"/>
                                    </a:rPr>
                                  </m:ctrlPr>
                                </m:dPr>
                                <m:e>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&gt;0</m:t>
                                  </m:r>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 </m:t>
                                  </m:r>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  &amp;  </m:t>
                                  </m:r>
                                  <m:r>
                                    <a:rPr lang="en-US" sz="2800" i="1">
                                      <a:latin typeface="Cambria Math" panose="02040503050406030204" pitchFamily="18" charset="0"/>
                                    </a:rPr>
                                    <m:t>𝑦</m:t>
                                  </m:r>
                                  <m:r>
                                    <a:rPr lang="en-US" sz="2800" i="1">
                                      <a:latin typeface="Cambria Math" panose="02040503050406030204" pitchFamily="18" charset="0"/>
                                    </a:rPr>
                                    <m:t>≥0</m:t>
                                  </m:r>
                                </m:e>
                              </m:d>
                              <m:r>
                                <m:rPr>
                                  <m:nor/>
                                </m:rPr>
                                <a:rPr lang="en-US" sz="2800"/>
                                <m:t> </m:t>
                              </m:r>
                            </m:e>
                          </m:d>
                        </m:e>
                        <m:sup>
                          <m:r>
                            <a:rPr lang="en-US" sz="2800" b="0" i="1" smtClean="0">
                              <a:latin typeface="Cambria Math" panose="02040503050406030204" pitchFamily="18" charset="0"/>
                            </a:rPr>
                            <m:t> </m:t>
                          </m:r>
                        </m:sup>
                      </m:sSup>
                    </m:oMath>
                  </m:oMathPara>
                </a14:m>
                <a:endParaRPr lang="en-US" sz="2800" b="0" dirty="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m:t>
                      </m:r>
                    </m:oMath>
                  </m:oMathPara>
                </a14:m>
                <a:endParaRPr lang="en-US" sz="2800" b="0" dirty="0"/>
              </a:p>
              <a:p>
                <a:r>
                  <a:rPr lang="en-US" sz="2800" dirty="0"/>
                  <a:t> </a:t>
                </a:r>
                <a14:m>
                  <m:oMath xmlns:m="http://schemas.openxmlformats.org/officeDocument/2006/math">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d>
                              <m:dPr>
                                <m:ctrlPr>
                                  <a:rPr lang="en-US" sz="2800" i="1">
                                    <a:latin typeface="Cambria Math" panose="02040503050406030204" pitchFamily="18" charset="0"/>
                                  </a:rPr>
                                </m:ctrlPr>
                              </m:dPr>
                              <m:e>
                                <m:r>
                                  <a:rPr lang="en-US" sz="2800" b="0" i="1" smtClean="0">
                                    <a:latin typeface="Cambria Math" panose="02040503050406030204" pitchFamily="18" charset="0"/>
                                  </a:rPr>
                                  <m:t>?</m:t>
                                </m:r>
                                <m:r>
                                  <a:rPr lang="en-US" sz="2800" b="0" i="1" smtClean="0">
                                    <a:latin typeface="Cambria Math" panose="02040503050406030204" pitchFamily="18" charset="0"/>
                                  </a:rPr>
                                  <m:t>𝑦</m:t>
                                </m:r>
                                <m:r>
                                  <a:rPr lang="en-US" sz="2800" b="0" i="1" smtClean="0">
                                    <a:latin typeface="Cambria Math" panose="02040503050406030204" pitchFamily="18" charset="0"/>
                                  </a:rPr>
                                  <m:t>≤0</m:t>
                                </m:r>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 </m:t>
                                    </m:r>
                                  </m:sup>
                                </m:sSup>
                                <m:r>
                                  <a:rPr lang="en-US" sz="2800" i="1">
                                    <a:latin typeface="Cambria Math" panose="02040503050406030204" pitchFamily="18" charset="0"/>
                                  </a:rPr>
                                  <m:t> </m:t>
                                </m:r>
                              </m:e>
                            </m:d>
                            <m:r>
                              <m:rPr>
                                <m:nor/>
                              </m:rPr>
                              <a:rPr lang="en-US" sz="2800"/>
                              <m:t> </m:t>
                            </m:r>
                          </m:e>
                        </m:d>
                      </m:e>
                      <m:sup>
                        <m:r>
                          <a:rPr lang="en-US" sz="2800" b="0" i="0" smtClean="0">
                            <a:latin typeface="Cambria Math" panose="02040503050406030204" pitchFamily="18" charset="0"/>
                          </a:rPr>
                          <m:t> </m:t>
                        </m:r>
                      </m:sup>
                    </m:sSup>
                  </m:oMath>
                </a14:m>
                <a:r>
                  <a:rPr lang="en-US" sz="2800" dirty="0"/>
                  <a:t>  </a:t>
                </a:r>
              </a:p>
            </p:txBody>
          </p:sp>
        </mc:Choice>
        <mc:Fallback xmlns="">
          <p:sp>
            <p:nvSpPr>
              <p:cNvPr id="7" name="TextBox 6">
                <a:extLst>
                  <a:ext uri="{FF2B5EF4-FFF2-40B4-BE49-F238E27FC236}">
                    <a16:creationId xmlns:a16="http://schemas.microsoft.com/office/drawing/2014/main" id="{95CA9934-B251-5F54-9C21-5841D6046C0A}"/>
                  </a:ext>
                </a:extLst>
              </p:cNvPr>
              <p:cNvSpPr txBox="1">
                <a:spLocks noRot="1" noChangeAspect="1" noMove="1" noResize="1" noEditPoints="1" noAdjustHandles="1" noChangeArrowheads="1" noChangeShapeType="1" noTextEdit="1"/>
              </p:cNvSpPr>
              <p:nvPr/>
            </p:nvSpPr>
            <p:spPr>
              <a:xfrm>
                <a:off x="2805661" y="5269306"/>
                <a:ext cx="6346994" cy="1403589"/>
              </a:xfrm>
              <a:prstGeom prst="rect">
                <a:avLst/>
              </a:prstGeom>
              <a:blipFill>
                <a:blip r:embed="rId3"/>
                <a:stretch>
                  <a:fillRect t="-8929" b="-10714"/>
                </a:stretch>
              </a:blipFill>
            </p:spPr>
            <p:txBody>
              <a:bodyPr/>
              <a:lstStyle/>
              <a:p>
                <a:r>
                  <a:rPr lang="en-US">
                    <a:noFill/>
                  </a:rPr>
                  <a:t> </a:t>
                </a:r>
              </a:p>
            </p:txBody>
          </p:sp>
        </mc:Fallback>
      </mc:AlternateContent>
      <p:sp>
        <p:nvSpPr>
          <p:cNvPr id="14" name="Double Brace 13">
            <a:extLst>
              <a:ext uri="{FF2B5EF4-FFF2-40B4-BE49-F238E27FC236}">
                <a16:creationId xmlns:a16="http://schemas.microsoft.com/office/drawing/2014/main" id="{79DA5AAE-D2D6-9865-7DA4-D3FC8D147786}"/>
              </a:ext>
            </a:extLst>
          </p:cNvPr>
          <p:cNvSpPr/>
          <p:nvPr/>
        </p:nvSpPr>
        <p:spPr>
          <a:xfrm>
            <a:off x="2465960" y="5276947"/>
            <a:ext cx="6825006" cy="1351202"/>
          </a:xfrm>
          <a:prstGeom prst="bracePair">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68C1456D-594E-3FC2-C3D9-56E054A15A58}"/>
              </a:ext>
            </a:extLst>
          </p:cNvPr>
          <p:cNvSpPr txBox="1"/>
          <p:nvPr/>
        </p:nvSpPr>
        <p:spPr>
          <a:xfrm>
            <a:off x="9142091" y="5160022"/>
            <a:ext cx="389850" cy="584775"/>
          </a:xfrm>
          <a:prstGeom prst="rect">
            <a:avLst/>
          </a:prstGeom>
          <a:noFill/>
        </p:spPr>
        <p:txBody>
          <a:bodyPr wrap="none" rtlCol="0">
            <a:spAutoFit/>
          </a:bodyPr>
          <a:lstStyle/>
          <a:p>
            <a:r>
              <a:rPr lang="en-US" sz="3200" dirty="0"/>
              <a:t>*</a:t>
            </a:r>
          </a:p>
        </p:txBody>
      </p:sp>
      <p:cxnSp>
        <p:nvCxnSpPr>
          <p:cNvPr id="3" name="Straight Connector 2">
            <a:extLst>
              <a:ext uri="{FF2B5EF4-FFF2-40B4-BE49-F238E27FC236}">
                <a16:creationId xmlns:a16="http://schemas.microsoft.com/office/drawing/2014/main" id="{8FF42B1B-FD32-F3AA-B9A8-C2AC04D974C6}"/>
              </a:ext>
            </a:extLst>
          </p:cNvPr>
          <p:cNvCxnSpPr>
            <a:cxnSpLocks/>
          </p:cNvCxnSpPr>
          <p:nvPr/>
        </p:nvCxnSpPr>
        <p:spPr>
          <a:xfrm>
            <a:off x="3584662" y="1564045"/>
            <a:ext cx="3001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CC5D27-DAE6-D1A2-A599-9F4A4827D645}"/>
              </a:ext>
            </a:extLst>
          </p:cNvPr>
          <p:cNvCxnSpPr>
            <a:cxnSpLocks/>
          </p:cNvCxnSpPr>
          <p:nvPr/>
        </p:nvCxnSpPr>
        <p:spPr>
          <a:xfrm>
            <a:off x="3755737" y="1238536"/>
            <a:ext cx="0" cy="389226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9486B87-5ADB-0816-2A7D-4A40358E4286}"/>
              </a:ext>
            </a:extLst>
          </p:cNvPr>
          <p:cNvCxnSpPr>
            <a:cxnSpLocks/>
          </p:cNvCxnSpPr>
          <p:nvPr/>
        </p:nvCxnSpPr>
        <p:spPr>
          <a:xfrm>
            <a:off x="3584662" y="3011863"/>
            <a:ext cx="487403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9D610C4-917D-B02D-FCC7-F7E0C6811F70}"/>
                  </a:ext>
                </a:extLst>
              </p:cNvPr>
              <p:cNvSpPr txBox="1"/>
              <p:nvPr/>
            </p:nvSpPr>
            <p:spPr>
              <a:xfrm>
                <a:off x="972906" y="864691"/>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en-US" sz="2400" dirty="0"/>
              </a:p>
            </p:txBody>
          </p:sp>
        </mc:Choice>
        <mc:Fallback xmlns="">
          <p:sp>
            <p:nvSpPr>
              <p:cNvPr id="16" name="TextBox 15">
                <a:extLst>
                  <a:ext uri="{FF2B5EF4-FFF2-40B4-BE49-F238E27FC236}">
                    <a16:creationId xmlns:a16="http://schemas.microsoft.com/office/drawing/2014/main" id="{29D610C4-917D-B02D-FCC7-F7E0C6811F70}"/>
                  </a:ext>
                </a:extLst>
              </p:cNvPr>
              <p:cNvSpPr txBox="1">
                <a:spLocks noRot="1" noChangeAspect="1" noMove="1" noResize="1" noEditPoints="1" noAdjustHandles="1" noChangeArrowheads="1" noChangeShapeType="1" noTextEdit="1"/>
              </p:cNvSpPr>
              <p:nvPr/>
            </p:nvSpPr>
            <p:spPr>
              <a:xfrm>
                <a:off x="972906" y="864691"/>
                <a:ext cx="6096000" cy="461665"/>
              </a:xfrm>
              <a:prstGeom prst="rect">
                <a:avLst/>
              </a:prstGeom>
              <a:blipFill>
                <a:blip r:embed="rId4"/>
                <a:stretch>
                  <a:fillRect b="-10811"/>
                </a:stretch>
              </a:blipFill>
            </p:spPr>
            <p:txBody>
              <a:bodyPr/>
              <a:lstStyle/>
              <a:p>
                <a:r>
                  <a:rPr lang="en-US">
                    <a:noFill/>
                  </a:rPr>
                  <a:t> </a:t>
                </a:r>
              </a:p>
            </p:txBody>
          </p:sp>
        </mc:Fallback>
      </mc:AlternateContent>
      <p:sp>
        <p:nvSpPr>
          <p:cNvPr id="18" name="Oval 20">
            <a:extLst>
              <a:ext uri="{FF2B5EF4-FFF2-40B4-BE49-F238E27FC236}">
                <a16:creationId xmlns:a16="http://schemas.microsoft.com/office/drawing/2014/main" id="{D2B40C1B-E833-182D-6127-B52F8E37E2A6}"/>
              </a:ext>
            </a:extLst>
          </p:cNvPr>
          <p:cNvSpPr/>
          <p:nvPr/>
        </p:nvSpPr>
        <p:spPr>
          <a:xfrm>
            <a:off x="3755736" y="1564501"/>
            <a:ext cx="1650641" cy="1454810"/>
          </a:xfrm>
          <a:custGeom>
            <a:avLst/>
            <a:gdLst>
              <a:gd name="connsiteX0" fmla="*/ 0 w 4703027"/>
              <a:gd name="connsiteY0" fmla="*/ 2145838 h 4291675"/>
              <a:gd name="connsiteX1" fmla="*/ 2351514 w 4703027"/>
              <a:gd name="connsiteY1" fmla="*/ 0 h 4291675"/>
              <a:gd name="connsiteX2" fmla="*/ 4703028 w 4703027"/>
              <a:gd name="connsiteY2" fmla="*/ 2145838 h 4291675"/>
              <a:gd name="connsiteX3" fmla="*/ 2351514 w 4703027"/>
              <a:gd name="connsiteY3" fmla="*/ 4291676 h 4291675"/>
              <a:gd name="connsiteX4" fmla="*/ 0 w 4703027"/>
              <a:gd name="connsiteY4" fmla="*/ 2145838 h 4291675"/>
              <a:gd name="connsiteX0" fmla="*/ 2265614 w 4617128"/>
              <a:gd name="connsiteY0" fmla="*/ 0 h 4291676"/>
              <a:gd name="connsiteX1" fmla="*/ 4617128 w 4617128"/>
              <a:gd name="connsiteY1" fmla="*/ 2145838 h 4291676"/>
              <a:gd name="connsiteX2" fmla="*/ 2265614 w 4617128"/>
              <a:gd name="connsiteY2" fmla="*/ 4291676 h 4291676"/>
              <a:gd name="connsiteX3" fmla="*/ 5540 w 4617128"/>
              <a:gd name="connsiteY3" fmla="*/ 2237278 h 4291676"/>
              <a:gd name="connsiteX0" fmla="*/ 0 w 2351514"/>
              <a:gd name="connsiteY0" fmla="*/ 0 h 4291676"/>
              <a:gd name="connsiteX1" fmla="*/ 2351514 w 2351514"/>
              <a:gd name="connsiteY1" fmla="*/ 2145838 h 4291676"/>
              <a:gd name="connsiteX2" fmla="*/ 0 w 2351514"/>
              <a:gd name="connsiteY2" fmla="*/ 4291676 h 4291676"/>
              <a:gd name="connsiteX0" fmla="*/ 0 w 2351514"/>
              <a:gd name="connsiteY0" fmla="*/ 0 h 2145838"/>
              <a:gd name="connsiteX1" fmla="*/ 2351514 w 2351514"/>
              <a:gd name="connsiteY1" fmla="*/ 2145838 h 2145838"/>
            </a:gdLst>
            <a:ahLst/>
            <a:cxnLst>
              <a:cxn ang="0">
                <a:pos x="connsiteX0" y="connsiteY0"/>
              </a:cxn>
              <a:cxn ang="0">
                <a:pos x="connsiteX1" y="connsiteY1"/>
              </a:cxn>
            </a:cxnLst>
            <a:rect l="l" t="t" r="r" b="b"/>
            <a:pathLst>
              <a:path w="2351514" h="2145838">
                <a:moveTo>
                  <a:pt x="0" y="0"/>
                </a:moveTo>
                <a:cubicBezTo>
                  <a:pt x="1298705" y="0"/>
                  <a:pt x="2351514" y="960724"/>
                  <a:pt x="2351514" y="2145838"/>
                </a:cubicBezTo>
              </a:path>
            </a:pathLst>
          </a:custGeom>
          <a:noFill/>
          <a:ln w="476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 name="Straight Arrow Connector 19">
            <a:extLst>
              <a:ext uri="{FF2B5EF4-FFF2-40B4-BE49-F238E27FC236}">
                <a16:creationId xmlns:a16="http://schemas.microsoft.com/office/drawing/2014/main" id="{2610BEC5-D5F7-E1B0-C6CD-D0F68469EEB9}"/>
              </a:ext>
            </a:extLst>
          </p:cNvPr>
          <p:cNvCxnSpPr>
            <a:cxnSpLocks/>
          </p:cNvCxnSpPr>
          <p:nvPr/>
        </p:nvCxnSpPr>
        <p:spPr>
          <a:xfrm>
            <a:off x="5406377" y="3019311"/>
            <a:ext cx="0" cy="1929879"/>
          </a:xfrm>
          <a:prstGeom prst="straightConnector1">
            <a:avLst/>
          </a:prstGeom>
          <a:ln w="4762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14C7AFC-C8B3-26B8-2290-28EA949F2277}"/>
              </a:ext>
            </a:extLst>
          </p:cNvPr>
          <p:cNvSpPr txBox="1"/>
          <p:nvPr/>
        </p:nvSpPr>
        <p:spPr>
          <a:xfrm>
            <a:off x="5327560" y="1456825"/>
            <a:ext cx="2219967" cy="369332"/>
          </a:xfrm>
          <a:prstGeom prst="rect">
            <a:avLst/>
          </a:prstGeom>
          <a:noFill/>
        </p:spPr>
        <p:txBody>
          <a:bodyPr wrap="none" rtlCol="0">
            <a:spAutoFit/>
          </a:bodyPr>
          <a:lstStyle/>
          <a:p>
            <a:r>
              <a:rPr lang="en-US" b="1" dirty="0">
                <a:solidFill>
                  <a:schemeClr val="accent1">
                    <a:lumMod val="75000"/>
                  </a:schemeClr>
                </a:solidFill>
              </a:rPr>
              <a:t>This is a Dubins path!</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E068A42-5B38-EE97-64AB-320CF2C311AC}"/>
                  </a:ext>
                </a:extLst>
              </p:cNvPr>
              <p:cNvSpPr txBox="1"/>
              <p:nvPr/>
            </p:nvSpPr>
            <p:spPr>
              <a:xfrm>
                <a:off x="2964045" y="1222498"/>
                <a:ext cx="620618"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 </m:t>
                          </m:r>
                        </m:sup>
                      </m:sSup>
                    </m:oMath>
                  </m:oMathPara>
                </a14:m>
                <a:endParaRPr lang="en-US" sz="2800" dirty="0"/>
              </a:p>
            </p:txBody>
          </p:sp>
        </mc:Choice>
        <mc:Fallback xmlns="">
          <p:sp>
            <p:nvSpPr>
              <p:cNvPr id="23" name="TextBox 22">
                <a:extLst>
                  <a:ext uri="{FF2B5EF4-FFF2-40B4-BE49-F238E27FC236}">
                    <a16:creationId xmlns:a16="http://schemas.microsoft.com/office/drawing/2014/main" id="{CE068A42-5B38-EE97-64AB-320CF2C311AC}"/>
                  </a:ext>
                </a:extLst>
              </p:cNvPr>
              <p:cNvSpPr txBox="1">
                <a:spLocks noRot="1" noChangeAspect="1" noMove="1" noResize="1" noEditPoints="1" noAdjustHandles="1" noChangeArrowheads="1" noChangeShapeType="1" noTextEdit="1"/>
              </p:cNvSpPr>
              <p:nvPr/>
            </p:nvSpPr>
            <p:spPr>
              <a:xfrm>
                <a:off x="2964045" y="1222498"/>
                <a:ext cx="620618" cy="523220"/>
              </a:xfrm>
              <a:prstGeom prst="rect">
                <a:avLst/>
              </a:prstGeom>
              <a:blipFill>
                <a:blip r:embed="rId5"/>
                <a:stretch>
                  <a:fillRect t="-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D7E61C4-6E61-3A4F-27ED-1F85D8649DAD}"/>
                  </a:ext>
                </a:extLst>
              </p:cNvPr>
              <p:cNvSpPr txBox="1"/>
              <p:nvPr/>
            </p:nvSpPr>
            <p:spPr>
              <a:xfrm>
                <a:off x="6344202" y="2967335"/>
                <a:ext cx="457112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xmlns="">
          <p:sp>
            <p:nvSpPr>
              <p:cNvPr id="25" name="TextBox 24">
                <a:extLst>
                  <a:ext uri="{FF2B5EF4-FFF2-40B4-BE49-F238E27FC236}">
                    <a16:creationId xmlns:a16="http://schemas.microsoft.com/office/drawing/2014/main" id="{9D7E61C4-6E61-3A4F-27ED-1F85D8649DAD}"/>
                  </a:ext>
                </a:extLst>
              </p:cNvPr>
              <p:cNvSpPr txBox="1">
                <a:spLocks noRot="1" noChangeAspect="1" noMove="1" noResize="1" noEditPoints="1" noAdjustHandles="1" noChangeArrowheads="1" noChangeShapeType="1" noTextEdit="1"/>
              </p:cNvSpPr>
              <p:nvPr/>
            </p:nvSpPr>
            <p:spPr>
              <a:xfrm>
                <a:off x="6344202" y="2967335"/>
                <a:ext cx="4571129" cy="46166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55369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a:extLst>
              <a:ext uri="{FF2B5EF4-FFF2-40B4-BE49-F238E27FC236}">
                <a16:creationId xmlns:a16="http://schemas.microsoft.com/office/drawing/2014/main" id="{F575CB4B-183A-635A-2966-549F830DF001}"/>
              </a:ext>
            </a:extLst>
          </p:cNvPr>
          <p:cNvSpPr/>
          <p:nvPr/>
        </p:nvSpPr>
        <p:spPr>
          <a:xfrm>
            <a:off x="200415" y="1139159"/>
            <a:ext cx="11512614" cy="265934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E697408-13D1-F45A-AFAD-80F384072736}"/>
              </a:ext>
            </a:extLst>
          </p:cNvPr>
          <p:cNvSpPr/>
          <p:nvPr/>
        </p:nvSpPr>
        <p:spPr>
          <a:xfrm>
            <a:off x="800064" y="4003676"/>
            <a:ext cx="10272943" cy="2659340"/>
          </a:xfrm>
          <a:prstGeom prst="rect">
            <a:avLst/>
          </a:prstGeom>
          <a:solidFill>
            <a:schemeClr val="bg1"/>
          </a:solidFill>
          <a:ln w="508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14:m>
                  <m:oMath xmlns:m="http://schemas.openxmlformats.org/officeDocument/2006/math">
                    <m:r>
                      <a:rPr lang="en-US" sz="3600" b="1" i="0" smtClean="0">
                        <a:solidFill>
                          <a:schemeClr val="accent1">
                            <a:lumMod val="75000"/>
                          </a:schemeClr>
                        </a:solidFill>
                        <a:latin typeface="Cambria Math" panose="02040503050406030204" pitchFamily="18" charset="0"/>
                      </a:rPr>
                      <m:t>𝐝𝐋</m:t>
                    </m:r>
                  </m:oMath>
                </a14:m>
                <a:r>
                  <a:rPr lang="en-US" sz="3600" b="1" dirty="0">
                    <a:solidFill>
                      <a:schemeClr val="accent1">
                        <a:lumMod val="75000"/>
                      </a:schemeClr>
                    </a:solidFill>
                  </a:rPr>
                  <a:t>: Differential Dynamic Logic </a:t>
                </a:r>
              </a:p>
            </p:txBody>
          </p:sp>
        </mc:Choice>
        <mc:Fallback xmlns="">
          <p:sp>
            <p:nvSpPr>
              <p:cNvPr id="2" name="Title 1">
                <a:extLst>
                  <a:ext uri="{FF2B5EF4-FFF2-40B4-BE49-F238E27FC236}">
                    <a16:creationId xmlns:a16="http://schemas.microsoft.com/office/drawing/2014/main" id="{8393B3D7-D0A0-FACE-C422-2A6B10B56634}"/>
                  </a:ext>
                </a:extLst>
              </p:cNvPr>
              <p:cNvSpPr>
                <a:spLocks noGrp="1" noRot="1" noChangeAspect="1" noMove="1" noResize="1" noEditPoints="1" noAdjustHandles="1" noChangeArrowheads="1" noChangeShapeType="1" noTextEdit="1"/>
              </p:cNvSpPr>
              <p:nvPr>
                <p:ph type="title"/>
              </p:nvPr>
            </p:nvSpPr>
            <p:spPr>
              <a:xfrm>
                <a:off x="337930" y="-87027"/>
                <a:ext cx="10515600" cy="1325563"/>
              </a:xfrm>
              <a:blipFill>
                <a:blip r:embed="rId2"/>
                <a:stretch>
                  <a:fillRect l="-603"/>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62982" y="1007166"/>
            <a:ext cx="1124447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368BB9E-A3DA-BFBC-590D-0C759DD340B6}"/>
                  </a:ext>
                </a:extLst>
              </p:cNvPr>
              <p:cNvSpPr txBox="1"/>
              <p:nvPr/>
            </p:nvSpPr>
            <p:spPr>
              <a:xfrm>
                <a:off x="1031126" y="1145271"/>
                <a:ext cx="9954200" cy="2246769"/>
              </a:xfrm>
              <a:prstGeom prst="rect">
                <a:avLst/>
              </a:prstGeom>
              <a:noFill/>
            </p:spPr>
            <p:txBody>
              <a:bodyPr wrap="square" rtlCol="0">
                <a:spAutoFit/>
              </a:bodyPr>
              <a:lstStyle/>
              <a:p>
                <a14:m>
                  <m:oMath xmlns:m="http://schemas.openxmlformats.org/officeDocument/2006/math">
                    <m:r>
                      <a:rPr lang="en-US" sz="2800" b="1" i="0" smtClean="0">
                        <a:solidFill>
                          <a:schemeClr val="accent1">
                            <a:lumMod val="75000"/>
                          </a:schemeClr>
                        </a:solidFill>
                        <a:latin typeface="Cambria Math" panose="02040503050406030204" pitchFamily="18" charset="0"/>
                      </a:rPr>
                      <m:t>𝐝𝐋</m:t>
                    </m:r>
                    <m:r>
                      <a:rPr lang="en-US" sz="2800" b="1" i="1" smtClean="0">
                        <a:solidFill>
                          <a:schemeClr val="accent1">
                            <a:lumMod val="75000"/>
                          </a:schemeClr>
                        </a:solidFill>
                        <a:latin typeface="Cambria Math" panose="02040503050406030204" pitchFamily="18" charset="0"/>
                      </a:rPr>
                      <m:t> </m:t>
                    </m:r>
                  </m:oMath>
                </a14:m>
                <a:r>
                  <a:rPr lang="en-US" sz="2800" dirty="0"/>
                  <a:t>allows</a:t>
                </a:r>
                <a:r>
                  <a:rPr lang="en-US" sz="2800" dirty="0">
                    <a:solidFill>
                      <a:schemeClr val="accent1">
                        <a:lumMod val="75000"/>
                      </a:schemeClr>
                    </a:solidFill>
                  </a:rPr>
                  <a:t> </a:t>
                </a:r>
                <a:r>
                  <a:rPr lang="en-US" sz="2800" b="1" dirty="0">
                    <a:solidFill>
                      <a:schemeClr val="accent1">
                        <a:lumMod val="75000"/>
                      </a:schemeClr>
                    </a:solidFill>
                  </a:rPr>
                  <a:t>formal reasoning</a:t>
                </a:r>
                <a:r>
                  <a:rPr lang="en-US" sz="2800" dirty="0">
                    <a:solidFill>
                      <a:schemeClr val="accent1">
                        <a:lumMod val="75000"/>
                      </a:schemeClr>
                    </a:solidFill>
                  </a:rPr>
                  <a:t> </a:t>
                </a:r>
                <a:r>
                  <a:rPr lang="en-US" sz="2800" dirty="0"/>
                  <a:t>of</a:t>
                </a:r>
                <a:r>
                  <a:rPr lang="en-US" sz="2800" dirty="0">
                    <a:solidFill>
                      <a:schemeClr val="accent1">
                        <a:lumMod val="75000"/>
                      </a:schemeClr>
                    </a:solidFill>
                  </a:rPr>
                  <a:t> hybrid programs: </a:t>
                </a:r>
              </a:p>
              <a:p>
                <a:pPr marL="457200" indent="-457200">
                  <a:buFont typeface="Arial" panose="020B0604020202020204" pitchFamily="34" charset="0"/>
                  <a:buChar char="•"/>
                </a:pPr>
                <a:r>
                  <a:rPr lang="en-US" sz="2800" dirty="0">
                    <a:solidFill>
                      <a:schemeClr val="tx1"/>
                    </a:solidFill>
                  </a:rPr>
                  <a:t>For hybrid program </a:t>
                </a:r>
                <a14:m>
                  <m:oMath xmlns:m="http://schemas.openxmlformats.org/officeDocument/2006/math">
                    <m:r>
                      <a:rPr lang="en-US" sz="2800" b="0" i="1" smtClean="0">
                        <a:solidFill>
                          <a:schemeClr val="tx1"/>
                        </a:solidFill>
                        <a:latin typeface="Cambria Math" panose="02040503050406030204" pitchFamily="18" charset="0"/>
                      </a:rPr>
                      <m:t>𝐻</m:t>
                    </m:r>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𝑝</m:t>
                        </m:r>
                      </m:e>
                      <m:sub>
                        <m:r>
                          <a:rPr lang="en-US" sz="2800" b="0" i="1" smtClean="0">
                            <a:solidFill>
                              <a:schemeClr val="tx1"/>
                            </a:solidFill>
                            <a:latin typeface="Cambria Math" panose="02040503050406030204" pitchFamily="18" charset="0"/>
                          </a:rPr>
                          <m:t> </m:t>
                        </m:r>
                      </m:sub>
                    </m:sSub>
                  </m:oMath>
                </a14:m>
                <a:r>
                  <a:rPr lang="en-US" sz="2800" dirty="0">
                    <a:solidFill>
                      <a:schemeClr val="tx1"/>
                    </a:solidFill>
                  </a:rPr>
                  <a:t> and predicate </a:t>
                </a:r>
                <a14:m>
                  <m:oMath xmlns:m="http://schemas.openxmlformats.org/officeDocument/2006/math">
                    <m:r>
                      <m:rPr>
                        <m:sty m:val="p"/>
                      </m:rPr>
                      <a:rPr lang="en-US" sz="2800" b="0" i="0" smtClean="0">
                        <a:solidFill>
                          <a:schemeClr val="tx1"/>
                        </a:solidFill>
                        <a:latin typeface="Cambria Math" panose="02040503050406030204" pitchFamily="18" charset="0"/>
                      </a:rPr>
                      <m:t>P</m:t>
                    </m:r>
                  </m:oMath>
                </a14:m>
                <a:endParaRPr lang="en-US" sz="2800" dirty="0">
                  <a:solidFill>
                    <a:schemeClr val="tx1"/>
                  </a:solidFill>
                </a:endParaRPr>
              </a:p>
              <a:p>
                <a:pPr marL="914400" lvl="1" indent="-457200">
                  <a:buFont typeface="Arial" panose="020B0604020202020204" pitchFamily="34" charset="0"/>
                  <a:buChar char="•"/>
                </a:pPr>
                <a:r>
                  <a:rPr lang="en-US" sz="2800" dirty="0">
                    <a:solidFill>
                      <a:schemeClr val="accent1">
                        <a:lumMod val="75000"/>
                      </a:schemeClr>
                    </a:solidFill>
                  </a:rPr>
                  <a:t>All runs			</a:t>
                </a:r>
                <a14:m>
                  <m:oMath xmlns:m="http://schemas.openxmlformats.org/officeDocument/2006/math">
                    <m:r>
                      <a:rPr lang="en-US" sz="2800" b="0" i="1" smtClean="0">
                        <a:solidFill>
                          <a:schemeClr val="accent1">
                            <a:lumMod val="75000"/>
                          </a:schemeClr>
                        </a:solidFill>
                        <a:latin typeface="Cambria Math" panose="02040503050406030204" pitchFamily="18" charset="0"/>
                      </a:rPr>
                      <m:t>[</m:t>
                    </m:r>
                    <m:r>
                      <a:rPr lang="en-US" sz="2800" b="0" i="1" smtClean="0">
                        <a:solidFill>
                          <a:schemeClr val="accent1">
                            <a:lumMod val="75000"/>
                          </a:schemeClr>
                        </a:solidFill>
                        <a:latin typeface="Cambria Math" panose="02040503050406030204" pitchFamily="18" charset="0"/>
                      </a:rPr>
                      <m:t>𝐻𝑝</m:t>
                    </m:r>
                    <m:r>
                      <a:rPr lang="en-US" sz="2800" b="0" i="1" smtClean="0">
                        <a:solidFill>
                          <a:schemeClr val="accent1">
                            <a:lumMod val="75000"/>
                          </a:schemeClr>
                        </a:solidFill>
                        <a:latin typeface="Cambria Math" panose="02040503050406030204" pitchFamily="18" charset="0"/>
                      </a:rPr>
                      <m:t>]</m:t>
                    </m:r>
                  </m:oMath>
                </a14:m>
                <a:r>
                  <a:rPr lang="en-US" sz="2800" dirty="0">
                    <a:solidFill>
                      <a:schemeClr val="accent1">
                        <a:lumMod val="75000"/>
                      </a:schemeClr>
                    </a:solidFill>
                  </a:rPr>
                  <a:t>P</a:t>
                </a:r>
              </a:p>
              <a:p>
                <a:pPr lvl="1"/>
                <a:endParaRPr lang="en-US" sz="2800" dirty="0">
                  <a:solidFill>
                    <a:schemeClr val="accent1">
                      <a:lumMod val="75000"/>
                    </a:schemeClr>
                  </a:solidFill>
                </a:endParaRPr>
              </a:p>
              <a:p>
                <a:pPr marL="914400" lvl="1" indent="-457200">
                  <a:buFont typeface="Arial" panose="020B0604020202020204" pitchFamily="34" charset="0"/>
                  <a:buChar char="•"/>
                </a:pPr>
                <a:r>
                  <a:rPr lang="en-US" sz="2800" dirty="0">
                    <a:solidFill>
                      <a:schemeClr val="accent1">
                        <a:lumMod val="75000"/>
                      </a:schemeClr>
                    </a:solidFill>
                  </a:rPr>
                  <a:t>Some runs			</a:t>
                </a:r>
                <a14:m>
                  <m:oMath xmlns:m="http://schemas.openxmlformats.org/officeDocument/2006/math">
                    <m:r>
                      <a:rPr lang="en-US" sz="2800" i="1" smtClean="0">
                        <a:solidFill>
                          <a:schemeClr val="accent1">
                            <a:lumMod val="75000"/>
                          </a:schemeClr>
                        </a:solidFill>
                        <a:latin typeface="Cambria Math" panose="02040503050406030204" pitchFamily="18" charset="0"/>
                      </a:rPr>
                      <m:t>⟨</m:t>
                    </m:r>
                    <m:r>
                      <a:rPr lang="en-US" sz="2800" b="0" i="1" smtClean="0">
                        <a:solidFill>
                          <a:schemeClr val="accent1">
                            <a:lumMod val="75000"/>
                          </a:schemeClr>
                        </a:solidFill>
                        <a:latin typeface="Cambria Math" panose="02040503050406030204" pitchFamily="18" charset="0"/>
                      </a:rPr>
                      <m:t>𝐻𝑝</m:t>
                    </m:r>
                    <m:r>
                      <a:rPr lang="en-US" sz="2800" b="0" i="1" smtClean="0">
                        <a:solidFill>
                          <a:schemeClr val="accent1">
                            <a:lumMod val="75000"/>
                          </a:schemeClr>
                        </a:solidFill>
                        <a:latin typeface="Cambria Math" panose="02040503050406030204" pitchFamily="18" charset="0"/>
                      </a:rPr>
                      <m:t>⟩</m:t>
                    </m:r>
                  </m:oMath>
                </a14:m>
                <a:r>
                  <a:rPr lang="en-US" sz="2800" dirty="0">
                    <a:solidFill>
                      <a:schemeClr val="accent1">
                        <a:lumMod val="75000"/>
                      </a:schemeClr>
                    </a:solidFill>
                  </a:rPr>
                  <a:t>P</a:t>
                </a:r>
              </a:p>
            </p:txBody>
          </p:sp>
        </mc:Choice>
        <mc:Fallback xmlns="">
          <p:sp>
            <p:nvSpPr>
              <p:cNvPr id="13" name="TextBox 12">
                <a:extLst>
                  <a:ext uri="{FF2B5EF4-FFF2-40B4-BE49-F238E27FC236}">
                    <a16:creationId xmlns:a16="http://schemas.microsoft.com/office/drawing/2014/main" id="{4368BB9E-A3DA-BFBC-590D-0C759DD340B6}"/>
                  </a:ext>
                </a:extLst>
              </p:cNvPr>
              <p:cNvSpPr txBox="1">
                <a:spLocks noRot="1" noChangeAspect="1" noMove="1" noResize="1" noEditPoints="1" noAdjustHandles="1" noChangeArrowheads="1" noChangeShapeType="1" noTextEdit="1"/>
              </p:cNvSpPr>
              <p:nvPr/>
            </p:nvSpPr>
            <p:spPr>
              <a:xfrm>
                <a:off x="1031126" y="1145271"/>
                <a:ext cx="9954200" cy="2246769"/>
              </a:xfrm>
              <a:prstGeom prst="rect">
                <a:avLst/>
              </a:prstGeom>
              <a:blipFill>
                <a:blip r:embed="rId3"/>
                <a:stretch>
                  <a:fillRect l="-1148" t="-3390" b="-678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C3F7F99-CB3B-87FA-042D-AC44598F9589}"/>
              </a:ext>
            </a:extLst>
          </p:cNvPr>
          <p:cNvSpPr txBox="1"/>
          <p:nvPr/>
        </p:nvSpPr>
        <p:spPr>
          <a:xfrm>
            <a:off x="800065" y="4009415"/>
            <a:ext cx="2040559" cy="523220"/>
          </a:xfrm>
          <a:prstGeom prst="rect">
            <a:avLst/>
          </a:prstGeom>
          <a:noFill/>
        </p:spPr>
        <p:txBody>
          <a:bodyPr wrap="none" rtlCol="0">
            <a:spAutoFit/>
          </a:bodyPr>
          <a:lstStyle/>
          <a:p>
            <a:r>
              <a:rPr lang="en-US" sz="2800" dirty="0">
                <a:solidFill>
                  <a:schemeClr val="accent6">
                    <a:lumMod val="75000"/>
                  </a:schemeClr>
                </a:solidFill>
              </a:rPr>
              <a:t>Example</a:t>
            </a:r>
            <a:r>
              <a:rPr lang="en-US" sz="2800" dirty="0">
                <a:solidFill>
                  <a:schemeClr val="accent1">
                    <a:lumMod val="75000"/>
                  </a:schemeClr>
                </a:solidFill>
              </a:rPr>
              <a:t>: </a:t>
            </a:r>
            <a:r>
              <a:rPr lang="en-US" sz="2800" dirty="0"/>
              <a:t>Let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CA9934-B251-5F54-9C21-5841D6046C0A}"/>
                  </a:ext>
                </a:extLst>
              </p:cNvPr>
              <p:cNvSpPr txBox="1"/>
              <p:nvPr/>
            </p:nvSpPr>
            <p:spPr>
              <a:xfrm>
                <a:off x="3099442" y="4444941"/>
                <a:ext cx="7446589"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𝐻𝑝</m:t>
                          </m:r>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d>
                                    <m:dPr>
                                      <m:ctrlPr>
                                        <a:rPr lang="en-US" sz="2800" i="1">
                                          <a:latin typeface="Cambria Math" panose="02040503050406030204" pitchFamily="18" charset="0"/>
                                        </a:rPr>
                                      </m:ctrlPr>
                                    </m:dPr>
                                    <m:e>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&gt;0</m:t>
                                      </m:r>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 </m:t>
                                      </m:r>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  &amp;  </m:t>
                                      </m:r>
                                      <m:r>
                                        <a:rPr lang="en-US" sz="2800" i="1">
                                          <a:latin typeface="Cambria Math" panose="02040503050406030204" pitchFamily="18" charset="0"/>
                                        </a:rPr>
                                        <m:t>𝑦</m:t>
                                      </m:r>
                                      <m:r>
                                        <a:rPr lang="en-US" sz="2800" i="1">
                                          <a:latin typeface="Cambria Math" panose="02040503050406030204" pitchFamily="18" charset="0"/>
                                        </a:rPr>
                                        <m:t>≥0</m:t>
                                      </m:r>
                                    </m:e>
                                  </m:d>
                                  <m:r>
                                    <m:rPr>
                                      <m:nor/>
                                    </m:rPr>
                                    <a:rPr lang="en-US" sz="2800"/>
                                    <m:t> </m:t>
                                  </m:r>
                                </m:e>
                              </m:d>
                            </m:e>
                            <m:sup>
                              <m:r>
                                <a:rPr lang="en-US" sz="2800" i="1">
                                  <a:latin typeface="Cambria Math" panose="02040503050406030204" pitchFamily="18" charset="0"/>
                                </a:rPr>
                                <m:t> </m:t>
                              </m:r>
                            </m:sup>
                          </m:sSup>
                        </m:e>
                        <m:sup>
                          <m:r>
                            <a:rPr lang="en-US" sz="2800" b="0" i="1" smtClean="0">
                              <a:latin typeface="Cambria Math" panose="02040503050406030204" pitchFamily="18" charset="0"/>
                            </a:rPr>
                            <m:t> </m:t>
                          </m:r>
                        </m:sup>
                      </m:sSup>
                    </m:oMath>
                  </m:oMathPara>
                </a14:m>
                <a:endParaRPr lang="en-US" sz="2800" dirty="0"/>
              </a:p>
            </p:txBody>
          </p:sp>
        </mc:Choice>
        <mc:Fallback xmlns="">
          <p:sp>
            <p:nvSpPr>
              <p:cNvPr id="7" name="TextBox 6">
                <a:extLst>
                  <a:ext uri="{FF2B5EF4-FFF2-40B4-BE49-F238E27FC236}">
                    <a16:creationId xmlns:a16="http://schemas.microsoft.com/office/drawing/2014/main" id="{95CA9934-B251-5F54-9C21-5841D6046C0A}"/>
                  </a:ext>
                </a:extLst>
              </p:cNvPr>
              <p:cNvSpPr txBox="1">
                <a:spLocks noRot="1" noChangeAspect="1" noMove="1" noResize="1" noEditPoints="1" noAdjustHandles="1" noChangeArrowheads="1" noChangeShapeType="1" noTextEdit="1"/>
              </p:cNvSpPr>
              <p:nvPr/>
            </p:nvSpPr>
            <p:spPr>
              <a:xfrm>
                <a:off x="3099442" y="4444941"/>
                <a:ext cx="7446589" cy="486352"/>
              </a:xfrm>
              <a:prstGeom prst="rect">
                <a:avLst/>
              </a:prstGeom>
              <a:blipFill>
                <a:blip r:embed="rId4"/>
                <a:stretch>
                  <a:fillRect t="-2500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BBF2329-F236-414B-9964-D6DC2585A3D4}"/>
                  </a:ext>
                </a:extLst>
              </p:cNvPr>
              <p:cNvSpPr txBox="1"/>
              <p:nvPr/>
            </p:nvSpPr>
            <p:spPr>
              <a:xfrm>
                <a:off x="4995409" y="4973868"/>
                <a:ext cx="3149645" cy="430887"/>
              </a:xfrm>
              <a:prstGeom prst="rect">
                <a:avLst/>
              </a:prstGeom>
              <a:noFill/>
            </p:spPr>
            <p:txBody>
              <a:bodyPr wrap="none" lIns="0" tIns="0" rIns="0" bIns="0" rtlCol="0">
                <a:spAutoFit/>
              </a:bodyPr>
              <a:lstStyle/>
              <a:p>
                <a14:m>
                  <m:oMath xmlns:m="http://schemas.openxmlformats.org/officeDocument/2006/math">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P</m:t>
                        </m:r>
                      </m:e>
                      <m:sup>
                        <m:r>
                          <a:rPr lang="en-US" sz="2800" b="0" i="1" smtClean="0">
                            <a:latin typeface="Cambria Math" panose="02040503050406030204" pitchFamily="18" charset="0"/>
                          </a:rPr>
                          <m:t> </m:t>
                        </m:r>
                      </m:sup>
                    </m:sSup>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𝑦</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2</m:t>
                            </m:r>
                          </m:sup>
                        </m:sSup>
                      </m:e>
                    </m:d>
                  </m:oMath>
                </a14:m>
                <a:r>
                  <a:rPr lang="en-US" sz="2800" dirty="0"/>
                  <a:t>,</a:t>
                </a:r>
              </a:p>
            </p:txBody>
          </p:sp>
        </mc:Choice>
        <mc:Fallback xmlns="">
          <p:sp>
            <p:nvSpPr>
              <p:cNvPr id="9" name="TextBox 8">
                <a:extLst>
                  <a:ext uri="{FF2B5EF4-FFF2-40B4-BE49-F238E27FC236}">
                    <a16:creationId xmlns:a16="http://schemas.microsoft.com/office/drawing/2014/main" id="{2BBF2329-F236-414B-9964-D6DC2585A3D4}"/>
                  </a:ext>
                </a:extLst>
              </p:cNvPr>
              <p:cNvSpPr txBox="1">
                <a:spLocks noRot="1" noChangeAspect="1" noMove="1" noResize="1" noEditPoints="1" noAdjustHandles="1" noChangeArrowheads="1" noChangeShapeType="1" noTextEdit="1"/>
              </p:cNvSpPr>
              <p:nvPr/>
            </p:nvSpPr>
            <p:spPr>
              <a:xfrm>
                <a:off x="4995409" y="4973868"/>
                <a:ext cx="3149645" cy="430887"/>
              </a:xfrm>
              <a:prstGeom prst="rect">
                <a:avLst/>
              </a:prstGeom>
              <a:blipFill>
                <a:blip r:embed="rId5"/>
                <a:stretch>
                  <a:fillRect l="-4016" t="-22857" r="-6024" b="-48571"/>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CB7230CA-E806-0C9B-71CA-DAEED423B25F}"/>
              </a:ext>
            </a:extLst>
          </p:cNvPr>
          <p:cNvSpPr txBox="1"/>
          <p:nvPr/>
        </p:nvSpPr>
        <p:spPr>
          <a:xfrm>
            <a:off x="1656119" y="5446863"/>
            <a:ext cx="861133" cy="523220"/>
          </a:xfrm>
          <a:prstGeom prst="rect">
            <a:avLst/>
          </a:prstGeom>
          <a:noFill/>
        </p:spPr>
        <p:txBody>
          <a:bodyPr wrap="none" rtlCol="0">
            <a:spAutoFit/>
          </a:bodyPr>
          <a:lstStyle/>
          <a:p>
            <a:r>
              <a:rPr lang="en-US" sz="2800" dirty="0"/>
              <a:t>then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183A6EA-EBD7-B41E-C436-BD3BB79B7B7B}"/>
                  </a:ext>
                </a:extLst>
              </p:cNvPr>
              <p:cNvSpPr txBox="1"/>
              <p:nvPr/>
            </p:nvSpPr>
            <p:spPr>
              <a:xfrm>
                <a:off x="1055486" y="5985894"/>
                <a:ext cx="4490720" cy="523220"/>
              </a:xfrm>
              <a:prstGeom prst="rect">
                <a:avLst/>
              </a:prstGeom>
              <a:noFill/>
            </p:spPr>
            <p:txBody>
              <a:bodyPr wrap="square">
                <a:spAutoFit/>
              </a:bodyPr>
              <a:lstStyle/>
              <a:p>
                <a:pPr lvl="1" algn="ctr"/>
                <a:r>
                  <a:rPr lang="en-US" sz="1800" dirty="0">
                    <a:solidFill>
                      <a:schemeClr val="accent1">
                        <a:lumMod val="75000"/>
                      </a:schemeClr>
                    </a:solidFill>
                  </a:rPr>
                  <a:t> </a:t>
                </a:r>
                <a14:m>
                  <m:oMath xmlns:m="http://schemas.openxmlformats.org/officeDocument/2006/math">
                    <m:r>
                      <m:rPr>
                        <m:sty m:val="p"/>
                      </m:rPr>
                      <a:rPr lang="en-US" sz="2800" b="0" i="0" smtClean="0">
                        <a:solidFill>
                          <a:schemeClr val="accent1">
                            <a:lumMod val="75000"/>
                          </a:schemeClr>
                        </a:solidFill>
                        <a:latin typeface="Cambria Math" panose="02040503050406030204" pitchFamily="18" charset="0"/>
                      </a:rPr>
                      <m:t>y</m:t>
                    </m:r>
                    <m:r>
                      <a:rPr lang="en-US" sz="2800" b="0" i="0" smtClean="0">
                        <a:solidFill>
                          <a:schemeClr val="accent1">
                            <a:lumMod val="75000"/>
                          </a:schemeClr>
                        </a:solidFill>
                        <a:latin typeface="Cambria Math" panose="02040503050406030204" pitchFamily="18" charset="0"/>
                      </a:rPr>
                      <m:t>=</m:t>
                    </m:r>
                    <m:sSup>
                      <m:sSupPr>
                        <m:ctrlPr>
                          <a:rPr lang="en-US" sz="2800" b="0" i="1" smtClean="0">
                            <a:solidFill>
                              <a:schemeClr val="accent1">
                                <a:lumMod val="75000"/>
                              </a:schemeClr>
                            </a:solidFill>
                            <a:latin typeface="Cambria Math" panose="02040503050406030204" pitchFamily="18" charset="0"/>
                          </a:rPr>
                        </m:ctrlPr>
                      </m:sSupPr>
                      <m:e>
                        <m:r>
                          <m:rPr>
                            <m:sty m:val="p"/>
                          </m:rPr>
                          <a:rPr lang="en-US" sz="2800" b="0" i="0" smtClean="0">
                            <a:solidFill>
                              <a:schemeClr val="accent1">
                                <a:lumMod val="75000"/>
                              </a:schemeClr>
                            </a:solidFill>
                            <a:latin typeface="Cambria Math" panose="02040503050406030204" pitchFamily="18" charset="0"/>
                          </a:rPr>
                          <m:t>c</m:t>
                        </m:r>
                      </m:e>
                      <m:sup>
                        <m:r>
                          <a:rPr lang="en-US" sz="2800" b="0" i="1" smtClean="0">
                            <a:solidFill>
                              <a:schemeClr val="accent1">
                                <a:lumMod val="75000"/>
                              </a:schemeClr>
                            </a:solidFill>
                            <a:latin typeface="Cambria Math" panose="02040503050406030204" pitchFamily="18" charset="0"/>
                          </a:rPr>
                          <m:t> </m:t>
                        </m:r>
                      </m:sup>
                    </m:sSup>
                    <m:r>
                      <a:rPr lang="en-US" sz="2800" b="0" i="0" smtClean="0">
                        <a:solidFill>
                          <a:schemeClr val="accent1">
                            <a:lumMod val="75000"/>
                          </a:schemeClr>
                        </a:solidFill>
                        <a:latin typeface="Cambria Math" panose="02040503050406030204" pitchFamily="18" charset="0"/>
                      </a:rPr>
                      <m:t>,</m:t>
                    </m:r>
                    <m:r>
                      <m:rPr>
                        <m:sty m:val="p"/>
                      </m:rPr>
                      <a:rPr lang="en-US" sz="2800">
                        <a:solidFill>
                          <a:schemeClr val="accent1">
                            <a:lumMod val="75000"/>
                          </a:schemeClr>
                        </a:solidFill>
                        <a:latin typeface="Cambria Math" panose="02040503050406030204" pitchFamily="18" charset="0"/>
                      </a:rPr>
                      <m:t>x</m:t>
                    </m:r>
                    <m:r>
                      <a:rPr lang="en-US" sz="2800">
                        <a:solidFill>
                          <a:schemeClr val="accent1">
                            <a:lumMod val="75000"/>
                          </a:schemeClr>
                        </a:solidFill>
                        <a:latin typeface="Cambria Math" panose="02040503050406030204" pitchFamily="18" charset="0"/>
                      </a:rPr>
                      <m:t>=0</m:t>
                    </m:r>
                    <m:r>
                      <a:rPr lang="en-US" sz="2800" b="0" i="1" smtClean="0">
                        <a:solidFill>
                          <a:schemeClr val="accent1">
                            <a:lumMod val="75000"/>
                          </a:schemeClr>
                        </a:solidFill>
                        <a:latin typeface="Cambria Math" panose="02040503050406030204" pitchFamily="18" charset="0"/>
                      </a:rPr>
                      <m:t>→</m:t>
                    </m:r>
                    <m:d>
                      <m:dPr>
                        <m:begChr m:val="["/>
                        <m:endChr m:val="]"/>
                        <m:ctrlPr>
                          <a:rPr lang="en-US" sz="2800" b="0" i="1" smtClean="0">
                            <a:solidFill>
                              <a:schemeClr val="accent1">
                                <a:lumMod val="75000"/>
                              </a:schemeClr>
                            </a:solidFill>
                            <a:latin typeface="Cambria Math" panose="02040503050406030204" pitchFamily="18" charset="0"/>
                          </a:rPr>
                        </m:ctrlPr>
                      </m:dPr>
                      <m:e>
                        <m:r>
                          <a:rPr lang="en-US" sz="2800" b="0" i="1" smtClean="0">
                            <a:solidFill>
                              <a:schemeClr val="accent1">
                                <a:lumMod val="75000"/>
                              </a:schemeClr>
                            </a:solidFill>
                            <a:latin typeface="Cambria Math" panose="02040503050406030204" pitchFamily="18" charset="0"/>
                          </a:rPr>
                          <m:t>𝐻𝑝</m:t>
                        </m:r>
                      </m:e>
                    </m:d>
                    <m:r>
                      <a:rPr lang="en-US" sz="2800" b="0" i="1" smtClean="0">
                        <a:solidFill>
                          <a:schemeClr val="accent1">
                            <a:lumMod val="75000"/>
                          </a:schemeClr>
                        </a:solidFill>
                        <a:latin typeface="Cambria Math" panose="02040503050406030204" pitchFamily="18" charset="0"/>
                      </a:rPr>
                      <m:t>𝑃</m:t>
                    </m:r>
                  </m:oMath>
                </a14:m>
                <a:endParaRPr lang="en-US" sz="2800" dirty="0">
                  <a:solidFill>
                    <a:schemeClr val="accent1">
                      <a:lumMod val="75000"/>
                    </a:schemeClr>
                  </a:solidFill>
                </a:endParaRPr>
              </a:p>
            </p:txBody>
          </p:sp>
        </mc:Choice>
        <mc:Fallback xmlns="">
          <p:sp>
            <p:nvSpPr>
              <p:cNvPr id="4" name="TextBox 3">
                <a:extLst>
                  <a:ext uri="{FF2B5EF4-FFF2-40B4-BE49-F238E27FC236}">
                    <a16:creationId xmlns:a16="http://schemas.microsoft.com/office/drawing/2014/main" id="{B183A6EA-EBD7-B41E-C436-BD3BB79B7B7B}"/>
                  </a:ext>
                </a:extLst>
              </p:cNvPr>
              <p:cNvSpPr txBox="1">
                <a:spLocks noRot="1" noChangeAspect="1" noMove="1" noResize="1" noEditPoints="1" noAdjustHandles="1" noChangeArrowheads="1" noChangeShapeType="1" noTextEdit="1"/>
              </p:cNvSpPr>
              <p:nvPr/>
            </p:nvSpPr>
            <p:spPr>
              <a:xfrm>
                <a:off x="1055486" y="5985894"/>
                <a:ext cx="4490720" cy="523220"/>
              </a:xfrm>
              <a:prstGeom prst="rect">
                <a:avLst/>
              </a:prstGeom>
              <a:blipFill>
                <a:blip r:embed="rId6"/>
                <a:stretch>
                  <a:fillRect t="-476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A4CE8EA-6E97-6E46-69AE-8099D8D8E892}"/>
                  </a:ext>
                </a:extLst>
              </p:cNvPr>
              <p:cNvSpPr txBox="1"/>
              <p:nvPr/>
            </p:nvSpPr>
            <p:spPr>
              <a:xfrm>
                <a:off x="4575761" y="5964440"/>
                <a:ext cx="6096000" cy="523220"/>
              </a:xfrm>
              <a:prstGeom prst="rect">
                <a:avLst/>
              </a:prstGeom>
              <a:noFill/>
            </p:spPr>
            <p:txBody>
              <a:bodyPr wrap="square">
                <a:spAutoFit/>
              </a:bodyPr>
              <a:lstStyle/>
              <a:p>
                <a:pPr lvl="1" algn="ctr"/>
                <a:r>
                  <a:rPr lang="en-US" sz="2800" dirty="0">
                    <a:solidFill>
                      <a:schemeClr val="accent1">
                        <a:lumMod val="75000"/>
                      </a:schemeClr>
                    </a:solidFill>
                  </a:rPr>
                  <a:t> </a:t>
                </a:r>
                <a14:m>
                  <m:oMath xmlns:m="http://schemas.openxmlformats.org/officeDocument/2006/math">
                    <m:r>
                      <m:rPr>
                        <m:sty m:val="p"/>
                      </m:rPr>
                      <a:rPr lang="en-US" sz="2800" b="0" i="0" smtClean="0">
                        <a:solidFill>
                          <a:schemeClr val="accent1">
                            <a:lumMod val="75000"/>
                          </a:schemeClr>
                        </a:solidFill>
                        <a:latin typeface="Cambria Math" panose="02040503050406030204" pitchFamily="18" charset="0"/>
                      </a:rPr>
                      <m:t>y</m:t>
                    </m:r>
                    <m:r>
                      <a:rPr lang="en-US" sz="2800" b="0" i="0" smtClean="0">
                        <a:solidFill>
                          <a:schemeClr val="accent1">
                            <a:lumMod val="75000"/>
                          </a:schemeClr>
                        </a:solidFill>
                        <a:latin typeface="Cambria Math" panose="02040503050406030204" pitchFamily="18" charset="0"/>
                      </a:rPr>
                      <m:t>=</m:t>
                    </m:r>
                    <m:sSup>
                      <m:sSupPr>
                        <m:ctrlPr>
                          <a:rPr lang="en-US" sz="2800" b="0" i="1" smtClean="0">
                            <a:solidFill>
                              <a:schemeClr val="accent1">
                                <a:lumMod val="75000"/>
                              </a:schemeClr>
                            </a:solidFill>
                            <a:latin typeface="Cambria Math" panose="02040503050406030204" pitchFamily="18" charset="0"/>
                          </a:rPr>
                        </m:ctrlPr>
                      </m:sSupPr>
                      <m:e>
                        <m:r>
                          <m:rPr>
                            <m:sty m:val="p"/>
                          </m:rPr>
                          <a:rPr lang="en-US" sz="2800" b="0" i="0" smtClean="0">
                            <a:solidFill>
                              <a:schemeClr val="accent1">
                                <a:lumMod val="75000"/>
                              </a:schemeClr>
                            </a:solidFill>
                            <a:latin typeface="Cambria Math" panose="02040503050406030204" pitchFamily="18" charset="0"/>
                          </a:rPr>
                          <m:t>c</m:t>
                        </m:r>
                      </m:e>
                      <m:sup>
                        <m:r>
                          <a:rPr lang="en-US" sz="2800" b="0" i="1" smtClean="0">
                            <a:solidFill>
                              <a:schemeClr val="accent1">
                                <a:lumMod val="75000"/>
                              </a:schemeClr>
                            </a:solidFill>
                            <a:latin typeface="Cambria Math" panose="02040503050406030204" pitchFamily="18" charset="0"/>
                          </a:rPr>
                          <m:t> </m:t>
                        </m:r>
                      </m:sup>
                    </m:sSup>
                    <m:r>
                      <a:rPr lang="en-US" sz="2800" b="0" i="1" smtClean="0">
                        <a:solidFill>
                          <a:schemeClr val="accent1">
                            <a:lumMod val="75000"/>
                          </a:schemeClr>
                        </a:solidFill>
                        <a:latin typeface="Cambria Math" panose="02040503050406030204" pitchFamily="18" charset="0"/>
                      </a:rPr>
                      <m:t>,</m:t>
                    </m:r>
                    <m:r>
                      <m:rPr>
                        <m:sty m:val="p"/>
                      </m:rPr>
                      <a:rPr lang="en-US" sz="2800">
                        <a:solidFill>
                          <a:schemeClr val="accent1">
                            <a:lumMod val="75000"/>
                          </a:schemeClr>
                        </a:solidFill>
                        <a:latin typeface="Cambria Math" panose="02040503050406030204" pitchFamily="18" charset="0"/>
                      </a:rPr>
                      <m:t>x</m:t>
                    </m:r>
                    <m:r>
                      <a:rPr lang="en-US" sz="2800">
                        <a:solidFill>
                          <a:schemeClr val="accent1">
                            <a:lumMod val="75000"/>
                          </a:schemeClr>
                        </a:solidFill>
                        <a:latin typeface="Cambria Math" panose="02040503050406030204" pitchFamily="18" charset="0"/>
                      </a:rPr>
                      <m:t>=0</m:t>
                    </m:r>
                    <m:r>
                      <a:rPr lang="en-US" sz="2800" b="0" i="1" smtClean="0">
                        <a:solidFill>
                          <a:schemeClr val="accent1">
                            <a:lumMod val="75000"/>
                          </a:schemeClr>
                        </a:solidFill>
                        <a:latin typeface="Cambria Math" panose="02040503050406030204" pitchFamily="18" charset="0"/>
                      </a:rPr>
                      <m:t>→⟨</m:t>
                    </m:r>
                    <m:r>
                      <a:rPr lang="en-US" sz="2800" b="0" i="1" smtClean="0">
                        <a:solidFill>
                          <a:schemeClr val="accent1">
                            <a:lumMod val="75000"/>
                          </a:schemeClr>
                        </a:solidFill>
                        <a:latin typeface="Cambria Math" panose="02040503050406030204" pitchFamily="18" charset="0"/>
                      </a:rPr>
                      <m:t>𝐻𝑝</m:t>
                    </m:r>
                    <m:r>
                      <a:rPr lang="en-US" sz="2800" b="0" i="1" smtClean="0">
                        <a:solidFill>
                          <a:schemeClr val="accent1">
                            <a:lumMod val="75000"/>
                          </a:schemeClr>
                        </a:solidFill>
                        <a:latin typeface="Cambria Math" panose="02040503050406030204" pitchFamily="18" charset="0"/>
                      </a:rPr>
                      <m:t>⟩</m:t>
                    </m:r>
                    <m:r>
                      <a:rPr lang="en-US" sz="2800" b="0" i="0" smtClean="0">
                        <a:solidFill>
                          <a:schemeClr val="accent1">
                            <a:lumMod val="75000"/>
                          </a:schemeClr>
                        </a:solidFill>
                        <a:latin typeface="Cambria Math" panose="02040503050406030204" pitchFamily="18" charset="0"/>
                      </a:rPr>
                      <m:t>(</m:t>
                    </m:r>
                    <m:r>
                      <m:rPr>
                        <m:sty m:val="p"/>
                      </m:rPr>
                      <a:rPr lang="en-US" sz="2800" b="0" i="0" smtClean="0">
                        <a:solidFill>
                          <a:schemeClr val="accent1">
                            <a:lumMod val="75000"/>
                          </a:schemeClr>
                        </a:solidFill>
                        <a:latin typeface="Cambria Math" panose="02040503050406030204" pitchFamily="18" charset="0"/>
                      </a:rPr>
                      <m:t>y</m:t>
                    </m:r>
                    <m:r>
                      <a:rPr lang="en-US" sz="2800" b="0" i="0" smtClean="0">
                        <a:solidFill>
                          <a:schemeClr val="accent1">
                            <a:lumMod val="75000"/>
                          </a:schemeClr>
                        </a:solidFill>
                        <a:latin typeface="Cambria Math" panose="02040503050406030204" pitchFamily="18" charset="0"/>
                      </a:rPr>
                      <m:t>=0)</m:t>
                    </m:r>
                  </m:oMath>
                </a14:m>
                <a:endParaRPr lang="en-US" sz="2800" dirty="0">
                  <a:solidFill>
                    <a:schemeClr val="accent1">
                      <a:lumMod val="75000"/>
                    </a:schemeClr>
                  </a:solidFill>
                </a:endParaRPr>
              </a:p>
            </p:txBody>
          </p:sp>
        </mc:Choice>
        <mc:Fallback xmlns="">
          <p:sp>
            <p:nvSpPr>
              <p:cNvPr id="8" name="TextBox 7">
                <a:extLst>
                  <a:ext uri="{FF2B5EF4-FFF2-40B4-BE49-F238E27FC236}">
                    <a16:creationId xmlns:a16="http://schemas.microsoft.com/office/drawing/2014/main" id="{8A4CE8EA-6E97-6E46-69AE-8099D8D8E892}"/>
                  </a:ext>
                </a:extLst>
              </p:cNvPr>
              <p:cNvSpPr txBox="1">
                <a:spLocks noRot="1" noChangeAspect="1" noMove="1" noResize="1" noEditPoints="1" noAdjustHandles="1" noChangeArrowheads="1" noChangeShapeType="1" noTextEdit="1"/>
              </p:cNvSpPr>
              <p:nvPr/>
            </p:nvSpPr>
            <p:spPr>
              <a:xfrm>
                <a:off x="4575761" y="5964440"/>
                <a:ext cx="6096000" cy="523220"/>
              </a:xfrm>
              <a:prstGeom prst="rect">
                <a:avLst/>
              </a:prstGeom>
              <a:blipFill>
                <a:blip r:embed="rId7"/>
                <a:stretch>
                  <a:fillRect t="-11905" b="-30952"/>
                </a:stretch>
              </a:blipFill>
            </p:spPr>
            <p:txBody>
              <a:bodyPr/>
              <a:lstStyle/>
              <a:p>
                <a:r>
                  <a:rPr lang="en-US">
                    <a:noFill/>
                  </a:rPr>
                  <a:t> </a:t>
                </a:r>
              </a:p>
            </p:txBody>
          </p:sp>
        </mc:Fallback>
      </mc:AlternateContent>
    </p:spTree>
    <p:extLst>
      <p:ext uri="{BB962C8B-B14F-4D97-AF65-F5344CB8AC3E}">
        <p14:creationId xmlns:p14="http://schemas.microsoft.com/office/powerpoint/2010/main" val="2486494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diagram&#10;&#10;Description automatically generated">
            <a:extLst>
              <a:ext uri="{FF2B5EF4-FFF2-40B4-BE49-F238E27FC236}">
                <a16:creationId xmlns:a16="http://schemas.microsoft.com/office/drawing/2014/main" id="{6AD5FC5E-65A4-3AA3-6822-05D699FC666A}"/>
              </a:ext>
            </a:extLst>
          </p:cNvPr>
          <p:cNvPicPr>
            <a:picLocks noChangeAspect="1"/>
          </p:cNvPicPr>
          <p:nvPr/>
        </p:nvPicPr>
        <p:blipFill rotWithShape="1">
          <a:blip r:embed="rId2"/>
          <a:srcRect l="1274" b="1281"/>
          <a:stretch/>
        </p:blipFill>
        <p:spPr>
          <a:xfrm>
            <a:off x="585014" y="933341"/>
            <a:ext cx="7312459" cy="5467460"/>
          </a:xfrm>
          <a:prstGeom prst="rect">
            <a:avLst/>
          </a:prstGeom>
        </p:spPr>
      </p:pic>
      <p:sp>
        <p:nvSpPr>
          <p:cNvPr id="6" name="Title 1">
            <a:extLst>
              <a:ext uri="{FF2B5EF4-FFF2-40B4-BE49-F238E27FC236}">
                <a16:creationId xmlns:a16="http://schemas.microsoft.com/office/drawing/2014/main" id="{4DF8FF8F-BD73-1AAA-7CEF-2AFFBB972FA6}"/>
              </a:ext>
            </a:extLst>
          </p:cNvPr>
          <p:cNvSpPr txBox="1">
            <a:spLocks/>
          </p:cNvSpPr>
          <p:nvPr/>
        </p:nvSpPr>
        <p:spPr>
          <a:xfrm>
            <a:off x="337930" y="-844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F-16 Close Call 5/5/16</a:t>
            </a:r>
          </a:p>
        </p:txBody>
      </p:sp>
      <p:cxnSp>
        <p:nvCxnSpPr>
          <p:cNvPr id="7" name="Straight Connector 6">
            <a:extLst>
              <a:ext uri="{FF2B5EF4-FFF2-40B4-BE49-F238E27FC236}">
                <a16:creationId xmlns:a16="http://schemas.microsoft.com/office/drawing/2014/main" id="{0F9904A9-913A-0F8B-42F7-B505309B0157}"/>
              </a:ext>
            </a:extLst>
          </p:cNvPr>
          <p:cNvCxnSpPr>
            <a:cxnSpLocks/>
          </p:cNvCxnSpPr>
          <p:nvPr/>
        </p:nvCxnSpPr>
        <p:spPr>
          <a:xfrm>
            <a:off x="337930" y="836448"/>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2D8BC81-93BD-0FF4-B31C-681AB365D9B9}"/>
              </a:ext>
            </a:extLst>
          </p:cNvPr>
          <p:cNvSpPr txBox="1"/>
          <p:nvPr/>
        </p:nvSpPr>
        <p:spPr>
          <a:xfrm>
            <a:off x="8291055" y="1010236"/>
            <a:ext cx="3077497" cy="461665"/>
          </a:xfrm>
          <a:prstGeom prst="rect">
            <a:avLst/>
          </a:prstGeom>
          <a:noFill/>
        </p:spPr>
        <p:txBody>
          <a:bodyPr wrap="square" rtlCol="0">
            <a:spAutoFit/>
          </a:bodyPr>
          <a:lstStyle/>
          <a:p>
            <a:r>
              <a:rPr lang="en-US" sz="2400" dirty="0">
                <a:solidFill>
                  <a:schemeClr val="accent5">
                    <a:lumMod val="75000"/>
                  </a:schemeClr>
                </a:solidFill>
              </a:rPr>
              <a:t>18</a:t>
            </a:r>
            <a:endParaRPr lang="en-US" sz="2400" dirty="0"/>
          </a:p>
        </p:txBody>
      </p:sp>
      <p:sp>
        <p:nvSpPr>
          <p:cNvPr id="9" name="TextBox 8">
            <a:extLst>
              <a:ext uri="{FF2B5EF4-FFF2-40B4-BE49-F238E27FC236}">
                <a16:creationId xmlns:a16="http://schemas.microsoft.com/office/drawing/2014/main" id="{C1464AE4-3B3A-A6EC-E553-B80B6E660565}"/>
              </a:ext>
            </a:extLst>
          </p:cNvPr>
          <p:cNvSpPr txBox="1"/>
          <p:nvPr/>
        </p:nvSpPr>
        <p:spPr>
          <a:xfrm>
            <a:off x="8101784" y="294969"/>
            <a:ext cx="1931554" cy="523220"/>
          </a:xfrm>
          <a:prstGeom prst="rect">
            <a:avLst/>
          </a:prstGeom>
          <a:noFill/>
        </p:spPr>
        <p:txBody>
          <a:bodyPr wrap="none" rtlCol="0">
            <a:spAutoFit/>
          </a:bodyPr>
          <a:lstStyle/>
          <a:p>
            <a:r>
              <a:rPr lang="en-US" sz="2800" dirty="0">
                <a:solidFill>
                  <a:schemeClr val="accent5">
                    <a:lumMod val="75000"/>
                  </a:schemeClr>
                </a:solidFill>
              </a:rPr>
              <a:t>Play-by-play</a:t>
            </a:r>
          </a:p>
        </p:txBody>
      </p:sp>
      <p:sp>
        <p:nvSpPr>
          <p:cNvPr id="10" name="TextBox 9">
            <a:extLst>
              <a:ext uri="{FF2B5EF4-FFF2-40B4-BE49-F238E27FC236}">
                <a16:creationId xmlns:a16="http://schemas.microsoft.com/office/drawing/2014/main" id="{65DB6924-8630-557F-7232-2E9DB4210609}"/>
              </a:ext>
            </a:extLst>
          </p:cNvPr>
          <p:cNvSpPr txBox="1"/>
          <p:nvPr/>
        </p:nvSpPr>
        <p:spPr>
          <a:xfrm>
            <a:off x="8283681" y="2716386"/>
            <a:ext cx="3077497" cy="461665"/>
          </a:xfrm>
          <a:prstGeom prst="rect">
            <a:avLst/>
          </a:prstGeom>
          <a:noFill/>
        </p:spPr>
        <p:txBody>
          <a:bodyPr wrap="square" rtlCol="0">
            <a:spAutoFit/>
          </a:bodyPr>
          <a:lstStyle/>
          <a:p>
            <a:r>
              <a:rPr lang="en-US" sz="2400" dirty="0">
                <a:solidFill>
                  <a:schemeClr val="accent5">
                    <a:lumMod val="75000"/>
                  </a:schemeClr>
                </a:solidFill>
              </a:rPr>
              <a:t>30</a:t>
            </a:r>
            <a:endParaRPr lang="en-US" sz="2400" dirty="0"/>
          </a:p>
        </p:txBody>
      </p:sp>
      <p:sp>
        <p:nvSpPr>
          <p:cNvPr id="11" name="TextBox 10">
            <a:extLst>
              <a:ext uri="{FF2B5EF4-FFF2-40B4-BE49-F238E27FC236}">
                <a16:creationId xmlns:a16="http://schemas.microsoft.com/office/drawing/2014/main" id="{FFF3A936-A52B-BD2D-3FEF-6CB60D2E9702}"/>
              </a:ext>
            </a:extLst>
          </p:cNvPr>
          <p:cNvSpPr txBox="1"/>
          <p:nvPr/>
        </p:nvSpPr>
        <p:spPr>
          <a:xfrm>
            <a:off x="8283681" y="3370098"/>
            <a:ext cx="3266768" cy="461665"/>
          </a:xfrm>
          <a:prstGeom prst="rect">
            <a:avLst/>
          </a:prstGeom>
          <a:noFill/>
        </p:spPr>
        <p:txBody>
          <a:bodyPr wrap="square" rtlCol="0">
            <a:spAutoFit/>
          </a:bodyPr>
          <a:lstStyle/>
          <a:p>
            <a:r>
              <a:rPr lang="en-US" sz="2400" dirty="0">
                <a:solidFill>
                  <a:schemeClr val="accent5">
                    <a:lumMod val="75000"/>
                  </a:schemeClr>
                </a:solidFill>
              </a:rPr>
              <a:t>33</a:t>
            </a:r>
            <a:endParaRPr lang="en-US" sz="2400" dirty="0"/>
          </a:p>
        </p:txBody>
      </p:sp>
      <p:sp>
        <p:nvSpPr>
          <p:cNvPr id="12" name="TextBox 11">
            <a:extLst>
              <a:ext uri="{FF2B5EF4-FFF2-40B4-BE49-F238E27FC236}">
                <a16:creationId xmlns:a16="http://schemas.microsoft.com/office/drawing/2014/main" id="{8B9C0869-4E1A-7F11-4F20-85C71518838D}"/>
              </a:ext>
            </a:extLst>
          </p:cNvPr>
          <p:cNvSpPr txBox="1"/>
          <p:nvPr/>
        </p:nvSpPr>
        <p:spPr>
          <a:xfrm>
            <a:off x="8291055" y="4188287"/>
            <a:ext cx="3266768" cy="461665"/>
          </a:xfrm>
          <a:prstGeom prst="rect">
            <a:avLst/>
          </a:prstGeom>
          <a:noFill/>
        </p:spPr>
        <p:txBody>
          <a:bodyPr wrap="square" rtlCol="0">
            <a:spAutoFit/>
          </a:bodyPr>
          <a:lstStyle/>
          <a:p>
            <a:r>
              <a:rPr lang="en-US" sz="2400" dirty="0">
                <a:solidFill>
                  <a:schemeClr val="accent5">
                    <a:lumMod val="75000"/>
                  </a:schemeClr>
                </a:solidFill>
              </a:rPr>
              <a:t>38</a:t>
            </a:r>
            <a:endParaRPr lang="en-US" sz="2400" dirty="0"/>
          </a:p>
        </p:txBody>
      </p:sp>
      <p:cxnSp>
        <p:nvCxnSpPr>
          <p:cNvPr id="13" name="Straight Connector 12">
            <a:extLst>
              <a:ext uri="{FF2B5EF4-FFF2-40B4-BE49-F238E27FC236}">
                <a16:creationId xmlns:a16="http://schemas.microsoft.com/office/drawing/2014/main" id="{7986E2F5-7B02-4396-F4B2-37AEBD56062E}"/>
              </a:ext>
            </a:extLst>
          </p:cNvPr>
          <p:cNvCxnSpPr>
            <a:cxnSpLocks/>
          </p:cNvCxnSpPr>
          <p:nvPr/>
        </p:nvCxnSpPr>
        <p:spPr>
          <a:xfrm>
            <a:off x="8908026" y="1241068"/>
            <a:ext cx="0" cy="4137177"/>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813B293-3DCC-86A2-D9D0-8BA88CA3CFFB}"/>
              </a:ext>
            </a:extLst>
          </p:cNvPr>
          <p:cNvSpPr txBox="1"/>
          <p:nvPr/>
        </p:nvSpPr>
        <p:spPr>
          <a:xfrm>
            <a:off x="8300889" y="4848014"/>
            <a:ext cx="3266768" cy="461665"/>
          </a:xfrm>
          <a:prstGeom prst="rect">
            <a:avLst/>
          </a:prstGeom>
          <a:noFill/>
        </p:spPr>
        <p:txBody>
          <a:bodyPr wrap="square" rtlCol="0">
            <a:spAutoFit/>
          </a:bodyPr>
          <a:lstStyle/>
          <a:p>
            <a:r>
              <a:rPr lang="en-US" sz="2400" dirty="0">
                <a:solidFill>
                  <a:schemeClr val="accent5">
                    <a:lumMod val="75000"/>
                  </a:schemeClr>
                </a:solidFill>
              </a:rPr>
              <a:t>41</a:t>
            </a:r>
            <a:endParaRPr lang="en-US" sz="2400" dirty="0"/>
          </a:p>
        </p:txBody>
      </p:sp>
      <p:sp>
        <p:nvSpPr>
          <p:cNvPr id="15" name="TextBox 14">
            <a:extLst>
              <a:ext uri="{FF2B5EF4-FFF2-40B4-BE49-F238E27FC236}">
                <a16:creationId xmlns:a16="http://schemas.microsoft.com/office/drawing/2014/main" id="{876F022B-A843-9D99-FA16-E5DDD7A8212F}"/>
              </a:ext>
            </a:extLst>
          </p:cNvPr>
          <p:cNvSpPr txBox="1"/>
          <p:nvPr/>
        </p:nvSpPr>
        <p:spPr>
          <a:xfrm>
            <a:off x="8291055" y="5847764"/>
            <a:ext cx="3266768" cy="461665"/>
          </a:xfrm>
          <a:prstGeom prst="rect">
            <a:avLst/>
          </a:prstGeom>
          <a:noFill/>
        </p:spPr>
        <p:txBody>
          <a:bodyPr wrap="square" rtlCol="0">
            <a:spAutoFit/>
          </a:bodyPr>
          <a:lstStyle/>
          <a:p>
            <a:r>
              <a:rPr lang="en-US" sz="2400" dirty="0">
                <a:solidFill>
                  <a:schemeClr val="accent5">
                    <a:lumMod val="75000"/>
                  </a:schemeClr>
                </a:solidFill>
              </a:rPr>
              <a:t>65</a:t>
            </a:r>
            <a:endParaRPr lang="en-US" sz="2400" dirty="0"/>
          </a:p>
        </p:txBody>
      </p:sp>
      <p:sp>
        <p:nvSpPr>
          <p:cNvPr id="16" name="TextBox 15">
            <a:extLst>
              <a:ext uri="{FF2B5EF4-FFF2-40B4-BE49-F238E27FC236}">
                <a16:creationId xmlns:a16="http://schemas.microsoft.com/office/drawing/2014/main" id="{2DECE567-43DE-CCE9-60C6-56A07B8D8715}"/>
              </a:ext>
            </a:extLst>
          </p:cNvPr>
          <p:cNvSpPr txBox="1"/>
          <p:nvPr/>
        </p:nvSpPr>
        <p:spPr>
          <a:xfrm>
            <a:off x="10041961" y="1910246"/>
            <a:ext cx="1565024" cy="646331"/>
          </a:xfrm>
          <a:prstGeom prst="rect">
            <a:avLst/>
          </a:prstGeom>
          <a:noFill/>
        </p:spPr>
        <p:txBody>
          <a:bodyPr wrap="square" rtlCol="0">
            <a:spAutoFit/>
          </a:bodyPr>
          <a:lstStyle/>
          <a:p>
            <a:r>
              <a:rPr lang="en-US" dirty="0"/>
              <a:t>Pilot loses</a:t>
            </a:r>
          </a:p>
          <a:p>
            <a:r>
              <a:rPr lang="en-US" dirty="0"/>
              <a:t>consciousness</a:t>
            </a:r>
          </a:p>
        </p:txBody>
      </p:sp>
      <p:sp>
        <p:nvSpPr>
          <p:cNvPr id="18" name="TextBox 17">
            <a:extLst>
              <a:ext uri="{FF2B5EF4-FFF2-40B4-BE49-F238E27FC236}">
                <a16:creationId xmlns:a16="http://schemas.microsoft.com/office/drawing/2014/main" id="{5466123A-389E-15C6-BD9B-27C41F131E76}"/>
              </a:ext>
            </a:extLst>
          </p:cNvPr>
          <p:cNvSpPr txBox="1"/>
          <p:nvPr/>
        </p:nvSpPr>
        <p:spPr>
          <a:xfrm>
            <a:off x="8912258" y="2800810"/>
            <a:ext cx="3266768" cy="338554"/>
          </a:xfrm>
          <a:prstGeom prst="rect">
            <a:avLst/>
          </a:prstGeom>
          <a:noFill/>
        </p:spPr>
        <p:txBody>
          <a:bodyPr wrap="square" rtlCol="0">
            <a:spAutoFit/>
          </a:bodyPr>
          <a:lstStyle/>
          <a:p>
            <a:r>
              <a:rPr lang="en-US" sz="1600" dirty="0"/>
              <a:t>Drops below ‘floor’</a:t>
            </a:r>
          </a:p>
        </p:txBody>
      </p:sp>
      <p:cxnSp>
        <p:nvCxnSpPr>
          <p:cNvPr id="19" name="Straight Connector 18">
            <a:extLst>
              <a:ext uri="{FF2B5EF4-FFF2-40B4-BE49-F238E27FC236}">
                <a16:creationId xmlns:a16="http://schemas.microsoft.com/office/drawing/2014/main" id="{F0B9D676-9F40-3828-471C-6042D56E65F9}"/>
              </a:ext>
            </a:extLst>
          </p:cNvPr>
          <p:cNvCxnSpPr/>
          <p:nvPr/>
        </p:nvCxnSpPr>
        <p:spPr>
          <a:xfrm>
            <a:off x="10618841" y="1233440"/>
            <a:ext cx="0" cy="6333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A1B870D-D9E4-E50B-9491-901779FB76A0}"/>
              </a:ext>
            </a:extLst>
          </p:cNvPr>
          <p:cNvCxnSpPr>
            <a:cxnSpLocks/>
          </p:cNvCxnSpPr>
          <p:nvPr/>
        </p:nvCxnSpPr>
        <p:spPr>
          <a:xfrm>
            <a:off x="10604093" y="2632078"/>
            <a:ext cx="0" cy="24627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0CB0669-CD06-1F72-2705-63BC4F25F63B}"/>
              </a:ext>
            </a:extLst>
          </p:cNvPr>
          <p:cNvCxnSpPr>
            <a:cxnSpLocks/>
          </p:cNvCxnSpPr>
          <p:nvPr/>
        </p:nvCxnSpPr>
        <p:spPr>
          <a:xfrm>
            <a:off x="10513144" y="1243272"/>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6F05C1E-D33C-2137-B43E-CBBE3047241A}"/>
              </a:ext>
            </a:extLst>
          </p:cNvPr>
          <p:cNvCxnSpPr/>
          <p:nvPr/>
        </p:nvCxnSpPr>
        <p:spPr>
          <a:xfrm>
            <a:off x="8908026" y="5550103"/>
            <a:ext cx="0" cy="196215"/>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F86E246-2D91-88D9-69A7-3AFB82871E1E}"/>
              </a:ext>
            </a:extLst>
          </p:cNvPr>
          <p:cNvCxnSpPr/>
          <p:nvPr/>
        </p:nvCxnSpPr>
        <p:spPr>
          <a:xfrm>
            <a:off x="8908026" y="5847764"/>
            <a:ext cx="0" cy="196215"/>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483A786-A67F-F38B-B762-DC7F23373538}"/>
              </a:ext>
            </a:extLst>
          </p:cNvPr>
          <p:cNvSpPr txBox="1"/>
          <p:nvPr/>
        </p:nvSpPr>
        <p:spPr>
          <a:xfrm>
            <a:off x="8925232" y="981685"/>
            <a:ext cx="3266768" cy="338554"/>
          </a:xfrm>
          <a:prstGeom prst="rect">
            <a:avLst/>
          </a:prstGeom>
          <a:noFill/>
        </p:spPr>
        <p:txBody>
          <a:bodyPr wrap="square" rtlCol="0">
            <a:spAutoFit/>
          </a:bodyPr>
          <a:lstStyle/>
          <a:p>
            <a:r>
              <a:rPr lang="en-US" sz="1600" dirty="0"/>
              <a:t>8.2 G Maneuver</a:t>
            </a:r>
          </a:p>
        </p:txBody>
      </p:sp>
      <p:cxnSp>
        <p:nvCxnSpPr>
          <p:cNvPr id="33" name="Straight Connector 32">
            <a:extLst>
              <a:ext uri="{FF2B5EF4-FFF2-40B4-BE49-F238E27FC236}">
                <a16:creationId xmlns:a16="http://schemas.microsoft.com/office/drawing/2014/main" id="{03D2BFA2-1DAC-52C6-16F2-8E6BF54F2EDF}"/>
              </a:ext>
            </a:extLst>
          </p:cNvPr>
          <p:cNvCxnSpPr>
            <a:cxnSpLocks/>
          </p:cNvCxnSpPr>
          <p:nvPr/>
        </p:nvCxnSpPr>
        <p:spPr>
          <a:xfrm>
            <a:off x="10513144" y="5104414"/>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222738A2-ADB6-6BD6-7B58-8552E390DE6C}"/>
              </a:ext>
            </a:extLst>
          </p:cNvPr>
          <p:cNvSpPr/>
          <p:nvPr/>
        </p:nvSpPr>
        <p:spPr>
          <a:xfrm>
            <a:off x="6315458" y="2947219"/>
            <a:ext cx="1052051" cy="904568"/>
          </a:xfrm>
          <a:prstGeom prst="ellipse">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8383132A-A2AF-4B8D-F97C-024952F7BDF7}"/>
              </a:ext>
            </a:extLst>
          </p:cNvPr>
          <p:cNvSpPr/>
          <p:nvPr/>
        </p:nvSpPr>
        <p:spPr>
          <a:xfrm>
            <a:off x="1761104" y="3851787"/>
            <a:ext cx="1052051" cy="904568"/>
          </a:xfrm>
          <a:prstGeom prst="ellipse">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00251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697408-13D1-F45A-AFAD-80F384072736}"/>
              </a:ext>
            </a:extLst>
          </p:cNvPr>
          <p:cNvSpPr/>
          <p:nvPr/>
        </p:nvSpPr>
        <p:spPr>
          <a:xfrm>
            <a:off x="800064" y="4003676"/>
            <a:ext cx="10272943" cy="2659340"/>
          </a:xfrm>
          <a:prstGeom prst="rect">
            <a:avLst/>
          </a:prstGeom>
          <a:solidFill>
            <a:schemeClr val="bg1"/>
          </a:solidFill>
          <a:ln w="508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14:m>
                  <m:oMath xmlns:m="http://schemas.openxmlformats.org/officeDocument/2006/math">
                    <m:r>
                      <a:rPr lang="en-US" sz="3600" b="1" i="0" smtClean="0">
                        <a:solidFill>
                          <a:schemeClr val="accent1">
                            <a:lumMod val="75000"/>
                          </a:schemeClr>
                        </a:solidFill>
                        <a:latin typeface="Cambria Math" panose="02040503050406030204" pitchFamily="18" charset="0"/>
                      </a:rPr>
                      <m:t>𝐝𝐋</m:t>
                    </m:r>
                  </m:oMath>
                </a14:m>
                <a:r>
                  <a:rPr lang="en-US" sz="3600" b="1" dirty="0">
                    <a:solidFill>
                      <a:schemeClr val="accent1">
                        <a:lumMod val="75000"/>
                      </a:schemeClr>
                    </a:solidFill>
                  </a:rPr>
                  <a:t>: Differential Dynamic Logic </a:t>
                </a:r>
              </a:p>
            </p:txBody>
          </p:sp>
        </mc:Choice>
        <mc:Fallback xmlns="">
          <p:sp>
            <p:nvSpPr>
              <p:cNvPr id="2" name="Title 1">
                <a:extLst>
                  <a:ext uri="{FF2B5EF4-FFF2-40B4-BE49-F238E27FC236}">
                    <a16:creationId xmlns:a16="http://schemas.microsoft.com/office/drawing/2014/main" id="{8393B3D7-D0A0-FACE-C422-2A6B10B56634}"/>
                  </a:ext>
                </a:extLst>
              </p:cNvPr>
              <p:cNvSpPr>
                <a:spLocks noGrp="1" noRot="1" noChangeAspect="1" noMove="1" noResize="1" noEditPoints="1" noAdjustHandles="1" noChangeArrowheads="1" noChangeShapeType="1" noTextEdit="1"/>
              </p:cNvSpPr>
              <p:nvPr>
                <p:ph type="title"/>
              </p:nvPr>
            </p:nvSpPr>
            <p:spPr>
              <a:xfrm>
                <a:off x="337930" y="-87027"/>
                <a:ext cx="10515600" cy="1325563"/>
              </a:xfrm>
              <a:blipFill>
                <a:blip r:embed="rId3"/>
                <a:stretch>
                  <a:fillRect l="-603"/>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62982" y="100716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C3F7F99-CB3B-87FA-042D-AC44598F9589}"/>
              </a:ext>
            </a:extLst>
          </p:cNvPr>
          <p:cNvSpPr txBox="1"/>
          <p:nvPr/>
        </p:nvSpPr>
        <p:spPr>
          <a:xfrm>
            <a:off x="800065" y="4009415"/>
            <a:ext cx="2040559" cy="523220"/>
          </a:xfrm>
          <a:prstGeom prst="rect">
            <a:avLst/>
          </a:prstGeom>
          <a:noFill/>
        </p:spPr>
        <p:txBody>
          <a:bodyPr wrap="none" rtlCol="0">
            <a:spAutoFit/>
          </a:bodyPr>
          <a:lstStyle/>
          <a:p>
            <a:r>
              <a:rPr lang="en-US" sz="2800" dirty="0">
                <a:solidFill>
                  <a:schemeClr val="accent6">
                    <a:lumMod val="75000"/>
                  </a:schemeClr>
                </a:solidFill>
              </a:rPr>
              <a:t>Example</a:t>
            </a:r>
            <a:r>
              <a:rPr lang="en-US" sz="2800" dirty="0">
                <a:solidFill>
                  <a:schemeClr val="accent1">
                    <a:lumMod val="75000"/>
                  </a:schemeClr>
                </a:solidFill>
              </a:rPr>
              <a:t>: </a:t>
            </a:r>
            <a:r>
              <a:rPr lang="en-US" sz="2800" dirty="0"/>
              <a:t>Let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5CA9934-B251-5F54-9C21-5841D6046C0A}"/>
                  </a:ext>
                </a:extLst>
              </p:cNvPr>
              <p:cNvSpPr txBox="1"/>
              <p:nvPr/>
            </p:nvSpPr>
            <p:spPr>
              <a:xfrm>
                <a:off x="3099442" y="4444941"/>
                <a:ext cx="7446589"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𝐻𝑝</m:t>
                          </m:r>
                          <m:r>
                            <a:rPr lang="en-US" sz="2800" b="0" i="1" smtClean="0">
                              <a:latin typeface="Cambria Math" panose="02040503050406030204" pitchFamily="18" charset="0"/>
                            </a:rPr>
                            <m:t>≡</m:t>
                          </m:r>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d>
                                    <m:dPr>
                                      <m:ctrlPr>
                                        <a:rPr lang="en-US" sz="2800" i="1">
                                          <a:latin typeface="Cambria Math" panose="02040503050406030204" pitchFamily="18" charset="0"/>
                                        </a:rPr>
                                      </m:ctrlPr>
                                    </m:dPr>
                                    <m:e>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&gt;0</m:t>
                                      </m:r>
                                    </m:e>
                                  </m:d>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𝑦</m:t>
                                      </m:r>
                                      <m:r>
                                        <a:rPr lang="en-US" sz="2800" i="1">
                                          <a:latin typeface="Cambria Math" panose="02040503050406030204" pitchFamily="18" charset="0"/>
                                        </a:rPr>
                                        <m:t>, </m:t>
                                      </m:r>
                                      <m:sSup>
                                        <m:sSupPr>
                                          <m:ctrlPr>
                                            <a:rPr lang="en-US" sz="2800" i="1">
                                              <a:latin typeface="Cambria Math" panose="02040503050406030204" pitchFamily="18" charset="0"/>
                                            </a:rPr>
                                          </m:ctrlPr>
                                        </m:sSupPr>
                                        <m:e>
                                          <m:r>
                                            <a:rPr lang="en-US" sz="2800" i="1">
                                              <a:latin typeface="Cambria Math" panose="02040503050406030204" pitchFamily="18" charset="0"/>
                                            </a:rPr>
                                            <m:t>𝑦</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i="1">
                                          <a:latin typeface="Cambria Math" panose="02040503050406030204" pitchFamily="18" charset="0"/>
                                        </a:rPr>
                                        <m:t>𝑥</m:t>
                                      </m:r>
                                      <m:r>
                                        <a:rPr lang="en-US" sz="2800" i="1">
                                          <a:latin typeface="Cambria Math" panose="02040503050406030204" pitchFamily="18" charset="0"/>
                                        </a:rPr>
                                        <m:t>  &amp;  </m:t>
                                      </m:r>
                                      <m:r>
                                        <a:rPr lang="en-US" sz="2800" i="1">
                                          <a:latin typeface="Cambria Math" panose="02040503050406030204" pitchFamily="18" charset="0"/>
                                        </a:rPr>
                                        <m:t>𝑦</m:t>
                                      </m:r>
                                      <m:r>
                                        <a:rPr lang="en-US" sz="2800" i="1">
                                          <a:latin typeface="Cambria Math" panose="02040503050406030204" pitchFamily="18" charset="0"/>
                                        </a:rPr>
                                        <m:t>≥0</m:t>
                                      </m:r>
                                    </m:e>
                                  </m:d>
                                  <m:r>
                                    <m:rPr>
                                      <m:nor/>
                                    </m:rPr>
                                    <a:rPr lang="en-US" sz="2800"/>
                                    <m:t> </m:t>
                                  </m:r>
                                </m:e>
                              </m:d>
                            </m:e>
                            <m:sup>
                              <m:r>
                                <a:rPr lang="en-US" sz="2800" i="1">
                                  <a:latin typeface="Cambria Math" panose="02040503050406030204" pitchFamily="18" charset="0"/>
                                </a:rPr>
                                <m:t> </m:t>
                              </m:r>
                            </m:sup>
                          </m:sSup>
                        </m:e>
                        <m:sup>
                          <m:r>
                            <a:rPr lang="en-US" sz="2800" b="0" i="1" smtClean="0">
                              <a:latin typeface="Cambria Math" panose="02040503050406030204" pitchFamily="18" charset="0"/>
                            </a:rPr>
                            <m:t> </m:t>
                          </m:r>
                        </m:sup>
                      </m:sSup>
                    </m:oMath>
                  </m:oMathPara>
                </a14:m>
                <a:endParaRPr lang="en-US" sz="2800" dirty="0"/>
              </a:p>
            </p:txBody>
          </p:sp>
        </mc:Choice>
        <mc:Fallback xmlns="">
          <p:sp>
            <p:nvSpPr>
              <p:cNvPr id="7" name="TextBox 6">
                <a:extLst>
                  <a:ext uri="{FF2B5EF4-FFF2-40B4-BE49-F238E27FC236}">
                    <a16:creationId xmlns:a16="http://schemas.microsoft.com/office/drawing/2014/main" id="{95CA9934-B251-5F54-9C21-5841D6046C0A}"/>
                  </a:ext>
                </a:extLst>
              </p:cNvPr>
              <p:cNvSpPr txBox="1">
                <a:spLocks noRot="1" noChangeAspect="1" noMove="1" noResize="1" noEditPoints="1" noAdjustHandles="1" noChangeArrowheads="1" noChangeShapeType="1" noTextEdit="1"/>
              </p:cNvSpPr>
              <p:nvPr/>
            </p:nvSpPr>
            <p:spPr>
              <a:xfrm>
                <a:off x="3099442" y="4444941"/>
                <a:ext cx="7446589" cy="486352"/>
              </a:xfrm>
              <a:prstGeom prst="rect">
                <a:avLst/>
              </a:prstGeom>
              <a:blipFill>
                <a:blip r:embed="rId4"/>
                <a:stretch>
                  <a:fillRect t="-25000"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BBF2329-F236-414B-9964-D6DC2585A3D4}"/>
                  </a:ext>
                </a:extLst>
              </p:cNvPr>
              <p:cNvSpPr txBox="1"/>
              <p:nvPr/>
            </p:nvSpPr>
            <p:spPr>
              <a:xfrm>
                <a:off x="4995409" y="4973868"/>
                <a:ext cx="3149645" cy="430887"/>
              </a:xfrm>
              <a:prstGeom prst="rect">
                <a:avLst/>
              </a:prstGeom>
              <a:noFill/>
            </p:spPr>
            <p:txBody>
              <a:bodyPr wrap="none" lIns="0" tIns="0" rIns="0" bIns="0" rtlCol="0">
                <a:spAutoFit/>
              </a:bodyPr>
              <a:lstStyle/>
              <a:p>
                <a14:m>
                  <m:oMath xmlns:m="http://schemas.openxmlformats.org/officeDocument/2006/math">
                    <m:sSup>
                      <m:sSupPr>
                        <m:ctrlPr>
                          <a:rPr lang="en-US" sz="2800" b="0" i="1" smtClean="0">
                            <a:latin typeface="Cambria Math" panose="02040503050406030204" pitchFamily="18" charset="0"/>
                          </a:rPr>
                        </m:ctrlPr>
                      </m:sSupPr>
                      <m:e>
                        <m:r>
                          <m:rPr>
                            <m:sty m:val="p"/>
                          </m:rPr>
                          <a:rPr lang="en-US" sz="2800" b="0" i="0" smtClean="0">
                            <a:latin typeface="Cambria Math" panose="02040503050406030204" pitchFamily="18" charset="0"/>
                          </a:rPr>
                          <m:t>P</m:t>
                        </m:r>
                      </m:e>
                      <m:sup>
                        <m:r>
                          <a:rPr lang="en-US" sz="2800" b="0" i="1" smtClean="0">
                            <a:latin typeface="Cambria Math" panose="02040503050406030204" pitchFamily="18" charset="0"/>
                          </a:rPr>
                          <m:t> </m:t>
                        </m:r>
                      </m:sup>
                    </m:sSup>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𝑦</m:t>
                            </m:r>
                          </m:e>
                          <m:sup>
                            <m:r>
                              <a:rPr lang="en-US" sz="2800" b="0" i="1" smtClean="0">
                                <a:latin typeface="Cambria Math" panose="02040503050406030204" pitchFamily="18" charset="0"/>
                              </a:rPr>
                              <m:t>2</m:t>
                            </m:r>
                          </m:sup>
                        </m:sSup>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2</m:t>
                            </m:r>
                          </m:sup>
                        </m:sSup>
                      </m:e>
                    </m:d>
                  </m:oMath>
                </a14:m>
                <a:r>
                  <a:rPr lang="en-US" sz="2800" dirty="0"/>
                  <a:t>,</a:t>
                </a:r>
              </a:p>
            </p:txBody>
          </p:sp>
        </mc:Choice>
        <mc:Fallback xmlns="">
          <p:sp>
            <p:nvSpPr>
              <p:cNvPr id="9" name="TextBox 8">
                <a:extLst>
                  <a:ext uri="{FF2B5EF4-FFF2-40B4-BE49-F238E27FC236}">
                    <a16:creationId xmlns:a16="http://schemas.microsoft.com/office/drawing/2014/main" id="{2BBF2329-F236-414B-9964-D6DC2585A3D4}"/>
                  </a:ext>
                </a:extLst>
              </p:cNvPr>
              <p:cNvSpPr txBox="1">
                <a:spLocks noRot="1" noChangeAspect="1" noMove="1" noResize="1" noEditPoints="1" noAdjustHandles="1" noChangeArrowheads="1" noChangeShapeType="1" noTextEdit="1"/>
              </p:cNvSpPr>
              <p:nvPr/>
            </p:nvSpPr>
            <p:spPr>
              <a:xfrm>
                <a:off x="4995409" y="4973868"/>
                <a:ext cx="3149645" cy="430887"/>
              </a:xfrm>
              <a:prstGeom prst="rect">
                <a:avLst/>
              </a:prstGeom>
              <a:blipFill>
                <a:blip r:embed="rId5"/>
                <a:stretch>
                  <a:fillRect l="-4016" t="-22857" r="-6024" b="-48571"/>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CB7230CA-E806-0C9B-71CA-DAEED423B25F}"/>
              </a:ext>
            </a:extLst>
          </p:cNvPr>
          <p:cNvSpPr txBox="1"/>
          <p:nvPr/>
        </p:nvSpPr>
        <p:spPr>
          <a:xfrm>
            <a:off x="1656119" y="5446863"/>
            <a:ext cx="861133" cy="523220"/>
          </a:xfrm>
          <a:prstGeom prst="rect">
            <a:avLst/>
          </a:prstGeom>
          <a:noFill/>
        </p:spPr>
        <p:txBody>
          <a:bodyPr wrap="none" rtlCol="0">
            <a:spAutoFit/>
          </a:bodyPr>
          <a:lstStyle/>
          <a:p>
            <a:r>
              <a:rPr lang="en-US" sz="2800" dirty="0"/>
              <a:t>then</a:t>
            </a:r>
          </a:p>
        </p:txBody>
      </p:sp>
      <p:cxnSp>
        <p:nvCxnSpPr>
          <p:cNvPr id="4" name="Straight Connector 3">
            <a:extLst>
              <a:ext uri="{FF2B5EF4-FFF2-40B4-BE49-F238E27FC236}">
                <a16:creationId xmlns:a16="http://schemas.microsoft.com/office/drawing/2014/main" id="{80F12E90-7E58-F035-490F-FC3752964F4B}"/>
              </a:ext>
            </a:extLst>
          </p:cNvPr>
          <p:cNvCxnSpPr>
            <a:cxnSpLocks/>
          </p:cNvCxnSpPr>
          <p:nvPr/>
        </p:nvCxnSpPr>
        <p:spPr>
          <a:xfrm>
            <a:off x="3584662" y="1543725"/>
            <a:ext cx="30018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B4CD3C2-AC86-BC9D-E1DB-3658CA9911BD}"/>
              </a:ext>
            </a:extLst>
          </p:cNvPr>
          <p:cNvCxnSpPr>
            <a:cxnSpLocks/>
          </p:cNvCxnSpPr>
          <p:nvPr/>
        </p:nvCxnSpPr>
        <p:spPr>
          <a:xfrm>
            <a:off x="3755737" y="1238536"/>
            <a:ext cx="0" cy="276514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949EDB7-88E0-6754-38F5-9237BA342862}"/>
              </a:ext>
            </a:extLst>
          </p:cNvPr>
          <p:cNvCxnSpPr>
            <a:cxnSpLocks/>
          </p:cNvCxnSpPr>
          <p:nvPr/>
        </p:nvCxnSpPr>
        <p:spPr>
          <a:xfrm>
            <a:off x="3490190" y="3726873"/>
            <a:ext cx="4874030"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5EED96B-D8CC-C91F-1A14-085DFADD9BDF}"/>
                  </a:ext>
                </a:extLst>
              </p:cNvPr>
              <p:cNvSpPr txBox="1"/>
              <p:nvPr/>
            </p:nvSpPr>
            <p:spPr>
              <a:xfrm>
                <a:off x="5388264" y="3614043"/>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𝑥</m:t>
                      </m:r>
                    </m:oMath>
                  </m:oMathPara>
                </a14:m>
                <a:endParaRPr lang="en-US" sz="2400" dirty="0"/>
              </a:p>
            </p:txBody>
          </p:sp>
        </mc:Choice>
        <mc:Fallback xmlns="">
          <p:sp>
            <p:nvSpPr>
              <p:cNvPr id="17" name="TextBox 16">
                <a:extLst>
                  <a:ext uri="{FF2B5EF4-FFF2-40B4-BE49-F238E27FC236}">
                    <a16:creationId xmlns:a16="http://schemas.microsoft.com/office/drawing/2014/main" id="{85EED96B-D8CC-C91F-1A14-085DFADD9BDF}"/>
                  </a:ext>
                </a:extLst>
              </p:cNvPr>
              <p:cNvSpPr txBox="1">
                <a:spLocks noRot="1" noChangeAspect="1" noMove="1" noResize="1" noEditPoints="1" noAdjustHandles="1" noChangeArrowheads="1" noChangeShapeType="1" noTextEdit="1"/>
              </p:cNvSpPr>
              <p:nvPr/>
            </p:nvSpPr>
            <p:spPr>
              <a:xfrm>
                <a:off x="5388264" y="3614043"/>
                <a:ext cx="6096000"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0DECA75-D695-FEDA-1F2E-21C77B10723E}"/>
                  </a:ext>
                </a:extLst>
              </p:cNvPr>
              <p:cNvSpPr txBox="1"/>
              <p:nvPr/>
            </p:nvSpPr>
            <p:spPr>
              <a:xfrm>
                <a:off x="836844" y="878147"/>
                <a:ext cx="60960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𝑦</m:t>
                      </m:r>
                    </m:oMath>
                  </m:oMathPara>
                </a14:m>
                <a:endParaRPr lang="en-US" sz="2400" dirty="0"/>
              </a:p>
            </p:txBody>
          </p:sp>
        </mc:Choice>
        <mc:Fallback xmlns="">
          <p:sp>
            <p:nvSpPr>
              <p:cNvPr id="18" name="TextBox 17">
                <a:extLst>
                  <a:ext uri="{FF2B5EF4-FFF2-40B4-BE49-F238E27FC236}">
                    <a16:creationId xmlns:a16="http://schemas.microsoft.com/office/drawing/2014/main" id="{80DECA75-D695-FEDA-1F2E-21C77B10723E}"/>
                  </a:ext>
                </a:extLst>
              </p:cNvPr>
              <p:cNvSpPr txBox="1">
                <a:spLocks noRot="1" noChangeAspect="1" noMove="1" noResize="1" noEditPoints="1" noAdjustHandles="1" noChangeArrowheads="1" noChangeShapeType="1" noTextEdit="1"/>
              </p:cNvSpPr>
              <p:nvPr/>
            </p:nvSpPr>
            <p:spPr>
              <a:xfrm>
                <a:off x="836844" y="878147"/>
                <a:ext cx="6096000" cy="461665"/>
              </a:xfrm>
              <a:prstGeom prst="rect">
                <a:avLst/>
              </a:prstGeom>
              <a:blipFill>
                <a:blip r:embed="rId7"/>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7415CF-8797-1FC1-8209-B581E1E4E2FA}"/>
                  </a:ext>
                </a:extLst>
              </p:cNvPr>
              <p:cNvSpPr txBox="1"/>
              <p:nvPr/>
            </p:nvSpPr>
            <p:spPr>
              <a:xfrm>
                <a:off x="2946980" y="1359060"/>
                <a:ext cx="70773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𝑐</m:t>
                          </m:r>
                        </m:e>
                        <m:sup>
                          <m:r>
                            <a:rPr lang="en-US" sz="2800" b="0" i="1" smtClean="0">
                              <a:latin typeface="Cambria Math" panose="02040503050406030204" pitchFamily="18" charset="0"/>
                            </a:rPr>
                            <m:t> </m:t>
                          </m:r>
                        </m:sup>
                      </m:sSup>
                    </m:oMath>
                  </m:oMathPara>
                </a14:m>
                <a:endParaRPr lang="en-US" sz="2800" dirty="0"/>
              </a:p>
            </p:txBody>
          </p:sp>
        </mc:Choice>
        <mc:Fallback xmlns="">
          <p:sp>
            <p:nvSpPr>
              <p:cNvPr id="19" name="TextBox 18">
                <a:extLst>
                  <a:ext uri="{FF2B5EF4-FFF2-40B4-BE49-F238E27FC236}">
                    <a16:creationId xmlns:a16="http://schemas.microsoft.com/office/drawing/2014/main" id="{817415CF-8797-1FC1-8209-B581E1E4E2FA}"/>
                  </a:ext>
                </a:extLst>
              </p:cNvPr>
              <p:cNvSpPr txBox="1">
                <a:spLocks noRot="1" noChangeAspect="1" noMove="1" noResize="1" noEditPoints="1" noAdjustHandles="1" noChangeArrowheads="1" noChangeShapeType="1" noTextEdit="1"/>
              </p:cNvSpPr>
              <p:nvPr/>
            </p:nvSpPr>
            <p:spPr>
              <a:xfrm>
                <a:off x="2946980" y="1359060"/>
                <a:ext cx="707733" cy="523220"/>
              </a:xfrm>
              <a:prstGeom prst="rect">
                <a:avLst/>
              </a:prstGeom>
              <a:blipFill>
                <a:blip r:embed="rId8"/>
                <a:stretch>
                  <a:fillRect t="-4762"/>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38616088-FA6A-8586-4746-977C4197F54E}"/>
              </a:ext>
            </a:extLst>
          </p:cNvPr>
          <p:cNvSpPr/>
          <p:nvPr/>
        </p:nvSpPr>
        <p:spPr>
          <a:xfrm>
            <a:off x="3768005" y="1566412"/>
            <a:ext cx="2351514" cy="2145838"/>
          </a:xfrm>
          <a:custGeom>
            <a:avLst/>
            <a:gdLst>
              <a:gd name="connsiteX0" fmla="*/ 0 w 4703027"/>
              <a:gd name="connsiteY0" fmla="*/ 2145838 h 4291675"/>
              <a:gd name="connsiteX1" fmla="*/ 2351514 w 4703027"/>
              <a:gd name="connsiteY1" fmla="*/ 0 h 4291675"/>
              <a:gd name="connsiteX2" fmla="*/ 4703028 w 4703027"/>
              <a:gd name="connsiteY2" fmla="*/ 2145838 h 4291675"/>
              <a:gd name="connsiteX3" fmla="*/ 2351514 w 4703027"/>
              <a:gd name="connsiteY3" fmla="*/ 4291676 h 4291675"/>
              <a:gd name="connsiteX4" fmla="*/ 0 w 4703027"/>
              <a:gd name="connsiteY4" fmla="*/ 2145838 h 4291675"/>
              <a:gd name="connsiteX0" fmla="*/ 2265614 w 4617128"/>
              <a:gd name="connsiteY0" fmla="*/ 0 h 4291676"/>
              <a:gd name="connsiteX1" fmla="*/ 4617128 w 4617128"/>
              <a:gd name="connsiteY1" fmla="*/ 2145838 h 4291676"/>
              <a:gd name="connsiteX2" fmla="*/ 2265614 w 4617128"/>
              <a:gd name="connsiteY2" fmla="*/ 4291676 h 4291676"/>
              <a:gd name="connsiteX3" fmla="*/ 5540 w 4617128"/>
              <a:gd name="connsiteY3" fmla="*/ 2237278 h 4291676"/>
              <a:gd name="connsiteX0" fmla="*/ 0 w 2351514"/>
              <a:gd name="connsiteY0" fmla="*/ 0 h 4291676"/>
              <a:gd name="connsiteX1" fmla="*/ 2351514 w 2351514"/>
              <a:gd name="connsiteY1" fmla="*/ 2145838 h 4291676"/>
              <a:gd name="connsiteX2" fmla="*/ 0 w 2351514"/>
              <a:gd name="connsiteY2" fmla="*/ 4291676 h 4291676"/>
              <a:gd name="connsiteX0" fmla="*/ 0 w 2351514"/>
              <a:gd name="connsiteY0" fmla="*/ 0 h 2145838"/>
              <a:gd name="connsiteX1" fmla="*/ 2351514 w 2351514"/>
              <a:gd name="connsiteY1" fmla="*/ 2145838 h 2145838"/>
            </a:gdLst>
            <a:ahLst/>
            <a:cxnLst>
              <a:cxn ang="0">
                <a:pos x="connsiteX0" y="connsiteY0"/>
              </a:cxn>
              <a:cxn ang="0">
                <a:pos x="connsiteX1" y="connsiteY1"/>
              </a:cxn>
            </a:cxnLst>
            <a:rect l="l" t="t" r="r" b="b"/>
            <a:pathLst>
              <a:path w="2351514" h="2145838">
                <a:moveTo>
                  <a:pt x="0" y="0"/>
                </a:moveTo>
                <a:cubicBezTo>
                  <a:pt x="1298705" y="0"/>
                  <a:pt x="2351514" y="960724"/>
                  <a:pt x="2351514" y="2145838"/>
                </a:cubicBezTo>
              </a:path>
            </a:pathLst>
          </a:custGeom>
          <a:noFill/>
          <a:ln w="4127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D8E0209-BCFD-2B28-E7CA-78B8C533C7A0}"/>
                  </a:ext>
                </a:extLst>
              </p:cNvPr>
              <p:cNvSpPr txBox="1"/>
              <p:nvPr/>
            </p:nvSpPr>
            <p:spPr>
              <a:xfrm>
                <a:off x="1055486" y="5985894"/>
                <a:ext cx="4490720" cy="523220"/>
              </a:xfrm>
              <a:prstGeom prst="rect">
                <a:avLst/>
              </a:prstGeom>
              <a:noFill/>
            </p:spPr>
            <p:txBody>
              <a:bodyPr wrap="square">
                <a:spAutoFit/>
              </a:bodyPr>
              <a:lstStyle/>
              <a:p>
                <a:pPr lvl="1" algn="ctr"/>
                <a:r>
                  <a:rPr lang="en-US" sz="1800" dirty="0">
                    <a:solidFill>
                      <a:schemeClr val="accent1">
                        <a:lumMod val="75000"/>
                      </a:schemeClr>
                    </a:solidFill>
                  </a:rPr>
                  <a:t> </a:t>
                </a:r>
                <a14:m>
                  <m:oMath xmlns:m="http://schemas.openxmlformats.org/officeDocument/2006/math">
                    <m:r>
                      <m:rPr>
                        <m:sty m:val="p"/>
                      </m:rPr>
                      <a:rPr lang="en-US" sz="2800" b="0" i="0" smtClean="0">
                        <a:solidFill>
                          <a:schemeClr val="accent1">
                            <a:lumMod val="75000"/>
                          </a:schemeClr>
                        </a:solidFill>
                        <a:latin typeface="Cambria Math" panose="02040503050406030204" pitchFamily="18" charset="0"/>
                      </a:rPr>
                      <m:t>y</m:t>
                    </m:r>
                    <m:r>
                      <a:rPr lang="en-US" sz="2800" b="0" i="0" smtClean="0">
                        <a:solidFill>
                          <a:schemeClr val="accent1">
                            <a:lumMod val="75000"/>
                          </a:schemeClr>
                        </a:solidFill>
                        <a:latin typeface="Cambria Math" panose="02040503050406030204" pitchFamily="18" charset="0"/>
                      </a:rPr>
                      <m:t>=</m:t>
                    </m:r>
                    <m:sSup>
                      <m:sSupPr>
                        <m:ctrlPr>
                          <a:rPr lang="en-US" sz="2800" b="0" i="1" smtClean="0">
                            <a:solidFill>
                              <a:schemeClr val="accent1">
                                <a:lumMod val="75000"/>
                              </a:schemeClr>
                            </a:solidFill>
                            <a:latin typeface="Cambria Math" panose="02040503050406030204" pitchFamily="18" charset="0"/>
                          </a:rPr>
                        </m:ctrlPr>
                      </m:sSupPr>
                      <m:e>
                        <m:r>
                          <m:rPr>
                            <m:sty m:val="p"/>
                          </m:rPr>
                          <a:rPr lang="en-US" sz="2800" b="0" i="0" smtClean="0">
                            <a:solidFill>
                              <a:schemeClr val="accent1">
                                <a:lumMod val="75000"/>
                              </a:schemeClr>
                            </a:solidFill>
                            <a:latin typeface="Cambria Math" panose="02040503050406030204" pitchFamily="18" charset="0"/>
                          </a:rPr>
                          <m:t>c</m:t>
                        </m:r>
                      </m:e>
                      <m:sup>
                        <m:r>
                          <a:rPr lang="en-US" sz="2800" b="0" i="1" smtClean="0">
                            <a:solidFill>
                              <a:schemeClr val="accent1">
                                <a:lumMod val="75000"/>
                              </a:schemeClr>
                            </a:solidFill>
                            <a:latin typeface="Cambria Math" panose="02040503050406030204" pitchFamily="18" charset="0"/>
                          </a:rPr>
                          <m:t> </m:t>
                        </m:r>
                      </m:sup>
                    </m:sSup>
                    <m:r>
                      <a:rPr lang="en-US" sz="2800" b="0" i="0" smtClean="0">
                        <a:solidFill>
                          <a:schemeClr val="accent1">
                            <a:lumMod val="75000"/>
                          </a:schemeClr>
                        </a:solidFill>
                        <a:latin typeface="Cambria Math" panose="02040503050406030204" pitchFamily="18" charset="0"/>
                      </a:rPr>
                      <m:t>,</m:t>
                    </m:r>
                    <m:r>
                      <m:rPr>
                        <m:sty m:val="p"/>
                      </m:rPr>
                      <a:rPr lang="en-US" sz="2800">
                        <a:solidFill>
                          <a:schemeClr val="accent1">
                            <a:lumMod val="75000"/>
                          </a:schemeClr>
                        </a:solidFill>
                        <a:latin typeface="Cambria Math" panose="02040503050406030204" pitchFamily="18" charset="0"/>
                      </a:rPr>
                      <m:t>x</m:t>
                    </m:r>
                    <m:r>
                      <a:rPr lang="en-US" sz="2800">
                        <a:solidFill>
                          <a:schemeClr val="accent1">
                            <a:lumMod val="75000"/>
                          </a:schemeClr>
                        </a:solidFill>
                        <a:latin typeface="Cambria Math" panose="02040503050406030204" pitchFamily="18" charset="0"/>
                      </a:rPr>
                      <m:t>=0</m:t>
                    </m:r>
                    <m:r>
                      <a:rPr lang="en-US" sz="2800" b="0" i="1" smtClean="0">
                        <a:solidFill>
                          <a:schemeClr val="accent1">
                            <a:lumMod val="75000"/>
                          </a:schemeClr>
                        </a:solidFill>
                        <a:latin typeface="Cambria Math" panose="02040503050406030204" pitchFamily="18" charset="0"/>
                      </a:rPr>
                      <m:t>⊢</m:t>
                    </m:r>
                    <m:d>
                      <m:dPr>
                        <m:begChr m:val="["/>
                        <m:endChr m:val="]"/>
                        <m:ctrlPr>
                          <a:rPr lang="en-US" sz="2800" b="0" i="1" smtClean="0">
                            <a:solidFill>
                              <a:schemeClr val="accent1">
                                <a:lumMod val="75000"/>
                              </a:schemeClr>
                            </a:solidFill>
                            <a:latin typeface="Cambria Math" panose="02040503050406030204" pitchFamily="18" charset="0"/>
                          </a:rPr>
                        </m:ctrlPr>
                      </m:dPr>
                      <m:e>
                        <m:r>
                          <a:rPr lang="en-US" sz="2800" b="0" i="1" smtClean="0">
                            <a:solidFill>
                              <a:schemeClr val="accent1">
                                <a:lumMod val="75000"/>
                              </a:schemeClr>
                            </a:solidFill>
                            <a:latin typeface="Cambria Math" panose="02040503050406030204" pitchFamily="18" charset="0"/>
                          </a:rPr>
                          <m:t>𝐻𝑝</m:t>
                        </m:r>
                      </m:e>
                    </m:d>
                    <m:r>
                      <a:rPr lang="en-US" sz="2800" b="0" i="1" smtClean="0">
                        <a:solidFill>
                          <a:schemeClr val="accent1">
                            <a:lumMod val="75000"/>
                          </a:schemeClr>
                        </a:solidFill>
                        <a:latin typeface="Cambria Math" panose="02040503050406030204" pitchFamily="18" charset="0"/>
                      </a:rPr>
                      <m:t>𝑃</m:t>
                    </m:r>
                  </m:oMath>
                </a14:m>
                <a:endParaRPr lang="en-US" sz="2800" dirty="0">
                  <a:solidFill>
                    <a:schemeClr val="accent1">
                      <a:lumMod val="75000"/>
                    </a:schemeClr>
                  </a:solidFill>
                </a:endParaRPr>
              </a:p>
            </p:txBody>
          </p:sp>
        </mc:Choice>
        <mc:Fallback xmlns="">
          <p:sp>
            <p:nvSpPr>
              <p:cNvPr id="22" name="TextBox 21">
                <a:extLst>
                  <a:ext uri="{FF2B5EF4-FFF2-40B4-BE49-F238E27FC236}">
                    <a16:creationId xmlns:a16="http://schemas.microsoft.com/office/drawing/2014/main" id="{9D8E0209-BCFD-2B28-E7CA-78B8C533C7A0}"/>
                  </a:ext>
                </a:extLst>
              </p:cNvPr>
              <p:cNvSpPr txBox="1">
                <a:spLocks noRot="1" noChangeAspect="1" noMove="1" noResize="1" noEditPoints="1" noAdjustHandles="1" noChangeArrowheads="1" noChangeShapeType="1" noTextEdit="1"/>
              </p:cNvSpPr>
              <p:nvPr/>
            </p:nvSpPr>
            <p:spPr>
              <a:xfrm>
                <a:off x="1055486" y="5985894"/>
                <a:ext cx="4490720" cy="523220"/>
              </a:xfrm>
              <a:prstGeom prst="rect">
                <a:avLst/>
              </a:prstGeom>
              <a:blipFill>
                <a:blip r:embed="rId9"/>
                <a:stretch>
                  <a:fillRect t="-476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C34C685-6342-9F23-3052-8CDBA5FF68B0}"/>
                  </a:ext>
                </a:extLst>
              </p:cNvPr>
              <p:cNvSpPr txBox="1"/>
              <p:nvPr/>
            </p:nvSpPr>
            <p:spPr>
              <a:xfrm>
                <a:off x="4575761" y="5964440"/>
                <a:ext cx="6096000" cy="523220"/>
              </a:xfrm>
              <a:prstGeom prst="rect">
                <a:avLst/>
              </a:prstGeom>
              <a:noFill/>
            </p:spPr>
            <p:txBody>
              <a:bodyPr wrap="square">
                <a:spAutoFit/>
              </a:bodyPr>
              <a:lstStyle/>
              <a:p>
                <a:pPr lvl="1" algn="ctr"/>
                <a:r>
                  <a:rPr lang="en-US" sz="2800" dirty="0">
                    <a:solidFill>
                      <a:schemeClr val="accent1">
                        <a:lumMod val="75000"/>
                      </a:schemeClr>
                    </a:solidFill>
                  </a:rPr>
                  <a:t> </a:t>
                </a:r>
                <a14:m>
                  <m:oMath xmlns:m="http://schemas.openxmlformats.org/officeDocument/2006/math">
                    <m:r>
                      <m:rPr>
                        <m:sty m:val="p"/>
                      </m:rPr>
                      <a:rPr lang="en-US" sz="2800" b="0" i="0" smtClean="0">
                        <a:solidFill>
                          <a:schemeClr val="accent1">
                            <a:lumMod val="75000"/>
                          </a:schemeClr>
                        </a:solidFill>
                        <a:latin typeface="Cambria Math" panose="02040503050406030204" pitchFamily="18" charset="0"/>
                      </a:rPr>
                      <m:t>y</m:t>
                    </m:r>
                    <m:r>
                      <a:rPr lang="en-US" sz="2800" b="0" i="0" smtClean="0">
                        <a:solidFill>
                          <a:schemeClr val="accent1">
                            <a:lumMod val="75000"/>
                          </a:schemeClr>
                        </a:solidFill>
                        <a:latin typeface="Cambria Math" panose="02040503050406030204" pitchFamily="18" charset="0"/>
                      </a:rPr>
                      <m:t>=</m:t>
                    </m:r>
                    <m:sSup>
                      <m:sSupPr>
                        <m:ctrlPr>
                          <a:rPr lang="en-US" sz="2800" b="0" i="1" smtClean="0">
                            <a:solidFill>
                              <a:schemeClr val="accent1">
                                <a:lumMod val="75000"/>
                              </a:schemeClr>
                            </a:solidFill>
                            <a:latin typeface="Cambria Math" panose="02040503050406030204" pitchFamily="18" charset="0"/>
                          </a:rPr>
                        </m:ctrlPr>
                      </m:sSupPr>
                      <m:e>
                        <m:r>
                          <m:rPr>
                            <m:sty m:val="p"/>
                          </m:rPr>
                          <a:rPr lang="en-US" sz="2800" b="0" i="0" smtClean="0">
                            <a:solidFill>
                              <a:schemeClr val="accent1">
                                <a:lumMod val="75000"/>
                              </a:schemeClr>
                            </a:solidFill>
                            <a:latin typeface="Cambria Math" panose="02040503050406030204" pitchFamily="18" charset="0"/>
                          </a:rPr>
                          <m:t>c</m:t>
                        </m:r>
                      </m:e>
                      <m:sup>
                        <m:r>
                          <a:rPr lang="en-US" sz="2800" b="0" i="1" smtClean="0">
                            <a:solidFill>
                              <a:schemeClr val="accent1">
                                <a:lumMod val="75000"/>
                              </a:schemeClr>
                            </a:solidFill>
                            <a:latin typeface="Cambria Math" panose="02040503050406030204" pitchFamily="18" charset="0"/>
                          </a:rPr>
                          <m:t> </m:t>
                        </m:r>
                      </m:sup>
                    </m:sSup>
                    <m:r>
                      <a:rPr lang="en-US" sz="2800" b="0" i="1" smtClean="0">
                        <a:solidFill>
                          <a:schemeClr val="accent1">
                            <a:lumMod val="75000"/>
                          </a:schemeClr>
                        </a:solidFill>
                        <a:latin typeface="Cambria Math" panose="02040503050406030204" pitchFamily="18" charset="0"/>
                      </a:rPr>
                      <m:t>,</m:t>
                    </m:r>
                    <m:r>
                      <m:rPr>
                        <m:sty m:val="p"/>
                      </m:rPr>
                      <a:rPr lang="en-US" sz="2800">
                        <a:solidFill>
                          <a:schemeClr val="accent1">
                            <a:lumMod val="75000"/>
                          </a:schemeClr>
                        </a:solidFill>
                        <a:latin typeface="Cambria Math" panose="02040503050406030204" pitchFamily="18" charset="0"/>
                      </a:rPr>
                      <m:t>x</m:t>
                    </m:r>
                    <m:r>
                      <a:rPr lang="en-US" sz="2800">
                        <a:solidFill>
                          <a:schemeClr val="accent1">
                            <a:lumMod val="75000"/>
                          </a:schemeClr>
                        </a:solidFill>
                        <a:latin typeface="Cambria Math" panose="02040503050406030204" pitchFamily="18" charset="0"/>
                      </a:rPr>
                      <m:t>=0</m:t>
                    </m:r>
                    <m:r>
                      <a:rPr lang="en-US" sz="2800" b="0" i="1" smtClean="0">
                        <a:solidFill>
                          <a:schemeClr val="accent1">
                            <a:lumMod val="75000"/>
                          </a:schemeClr>
                        </a:solidFill>
                        <a:latin typeface="Cambria Math" panose="02040503050406030204" pitchFamily="18" charset="0"/>
                      </a:rPr>
                      <m:t>⊢⟨</m:t>
                    </m:r>
                    <m:r>
                      <a:rPr lang="en-US" sz="2800" b="0" i="1" smtClean="0">
                        <a:solidFill>
                          <a:schemeClr val="accent1">
                            <a:lumMod val="75000"/>
                          </a:schemeClr>
                        </a:solidFill>
                        <a:latin typeface="Cambria Math" panose="02040503050406030204" pitchFamily="18" charset="0"/>
                      </a:rPr>
                      <m:t>𝐻𝑝</m:t>
                    </m:r>
                    <m:r>
                      <a:rPr lang="en-US" sz="2800" b="0" i="1" smtClean="0">
                        <a:solidFill>
                          <a:schemeClr val="accent1">
                            <a:lumMod val="75000"/>
                          </a:schemeClr>
                        </a:solidFill>
                        <a:latin typeface="Cambria Math" panose="02040503050406030204" pitchFamily="18" charset="0"/>
                      </a:rPr>
                      <m:t>⟩</m:t>
                    </m:r>
                    <m:r>
                      <a:rPr lang="en-US" sz="2800" b="0" i="0" smtClean="0">
                        <a:solidFill>
                          <a:schemeClr val="accent1">
                            <a:lumMod val="75000"/>
                          </a:schemeClr>
                        </a:solidFill>
                        <a:latin typeface="Cambria Math" panose="02040503050406030204" pitchFamily="18" charset="0"/>
                      </a:rPr>
                      <m:t>(</m:t>
                    </m:r>
                    <m:r>
                      <m:rPr>
                        <m:sty m:val="p"/>
                      </m:rPr>
                      <a:rPr lang="en-US" sz="2800" b="0" i="0" smtClean="0">
                        <a:solidFill>
                          <a:schemeClr val="accent1">
                            <a:lumMod val="75000"/>
                          </a:schemeClr>
                        </a:solidFill>
                        <a:latin typeface="Cambria Math" panose="02040503050406030204" pitchFamily="18" charset="0"/>
                      </a:rPr>
                      <m:t>y</m:t>
                    </m:r>
                    <m:r>
                      <a:rPr lang="en-US" sz="2800" b="0" i="0" smtClean="0">
                        <a:solidFill>
                          <a:schemeClr val="accent1">
                            <a:lumMod val="75000"/>
                          </a:schemeClr>
                        </a:solidFill>
                        <a:latin typeface="Cambria Math" panose="02040503050406030204" pitchFamily="18" charset="0"/>
                      </a:rPr>
                      <m:t>=0)</m:t>
                    </m:r>
                  </m:oMath>
                </a14:m>
                <a:endParaRPr lang="en-US" sz="2800" dirty="0">
                  <a:solidFill>
                    <a:schemeClr val="accent1">
                      <a:lumMod val="75000"/>
                    </a:schemeClr>
                  </a:solidFill>
                </a:endParaRPr>
              </a:p>
            </p:txBody>
          </p:sp>
        </mc:Choice>
        <mc:Fallback xmlns="">
          <p:sp>
            <p:nvSpPr>
              <p:cNvPr id="23" name="TextBox 22">
                <a:extLst>
                  <a:ext uri="{FF2B5EF4-FFF2-40B4-BE49-F238E27FC236}">
                    <a16:creationId xmlns:a16="http://schemas.microsoft.com/office/drawing/2014/main" id="{6C34C685-6342-9F23-3052-8CDBA5FF68B0}"/>
                  </a:ext>
                </a:extLst>
              </p:cNvPr>
              <p:cNvSpPr txBox="1">
                <a:spLocks noRot="1" noChangeAspect="1" noMove="1" noResize="1" noEditPoints="1" noAdjustHandles="1" noChangeArrowheads="1" noChangeShapeType="1" noTextEdit="1"/>
              </p:cNvSpPr>
              <p:nvPr/>
            </p:nvSpPr>
            <p:spPr>
              <a:xfrm>
                <a:off x="4575761" y="5964440"/>
                <a:ext cx="6096000" cy="523220"/>
              </a:xfrm>
              <a:prstGeom prst="rect">
                <a:avLst/>
              </a:prstGeom>
              <a:blipFill>
                <a:blip r:embed="rId10"/>
                <a:stretch>
                  <a:fillRect t="-11905" b="-30952"/>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2B5A9108-71CA-6CB7-BCF6-9465E8FC743A}"/>
              </a:ext>
            </a:extLst>
          </p:cNvPr>
          <p:cNvSpPr/>
          <p:nvPr/>
        </p:nvSpPr>
        <p:spPr>
          <a:xfrm>
            <a:off x="3656818" y="1461066"/>
            <a:ext cx="182880" cy="18288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3976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accel="50000" decel="50000" fill="hold" grpId="0" nodeType="clickEffect">
                                  <p:stCondLst>
                                    <p:cond delay="0"/>
                                  </p:stCondLst>
                                  <p:childTnLst>
                                    <p:animMotion origin="layout" path="M -1.875E-6 1.11111E-6 C 0.10612 1.11111E-6 0.19154 0.11505 0.1961 0.31273 " pathEditMode="relative" rAng="0" ptsTypes="AA">
                                      <p:cBhvr>
                                        <p:cTn id="6" dur="2000" fill="hold"/>
                                        <p:tgtEl>
                                          <p:spTgt spid="15"/>
                                        </p:tgtEl>
                                        <p:attrNameLst>
                                          <p:attrName>ppt_x</p:attrName>
                                          <p:attrName>ppt_y</p:attrName>
                                        </p:attrNameLst>
                                      </p:cBhvr>
                                      <p:rCtr x="9805" y="156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14:m>
                  <m:oMath xmlns:m="http://schemas.openxmlformats.org/officeDocument/2006/math">
                    <m:r>
                      <a:rPr lang="en-US" sz="3600" b="1" i="0" smtClean="0">
                        <a:solidFill>
                          <a:schemeClr val="accent1">
                            <a:lumMod val="75000"/>
                          </a:schemeClr>
                        </a:solidFill>
                        <a:latin typeface="Cambria Math" panose="02040503050406030204" pitchFamily="18" charset="0"/>
                      </a:rPr>
                      <m:t>𝐝𝐋</m:t>
                    </m:r>
                  </m:oMath>
                </a14:m>
                <a:r>
                  <a:rPr lang="en-US" sz="3600" b="1" dirty="0">
                    <a:solidFill>
                      <a:schemeClr val="accent1">
                        <a:lumMod val="75000"/>
                      </a:schemeClr>
                    </a:solidFill>
                  </a:rPr>
                  <a:t>: Differential Dynamic Logic – Rule Schema</a:t>
                </a:r>
                <a14:m>
                  <m:oMath xmlns:m="http://schemas.openxmlformats.org/officeDocument/2006/math">
                    <m:sSup>
                      <m:sSupPr>
                        <m:ctrlPr>
                          <a:rPr lang="en-US" sz="3600" b="1" i="1" smtClean="0">
                            <a:solidFill>
                              <a:schemeClr val="accent1">
                                <a:lumMod val="75000"/>
                              </a:schemeClr>
                            </a:solidFill>
                            <a:latin typeface="Cambria Math" panose="02040503050406030204" pitchFamily="18" charset="0"/>
                          </a:rPr>
                        </m:ctrlPr>
                      </m:sSupPr>
                      <m:e>
                        <m:r>
                          <a:rPr lang="en-US" sz="3600" b="1" i="1" smtClean="0">
                            <a:solidFill>
                              <a:schemeClr val="accent1">
                                <a:lumMod val="75000"/>
                              </a:schemeClr>
                            </a:solidFill>
                            <a:latin typeface="Cambria Math" panose="02040503050406030204" pitchFamily="18" charset="0"/>
                          </a:rPr>
                          <m:t> </m:t>
                        </m:r>
                      </m:e>
                      <m:sup>
                        <m:r>
                          <a:rPr lang="en-US" sz="3600" b="1" i="1" smtClean="0">
                            <a:solidFill>
                              <a:schemeClr val="accent1">
                                <a:lumMod val="75000"/>
                              </a:schemeClr>
                            </a:solidFill>
                            <a:latin typeface="Cambria Math" panose="02040503050406030204" pitchFamily="18" charset="0"/>
                          </a:rPr>
                          <m:t> </m:t>
                        </m:r>
                      </m:sup>
                    </m:sSup>
                    <m:r>
                      <a:rPr lang="en-US" sz="3600" b="1" i="1" smtClean="0">
                        <a:solidFill>
                          <a:schemeClr val="accent1">
                            <a:lumMod val="75000"/>
                          </a:schemeClr>
                        </a:solidFill>
                        <a:latin typeface="Cambria Math" panose="02040503050406030204" pitchFamily="18" charset="0"/>
                      </a:rPr>
                      <m:t>  </m:t>
                    </m:r>
                  </m:oMath>
                </a14:m>
                <a:r>
                  <a:rPr lang="en-US" sz="3600" b="1" dirty="0">
                    <a:solidFill>
                      <a:schemeClr val="accent1">
                        <a:lumMod val="75000"/>
                      </a:schemeClr>
                    </a:solidFill>
                  </a:rPr>
                  <a:t> </a:t>
                </a:r>
              </a:p>
            </p:txBody>
          </p:sp>
        </mc:Choice>
        <mc:Fallback xmlns="">
          <p:sp>
            <p:nvSpPr>
              <p:cNvPr id="2" name="Title 1">
                <a:extLst>
                  <a:ext uri="{FF2B5EF4-FFF2-40B4-BE49-F238E27FC236}">
                    <a16:creationId xmlns:a16="http://schemas.microsoft.com/office/drawing/2014/main" id="{8393B3D7-D0A0-FACE-C422-2A6B10B56634}"/>
                  </a:ext>
                </a:extLst>
              </p:cNvPr>
              <p:cNvSpPr>
                <a:spLocks noGrp="1" noRot="1" noChangeAspect="1" noMove="1" noResize="1" noEditPoints="1" noAdjustHandles="1" noChangeArrowheads="1" noChangeShapeType="1" noTextEdit="1"/>
              </p:cNvSpPr>
              <p:nvPr>
                <p:ph type="title"/>
              </p:nvPr>
            </p:nvSpPr>
            <p:spPr>
              <a:xfrm>
                <a:off x="337930" y="-87027"/>
                <a:ext cx="10515600" cy="1325563"/>
              </a:xfrm>
              <a:blipFill>
                <a:blip r:embed="rId2"/>
                <a:stretch>
                  <a:fillRect l="-603"/>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697CE665-8492-03DB-65AE-715BECE4FBAA}"/>
              </a:ext>
            </a:extLst>
          </p:cNvPr>
          <p:cNvPicPr>
            <a:picLocks noChangeAspect="1"/>
          </p:cNvPicPr>
          <p:nvPr/>
        </p:nvPicPr>
        <p:blipFill>
          <a:blip r:embed="rId3"/>
          <a:stretch>
            <a:fillRect/>
          </a:stretch>
        </p:blipFill>
        <p:spPr>
          <a:xfrm>
            <a:off x="6336315" y="1078826"/>
            <a:ext cx="3197874" cy="1124527"/>
          </a:xfrm>
          <a:prstGeom prst="rect">
            <a:avLst/>
          </a:prstGeom>
        </p:spPr>
      </p:pic>
      <p:pic>
        <p:nvPicPr>
          <p:cNvPr id="9" name="Picture 8">
            <a:extLst>
              <a:ext uri="{FF2B5EF4-FFF2-40B4-BE49-F238E27FC236}">
                <a16:creationId xmlns:a16="http://schemas.microsoft.com/office/drawing/2014/main" id="{0C31D64B-5329-803F-D8BB-397D6221E21A}"/>
              </a:ext>
            </a:extLst>
          </p:cNvPr>
          <p:cNvPicPr>
            <a:picLocks noChangeAspect="1"/>
          </p:cNvPicPr>
          <p:nvPr/>
        </p:nvPicPr>
        <p:blipFill>
          <a:blip r:embed="rId4"/>
          <a:stretch>
            <a:fillRect/>
          </a:stretch>
        </p:blipFill>
        <p:spPr>
          <a:xfrm>
            <a:off x="4177219" y="4179420"/>
            <a:ext cx="7882231" cy="1226950"/>
          </a:xfrm>
          <a:prstGeom prst="rect">
            <a:avLst/>
          </a:prstGeom>
        </p:spPr>
      </p:pic>
      <p:pic>
        <p:nvPicPr>
          <p:cNvPr id="11" name="Picture 10">
            <a:extLst>
              <a:ext uri="{FF2B5EF4-FFF2-40B4-BE49-F238E27FC236}">
                <a16:creationId xmlns:a16="http://schemas.microsoft.com/office/drawing/2014/main" id="{809D479B-F30E-0FB8-66E0-CE694EA38AF9}"/>
              </a:ext>
            </a:extLst>
          </p:cNvPr>
          <p:cNvPicPr>
            <a:picLocks noChangeAspect="1"/>
          </p:cNvPicPr>
          <p:nvPr/>
        </p:nvPicPr>
        <p:blipFill>
          <a:blip r:embed="rId5"/>
          <a:stretch>
            <a:fillRect/>
          </a:stretch>
        </p:blipFill>
        <p:spPr>
          <a:xfrm>
            <a:off x="5390170" y="2579817"/>
            <a:ext cx="5306291" cy="1137062"/>
          </a:xfrm>
          <a:prstGeom prst="rect">
            <a:avLst/>
          </a:prstGeom>
        </p:spPr>
      </p:pic>
      <p:sp>
        <p:nvSpPr>
          <p:cNvPr id="12" name="TextBox 11">
            <a:extLst>
              <a:ext uri="{FF2B5EF4-FFF2-40B4-BE49-F238E27FC236}">
                <a16:creationId xmlns:a16="http://schemas.microsoft.com/office/drawing/2014/main" id="{C49EB54B-9491-DABA-1273-4A304AC20E6F}"/>
              </a:ext>
            </a:extLst>
          </p:cNvPr>
          <p:cNvSpPr txBox="1"/>
          <p:nvPr/>
        </p:nvSpPr>
        <p:spPr>
          <a:xfrm>
            <a:off x="1595725" y="1313432"/>
            <a:ext cx="2124171" cy="523220"/>
          </a:xfrm>
          <a:prstGeom prst="rect">
            <a:avLst/>
          </a:prstGeom>
          <a:noFill/>
        </p:spPr>
        <p:txBody>
          <a:bodyPr wrap="none" rtlCol="0">
            <a:spAutoFit/>
          </a:bodyPr>
          <a:lstStyle/>
          <a:p>
            <a:r>
              <a:rPr lang="en-US" sz="2800" dirty="0"/>
              <a:t>Union axiom:</a:t>
            </a:r>
          </a:p>
        </p:txBody>
      </p:sp>
      <p:sp>
        <p:nvSpPr>
          <p:cNvPr id="14" name="TextBox 13">
            <a:extLst>
              <a:ext uri="{FF2B5EF4-FFF2-40B4-BE49-F238E27FC236}">
                <a16:creationId xmlns:a16="http://schemas.microsoft.com/office/drawing/2014/main" id="{069CD3BC-3DE2-65CF-C00F-EBCA8322787F}"/>
              </a:ext>
            </a:extLst>
          </p:cNvPr>
          <p:cNvSpPr txBox="1"/>
          <p:nvPr/>
        </p:nvSpPr>
        <p:spPr>
          <a:xfrm>
            <a:off x="1744921" y="2829693"/>
            <a:ext cx="1654620" cy="523220"/>
          </a:xfrm>
          <a:prstGeom prst="rect">
            <a:avLst/>
          </a:prstGeom>
          <a:noFill/>
        </p:spPr>
        <p:txBody>
          <a:bodyPr wrap="none" rtlCol="0">
            <a:spAutoFit/>
          </a:bodyPr>
          <a:lstStyle/>
          <a:p>
            <a:r>
              <a:rPr lang="en-US" sz="2800" dirty="0"/>
              <a:t>Loop rule:</a:t>
            </a:r>
          </a:p>
        </p:txBody>
      </p:sp>
      <p:sp>
        <p:nvSpPr>
          <p:cNvPr id="15" name="TextBox 14">
            <a:extLst>
              <a:ext uri="{FF2B5EF4-FFF2-40B4-BE49-F238E27FC236}">
                <a16:creationId xmlns:a16="http://schemas.microsoft.com/office/drawing/2014/main" id="{91019AA1-008C-D71E-6BBE-654BB871DD31}"/>
              </a:ext>
            </a:extLst>
          </p:cNvPr>
          <p:cNvSpPr txBox="1"/>
          <p:nvPr/>
        </p:nvSpPr>
        <p:spPr>
          <a:xfrm>
            <a:off x="779588" y="4390743"/>
            <a:ext cx="3436934" cy="954107"/>
          </a:xfrm>
          <a:prstGeom prst="rect">
            <a:avLst/>
          </a:prstGeom>
          <a:noFill/>
        </p:spPr>
        <p:txBody>
          <a:bodyPr wrap="square" rtlCol="0">
            <a:spAutoFit/>
          </a:bodyPr>
          <a:lstStyle/>
          <a:p>
            <a:pPr algn="ctr"/>
            <a:r>
              <a:rPr lang="en-US" sz="2800" dirty="0"/>
              <a:t>Differential invariant</a:t>
            </a:r>
          </a:p>
          <a:p>
            <a:pPr algn="ctr"/>
            <a:r>
              <a:rPr lang="en-US" sz="2800" dirty="0"/>
              <a:t> rule:</a:t>
            </a:r>
          </a:p>
        </p:txBody>
      </p:sp>
      <p:cxnSp>
        <p:nvCxnSpPr>
          <p:cNvPr id="16" name="Straight Connector 15">
            <a:extLst>
              <a:ext uri="{FF2B5EF4-FFF2-40B4-BE49-F238E27FC236}">
                <a16:creationId xmlns:a16="http://schemas.microsoft.com/office/drawing/2014/main" id="{E2FFAA37-8A0B-8331-BD58-04A1609BFECE}"/>
              </a:ext>
            </a:extLst>
          </p:cNvPr>
          <p:cNvCxnSpPr>
            <a:cxnSpLocks/>
          </p:cNvCxnSpPr>
          <p:nvPr/>
        </p:nvCxnSpPr>
        <p:spPr>
          <a:xfrm>
            <a:off x="473765" y="6105639"/>
            <a:ext cx="1124447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3A31BFA-F478-F2C0-93A1-0B0E5F6CFB0A}"/>
                  </a:ext>
                </a:extLst>
              </p:cNvPr>
              <p:cNvSpPr txBox="1"/>
              <p:nvPr/>
            </p:nvSpPr>
            <p:spPr>
              <a:xfrm>
                <a:off x="4933533" y="5588609"/>
                <a:ext cx="2218813" cy="381130"/>
              </a:xfrm>
              <a:prstGeom prst="rect">
                <a:avLst/>
              </a:prstGeom>
              <a:noFill/>
            </p:spPr>
            <p:txBody>
              <a:bodyPr wrap="none" rtlCol="0">
                <a:spAutoFit/>
              </a:bodyPr>
              <a:lstStyle/>
              <a:p>
                <a:r>
                  <a:rPr lang="en-US" dirty="0"/>
                  <a:t>….and many more</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 </m:t>
                        </m:r>
                      </m:e>
                      <m:sup>
                        <m:r>
                          <a:rPr lang="en-US" b="0" i="1" smtClean="0">
                            <a:latin typeface="Cambria Math" panose="02040503050406030204" pitchFamily="18" charset="0"/>
                          </a:rPr>
                          <m:t>[4]</m:t>
                        </m:r>
                      </m:sup>
                    </m:sSup>
                  </m:oMath>
                </a14:m>
                <a:endParaRPr lang="en-US" dirty="0"/>
              </a:p>
            </p:txBody>
          </p:sp>
        </mc:Choice>
        <mc:Fallback xmlns="">
          <p:sp>
            <p:nvSpPr>
              <p:cNvPr id="17" name="TextBox 16">
                <a:extLst>
                  <a:ext uri="{FF2B5EF4-FFF2-40B4-BE49-F238E27FC236}">
                    <a16:creationId xmlns:a16="http://schemas.microsoft.com/office/drawing/2014/main" id="{23A31BFA-F478-F2C0-93A1-0B0E5F6CFB0A}"/>
                  </a:ext>
                </a:extLst>
              </p:cNvPr>
              <p:cNvSpPr txBox="1">
                <a:spLocks noRot="1" noChangeAspect="1" noMove="1" noResize="1" noEditPoints="1" noAdjustHandles="1" noChangeArrowheads="1" noChangeShapeType="1" noTextEdit="1"/>
              </p:cNvSpPr>
              <p:nvPr/>
            </p:nvSpPr>
            <p:spPr>
              <a:xfrm>
                <a:off x="4933533" y="5588609"/>
                <a:ext cx="2218813" cy="381130"/>
              </a:xfrm>
              <a:prstGeom prst="rect">
                <a:avLst/>
              </a:prstGeom>
              <a:blipFill>
                <a:blip r:embed="rId6"/>
                <a:stretch>
                  <a:fillRect l="-2273" t="-6667" b="-30000"/>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A3725245-5FAA-E934-3775-4FE5C4A00F7B}"/>
              </a:ext>
            </a:extLst>
          </p:cNvPr>
          <p:cNvSpPr txBox="1"/>
          <p:nvPr/>
        </p:nvSpPr>
        <p:spPr>
          <a:xfrm>
            <a:off x="571236" y="6211336"/>
            <a:ext cx="11244470" cy="276999"/>
          </a:xfrm>
          <a:prstGeom prst="rect">
            <a:avLst/>
          </a:prstGeom>
          <a:noFill/>
        </p:spPr>
        <p:txBody>
          <a:bodyPr wrap="square">
            <a:spAutoFit/>
          </a:bodyPr>
          <a:lstStyle/>
          <a:p>
            <a:r>
              <a:rPr lang="en-US" sz="1200" dirty="0">
                <a:effectLst/>
                <a:latin typeface="+mj-lt"/>
              </a:rPr>
              <a:t>[10] Differential Dynamic Logic, Logical Foundations of Cyber-Physical Systems. André Platzer. 2018 </a:t>
            </a:r>
            <a:r>
              <a:rPr lang="en-US" sz="1200" dirty="0">
                <a:solidFill>
                  <a:srgbClr val="0054C9"/>
                </a:solidFill>
                <a:effectLst/>
                <a:latin typeface="+mj-lt"/>
                <a:hlinkClick r:id="rId7"/>
              </a:rPr>
              <a:t>https://doi.org/10.1007/978-3-319-63588-0 </a:t>
            </a:r>
            <a:endParaRPr lang="en-US" sz="1200" dirty="0">
              <a:latin typeface="+mj-lt"/>
            </a:endParaRP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83046177-A34B-CA97-1794-7ABC5646C976}"/>
                  </a:ext>
                </a:extLst>
              </p:cNvPr>
              <p:cNvSpPr txBox="1"/>
              <p:nvPr/>
            </p:nvSpPr>
            <p:spPr>
              <a:xfrm>
                <a:off x="571236" y="6432682"/>
                <a:ext cx="9986675" cy="276999"/>
              </a:xfrm>
              <a:prstGeom prst="rect">
                <a:avLst/>
              </a:prstGeom>
              <a:noFill/>
            </p:spPr>
            <p:txBody>
              <a:bodyPr wrap="square">
                <a:spAutoFit/>
              </a:bodyPr>
              <a:lstStyle/>
              <a:p>
                <a:r>
                  <a:rPr lang="en-US" sz="1200" dirty="0">
                    <a:effectLst/>
                    <a:latin typeface="+mj-lt"/>
                  </a:rPr>
                  <a:t>[11] </a:t>
                </a:r>
                <a14:m>
                  <m:oMath xmlns:m="http://schemas.openxmlformats.org/officeDocument/2006/math">
                    <m:r>
                      <a:rPr lang="en-US" sz="1200" b="1" i="0" smtClean="0">
                        <a:solidFill>
                          <a:schemeClr val="tx1"/>
                        </a:solidFill>
                        <a:latin typeface="Cambria Math" panose="02040503050406030204" pitchFamily="18" charset="0"/>
                      </a:rPr>
                      <m:t>𝐝𝐋</m:t>
                    </m:r>
                  </m:oMath>
                </a14:m>
                <a:r>
                  <a:rPr lang="en-US" sz="1200" dirty="0">
                    <a:effectLst/>
                    <a:latin typeface="+mj-lt"/>
                  </a:rPr>
                  <a:t> “Cheat </a:t>
                </a:r>
                <a:r>
                  <a:rPr lang="en-US" sz="1200" dirty="0">
                    <a:latin typeface="+mj-lt"/>
                  </a:rPr>
                  <a:t>Sheet,” </a:t>
                </a:r>
                <a:r>
                  <a:rPr lang="en-US" sz="1200" dirty="0">
                    <a:effectLst/>
                    <a:latin typeface="+mj-lt"/>
                  </a:rPr>
                  <a:t>André Platzer, </a:t>
                </a:r>
                <a:r>
                  <a:rPr lang="en-US" sz="1200" dirty="0">
                    <a:effectLst/>
                    <a:latin typeface="+mj-lt"/>
                    <a:hlinkClick r:id="rId8"/>
                  </a:rPr>
                  <a:t>https://symbolaris.com/logic/dL-sheet.pdf</a:t>
                </a:r>
                <a:r>
                  <a:rPr lang="en-US" sz="1200" dirty="0">
                    <a:effectLst/>
                    <a:latin typeface="+mj-lt"/>
                  </a:rPr>
                  <a:t> </a:t>
                </a:r>
                <a:endParaRPr lang="en-US" sz="1200" dirty="0">
                  <a:latin typeface="+mj-lt"/>
                </a:endParaRPr>
              </a:p>
            </p:txBody>
          </p:sp>
        </mc:Choice>
        <mc:Fallback>
          <p:sp>
            <p:nvSpPr>
              <p:cNvPr id="21" name="TextBox 20">
                <a:extLst>
                  <a:ext uri="{FF2B5EF4-FFF2-40B4-BE49-F238E27FC236}">
                    <a16:creationId xmlns:a16="http://schemas.microsoft.com/office/drawing/2014/main" id="{83046177-A34B-CA97-1794-7ABC5646C976}"/>
                  </a:ext>
                </a:extLst>
              </p:cNvPr>
              <p:cNvSpPr txBox="1">
                <a:spLocks noRot="1" noChangeAspect="1" noMove="1" noResize="1" noEditPoints="1" noAdjustHandles="1" noChangeArrowheads="1" noChangeShapeType="1" noTextEdit="1"/>
              </p:cNvSpPr>
              <p:nvPr/>
            </p:nvSpPr>
            <p:spPr>
              <a:xfrm>
                <a:off x="571236" y="6432682"/>
                <a:ext cx="9986675" cy="276999"/>
              </a:xfrm>
              <a:prstGeom prst="rect">
                <a:avLst/>
              </a:prstGeom>
              <a:blipFill>
                <a:blip r:embed="rId9"/>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3036973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14:m>
                  <m:oMath xmlns:m="http://schemas.openxmlformats.org/officeDocument/2006/math">
                    <m:r>
                      <a:rPr lang="en-US" sz="3600" b="1" i="0" smtClean="0">
                        <a:solidFill>
                          <a:schemeClr val="accent1">
                            <a:lumMod val="75000"/>
                          </a:schemeClr>
                        </a:solidFill>
                        <a:latin typeface="Cambria Math" panose="02040503050406030204" pitchFamily="18" charset="0"/>
                      </a:rPr>
                      <m:t>𝐝𝐋</m:t>
                    </m:r>
                  </m:oMath>
                </a14:m>
                <a:r>
                  <a:rPr lang="en-US" sz="3600" b="1" dirty="0">
                    <a:solidFill>
                      <a:schemeClr val="accent1">
                        <a:lumMod val="75000"/>
                      </a:schemeClr>
                    </a:solidFill>
                  </a:rPr>
                  <a:t>: Proof</a:t>
                </a:r>
              </a:p>
            </p:txBody>
          </p:sp>
        </mc:Choice>
        <mc:Fallback xmlns="">
          <p:sp>
            <p:nvSpPr>
              <p:cNvPr id="2" name="Title 1">
                <a:extLst>
                  <a:ext uri="{FF2B5EF4-FFF2-40B4-BE49-F238E27FC236}">
                    <a16:creationId xmlns:a16="http://schemas.microsoft.com/office/drawing/2014/main" id="{8393B3D7-D0A0-FACE-C422-2A6B10B56634}"/>
                  </a:ext>
                </a:extLst>
              </p:cNvPr>
              <p:cNvSpPr>
                <a:spLocks noGrp="1" noRot="1" noChangeAspect="1" noMove="1" noResize="1" noEditPoints="1" noAdjustHandles="1" noChangeArrowheads="1" noChangeShapeType="1" noTextEdit="1"/>
              </p:cNvSpPr>
              <p:nvPr>
                <p:ph type="title"/>
              </p:nvPr>
            </p:nvSpPr>
            <p:spPr>
              <a:xfrm>
                <a:off x="337930" y="-87027"/>
                <a:ext cx="10515600" cy="1325563"/>
              </a:xfrm>
              <a:blipFill>
                <a:blip r:embed="rId2"/>
                <a:stretch>
                  <a:fillRect l="-603"/>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C31D64B-5329-803F-D8BB-397D6221E21A}"/>
              </a:ext>
            </a:extLst>
          </p:cNvPr>
          <p:cNvPicPr>
            <a:picLocks noChangeAspect="1"/>
          </p:cNvPicPr>
          <p:nvPr/>
        </p:nvPicPr>
        <p:blipFill>
          <a:blip r:embed="rId3"/>
          <a:stretch>
            <a:fillRect/>
          </a:stretch>
        </p:blipFill>
        <p:spPr>
          <a:xfrm>
            <a:off x="3968867" y="1314633"/>
            <a:ext cx="7882231" cy="1226950"/>
          </a:xfrm>
          <a:prstGeom prst="rect">
            <a:avLst/>
          </a:prstGeom>
        </p:spPr>
      </p:pic>
      <p:sp>
        <p:nvSpPr>
          <p:cNvPr id="15" name="TextBox 14">
            <a:extLst>
              <a:ext uri="{FF2B5EF4-FFF2-40B4-BE49-F238E27FC236}">
                <a16:creationId xmlns:a16="http://schemas.microsoft.com/office/drawing/2014/main" id="{91019AA1-008C-D71E-6BBE-654BB871DD31}"/>
              </a:ext>
            </a:extLst>
          </p:cNvPr>
          <p:cNvSpPr txBox="1"/>
          <p:nvPr/>
        </p:nvSpPr>
        <p:spPr>
          <a:xfrm>
            <a:off x="571236" y="1525956"/>
            <a:ext cx="3436934" cy="954107"/>
          </a:xfrm>
          <a:prstGeom prst="rect">
            <a:avLst/>
          </a:prstGeom>
          <a:noFill/>
        </p:spPr>
        <p:txBody>
          <a:bodyPr wrap="square" rtlCol="0">
            <a:spAutoFit/>
          </a:bodyPr>
          <a:lstStyle/>
          <a:p>
            <a:pPr algn="ctr"/>
            <a:r>
              <a:rPr lang="en-US" sz="2800" dirty="0"/>
              <a:t>Differential invariant</a:t>
            </a:r>
          </a:p>
          <a:p>
            <a:pPr algn="ctr"/>
            <a:r>
              <a:rPr lang="en-US" sz="2800" dirty="0"/>
              <a:t> rule:</a:t>
            </a:r>
          </a:p>
        </p:txBody>
      </p:sp>
      <p:cxnSp>
        <p:nvCxnSpPr>
          <p:cNvPr id="16" name="Straight Connector 15">
            <a:extLst>
              <a:ext uri="{FF2B5EF4-FFF2-40B4-BE49-F238E27FC236}">
                <a16:creationId xmlns:a16="http://schemas.microsoft.com/office/drawing/2014/main" id="{E2FFAA37-8A0B-8331-BD58-04A1609BFECE}"/>
              </a:ext>
            </a:extLst>
          </p:cNvPr>
          <p:cNvCxnSpPr>
            <a:cxnSpLocks/>
          </p:cNvCxnSpPr>
          <p:nvPr/>
        </p:nvCxnSpPr>
        <p:spPr>
          <a:xfrm>
            <a:off x="473765" y="6105639"/>
            <a:ext cx="1124447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05A50F-8962-2ECC-F83D-82E4686D8EB8}"/>
                  </a:ext>
                </a:extLst>
              </p:cNvPr>
              <p:cNvSpPr txBox="1"/>
              <p:nvPr/>
            </p:nvSpPr>
            <p:spPr>
              <a:xfrm>
                <a:off x="2312028" y="5137518"/>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1" smtClean="0">
                              <a:solidFill>
                                <a:schemeClr val="accent1">
                                  <a:lumMod val="75000"/>
                                </a:schemeClr>
                              </a:solidFill>
                              <a:latin typeface="Cambria Math" panose="02040503050406030204" pitchFamily="18" charset="0"/>
                            </a:rPr>
                            <m:t> </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=0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𝑦</m:t>
                      </m:r>
                      <m:r>
                        <a:rPr lang="en-US" sz="2400" b="0" i="1"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𝑦</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y</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9B05A50F-8962-2ECC-F83D-82E4686D8EB8}"/>
                  </a:ext>
                </a:extLst>
              </p:cNvPr>
              <p:cNvSpPr txBox="1">
                <a:spLocks noRot="1" noChangeAspect="1" noMove="1" noResize="1" noEditPoints="1" noAdjustHandles="1" noChangeArrowheads="1" noChangeShapeType="1" noTextEdit="1"/>
              </p:cNvSpPr>
              <p:nvPr/>
            </p:nvSpPr>
            <p:spPr>
              <a:xfrm>
                <a:off x="2312028" y="5137518"/>
                <a:ext cx="7965510" cy="461665"/>
              </a:xfrm>
              <a:prstGeom prst="rect">
                <a:avLst/>
              </a:prstGeom>
              <a:blipFill>
                <a:blip r:embed="rId4"/>
                <a:stretch>
                  <a:fillRect t="-2632" b="-1842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C770D1A-8E88-5E0A-A7CC-BA3728472018}"/>
              </a:ext>
            </a:extLst>
          </p:cNvPr>
          <p:cNvSpPr txBox="1"/>
          <p:nvPr/>
        </p:nvSpPr>
        <p:spPr>
          <a:xfrm>
            <a:off x="571236" y="6211336"/>
            <a:ext cx="11244470" cy="276999"/>
          </a:xfrm>
          <a:prstGeom prst="rect">
            <a:avLst/>
          </a:prstGeom>
          <a:noFill/>
        </p:spPr>
        <p:txBody>
          <a:bodyPr wrap="square">
            <a:spAutoFit/>
          </a:bodyPr>
          <a:lstStyle/>
          <a:p>
            <a:r>
              <a:rPr lang="en-US" sz="1200" dirty="0">
                <a:effectLst/>
                <a:latin typeface="+mj-lt"/>
              </a:rPr>
              <a:t>[10] Differential Dynamic Logic, Logical Foundations of Cyber-Physical Systems. André Platzer. 2018 </a:t>
            </a:r>
            <a:r>
              <a:rPr lang="en-US" sz="1200" dirty="0">
                <a:solidFill>
                  <a:srgbClr val="0054C9"/>
                </a:solidFill>
                <a:effectLst/>
                <a:latin typeface="+mj-lt"/>
                <a:hlinkClick r:id="rId5"/>
              </a:rPr>
              <a:t>https://doi.org/10.1007/978-3-319-63588-0 </a:t>
            </a:r>
            <a:endParaRPr lang="en-US" sz="1200" dirty="0">
              <a:latin typeface="+mj-lt"/>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7BDE8DB-91DB-56F5-ED24-F156825DE3C2}"/>
                  </a:ext>
                </a:extLst>
              </p:cNvPr>
              <p:cNvSpPr txBox="1"/>
              <p:nvPr/>
            </p:nvSpPr>
            <p:spPr>
              <a:xfrm>
                <a:off x="571236" y="6432682"/>
                <a:ext cx="9986675" cy="276999"/>
              </a:xfrm>
              <a:prstGeom prst="rect">
                <a:avLst/>
              </a:prstGeom>
              <a:noFill/>
            </p:spPr>
            <p:txBody>
              <a:bodyPr wrap="square">
                <a:spAutoFit/>
              </a:bodyPr>
              <a:lstStyle/>
              <a:p>
                <a:r>
                  <a:rPr lang="en-US" sz="1200" dirty="0">
                    <a:effectLst/>
                    <a:latin typeface="+mj-lt"/>
                  </a:rPr>
                  <a:t>[11] </a:t>
                </a:r>
                <a14:m>
                  <m:oMath xmlns:m="http://schemas.openxmlformats.org/officeDocument/2006/math">
                    <m:r>
                      <a:rPr lang="en-US" sz="1200" b="1" i="0" smtClean="0">
                        <a:solidFill>
                          <a:schemeClr val="tx1"/>
                        </a:solidFill>
                        <a:latin typeface="Cambria Math" panose="02040503050406030204" pitchFamily="18" charset="0"/>
                      </a:rPr>
                      <m:t>𝐝𝐋</m:t>
                    </m:r>
                  </m:oMath>
                </a14:m>
                <a:r>
                  <a:rPr lang="en-US" sz="1200" dirty="0">
                    <a:effectLst/>
                    <a:latin typeface="+mj-lt"/>
                  </a:rPr>
                  <a:t> “Cheat </a:t>
                </a:r>
                <a:r>
                  <a:rPr lang="en-US" sz="1200" dirty="0">
                    <a:latin typeface="+mj-lt"/>
                  </a:rPr>
                  <a:t>Sheet,” </a:t>
                </a:r>
                <a:r>
                  <a:rPr lang="en-US" sz="1200" dirty="0">
                    <a:effectLst/>
                    <a:latin typeface="+mj-lt"/>
                  </a:rPr>
                  <a:t>André Platzer, </a:t>
                </a:r>
                <a:r>
                  <a:rPr lang="en-US" sz="1200" dirty="0">
                    <a:effectLst/>
                    <a:latin typeface="+mj-lt"/>
                    <a:hlinkClick r:id="rId6"/>
                  </a:rPr>
                  <a:t>https://symbolaris.com/logic/dL-sheet.pdf</a:t>
                </a:r>
                <a:r>
                  <a:rPr lang="en-US" sz="1200" dirty="0">
                    <a:effectLst/>
                    <a:latin typeface="+mj-lt"/>
                  </a:rPr>
                  <a:t> </a:t>
                </a:r>
                <a:endParaRPr lang="en-US" sz="1200" dirty="0">
                  <a:latin typeface="+mj-lt"/>
                </a:endParaRPr>
              </a:p>
            </p:txBody>
          </p:sp>
        </mc:Choice>
        <mc:Fallback>
          <p:sp>
            <p:nvSpPr>
              <p:cNvPr id="8" name="TextBox 7">
                <a:extLst>
                  <a:ext uri="{FF2B5EF4-FFF2-40B4-BE49-F238E27FC236}">
                    <a16:creationId xmlns:a16="http://schemas.microsoft.com/office/drawing/2014/main" id="{B7BDE8DB-91DB-56F5-ED24-F156825DE3C2}"/>
                  </a:ext>
                </a:extLst>
              </p:cNvPr>
              <p:cNvSpPr txBox="1">
                <a:spLocks noRot="1" noChangeAspect="1" noMove="1" noResize="1" noEditPoints="1" noAdjustHandles="1" noChangeArrowheads="1" noChangeShapeType="1" noTextEdit="1"/>
              </p:cNvSpPr>
              <p:nvPr/>
            </p:nvSpPr>
            <p:spPr>
              <a:xfrm>
                <a:off x="571236" y="6432682"/>
                <a:ext cx="9986675" cy="276999"/>
              </a:xfrm>
              <a:prstGeom prst="rect">
                <a:avLst/>
              </a:prstGeom>
              <a:blipFill>
                <a:blip r:embed="rId7"/>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745640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14:m>
                  <m:oMath xmlns:m="http://schemas.openxmlformats.org/officeDocument/2006/math">
                    <m:r>
                      <a:rPr lang="en-US" sz="3600" b="1" i="0" smtClean="0">
                        <a:solidFill>
                          <a:schemeClr val="accent1">
                            <a:lumMod val="75000"/>
                          </a:schemeClr>
                        </a:solidFill>
                        <a:latin typeface="Cambria Math" panose="02040503050406030204" pitchFamily="18" charset="0"/>
                      </a:rPr>
                      <m:t>𝐝𝐋</m:t>
                    </m:r>
                  </m:oMath>
                </a14:m>
                <a:r>
                  <a:rPr lang="en-US" sz="3600" b="1" dirty="0">
                    <a:solidFill>
                      <a:schemeClr val="accent1">
                        <a:lumMod val="75000"/>
                      </a:schemeClr>
                    </a:solidFill>
                  </a:rPr>
                  <a:t>: Proof</a:t>
                </a:r>
              </a:p>
            </p:txBody>
          </p:sp>
        </mc:Choice>
        <mc:Fallback xmlns="">
          <p:sp>
            <p:nvSpPr>
              <p:cNvPr id="2" name="Title 1">
                <a:extLst>
                  <a:ext uri="{FF2B5EF4-FFF2-40B4-BE49-F238E27FC236}">
                    <a16:creationId xmlns:a16="http://schemas.microsoft.com/office/drawing/2014/main" id="{8393B3D7-D0A0-FACE-C422-2A6B10B56634}"/>
                  </a:ext>
                </a:extLst>
              </p:cNvPr>
              <p:cNvSpPr>
                <a:spLocks noGrp="1" noRot="1" noChangeAspect="1" noMove="1" noResize="1" noEditPoints="1" noAdjustHandles="1" noChangeArrowheads="1" noChangeShapeType="1" noTextEdit="1"/>
              </p:cNvSpPr>
              <p:nvPr>
                <p:ph type="title"/>
              </p:nvPr>
            </p:nvSpPr>
            <p:spPr>
              <a:xfrm>
                <a:off x="337930" y="-87027"/>
                <a:ext cx="10515600" cy="1325563"/>
              </a:xfrm>
              <a:blipFill>
                <a:blip r:embed="rId2"/>
                <a:stretch>
                  <a:fillRect l="-603"/>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56A6668-6FA0-97DA-94FA-C111FFAE921B}"/>
              </a:ext>
            </a:extLst>
          </p:cNvPr>
          <p:cNvSpPr/>
          <p:nvPr/>
        </p:nvSpPr>
        <p:spPr>
          <a:xfrm>
            <a:off x="2507973" y="5082531"/>
            <a:ext cx="7570782" cy="629155"/>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0C31D64B-5329-803F-D8BB-397D6221E21A}"/>
              </a:ext>
            </a:extLst>
          </p:cNvPr>
          <p:cNvPicPr>
            <a:picLocks noChangeAspect="1"/>
          </p:cNvPicPr>
          <p:nvPr/>
        </p:nvPicPr>
        <p:blipFill>
          <a:blip r:embed="rId3"/>
          <a:stretch>
            <a:fillRect/>
          </a:stretch>
        </p:blipFill>
        <p:spPr>
          <a:xfrm>
            <a:off x="3968867" y="1314633"/>
            <a:ext cx="7882231" cy="1226950"/>
          </a:xfrm>
          <a:prstGeom prst="rect">
            <a:avLst/>
          </a:prstGeom>
        </p:spPr>
      </p:pic>
      <p:sp>
        <p:nvSpPr>
          <p:cNvPr id="15" name="TextBox 14">
            <a:extLst>
              <a:ext uri="{FF2B5EF4-FFF2-40B4-BE49-F238E27FC236}">
                <a16:creationId xmlns:a16="http://schemas.microsoft.com/office/drawing/2014/main" id="{91019AA1-008C-D71E-6BBE-654BB871DD31}"/>
              </a:ext>
            </a:extLst>
          </p:cNvPr>
          <p:cNvSpPr txBox="1"/>
          <p:nvPr/>
        </p:nvSpPr>
        <p:spPr>
          <a:xfrm>
            <a:off x="571236" y="1525956"/>
            <a:ext cx="3436934" cy="954107"/>
          </a:xfrm>
          <a:prstGeom prst="rect">
            <a:avLst/>
          </a:prstGeom>
          <a:noFill/>
        </p:spPr>
        <p:txBody>
          <a:bodyPr wrap="square" rtlCol="0">
            <a:spAutoFit/>
          </a:bodyPr>
          <a:lstStyle/>
          <a:p>
            <a:pPr algn="ctr"/>
            <a:r>
              <a:rPr lang="en-US" sz="2800" dirty="0"/>
              <a:t>Differential invariant</a:t>
            </a:r>
          </a:p>
          <a:p>
            <a:pPr algn="ctr"/>
            <a:r>
              <a:rPr lang="en-US" sz="2800" dirty="0"/>
              <a:t> rule:</a:t>
            </a:r>
          </a:p>
        </p:txBody>
      </p:sp>
      <p:cxnSp>
        <p:nvCxnSpPr>
          <p:cNvPr id="16" name="Straight Connector 15">
            <a:extLst>
              <a:ext uri="{FF2B5EF4-FFF2-40B4-BE49-F238E27FC236}">
                <a16:creationId xmlns:a16="http://schemas.microsoft.com/office/drawing/2014/main" id="{E2FFAA37-8A0B-8331-BD58-04A1609BFECE}"/>
              </a:ext>
            </a:extLst>
          </p:cNvPr>
          <p:cNvCxnSpPr>
            <a:cxnSpLocks/>
          </p:cNvCxnSpPr>
          <p:nvPr/>
        </p:nvCxnSpPr>
        <p:spPr>
          <a:xfrm>
            <a:off x="473765" y="6105639"/>
            <a:ext cx="1124447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05A50F-8962-2ECC-F83D-82E4686D8EB8}"/>
                  </a:ext>
                </a:extLst>
              </p:cNvPr>
              <p:cNvSpPr txBox="1"/>
              <p:nvPr/>
            </p:nvSpPr>
            <p:spPr>
              <a:xfrm>
                <a:off x="2312028" y="5137518"/>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1" smtClean="0">
                              <a:solidFill>
                                <a:schemeClr val="accent1">
                                  <a:lumMod val="75000"/>
                                </a:schemeClr>
                              </a:solidFill>
                              <a:latin typeface="Cambria Math" panose="02040503050406030204" pitchFamily="18" charset="0"/>
                            </a:rPr>
                            <m:t> </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=0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𝑦</m:t>
                      </m:r>
                      <m:r>
                        <a:rPr lang="en-US" sz="2400" b="0" i="1"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𝑦</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y</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9B05A50F-8962-2ECC-F83D-82E4686D8EB8}"/>
                  </a:ext>
                </a:extLst>
              </p:cNvPr>
              <p:cNvSpPr txBox="1">
                <a:spLocks noRot="1" noChangeAspect="1" noMove="1" noResize="1" noEditPoints="1" noAdjustHandles="1" noChangeArrowheads="1" noChangeShapeType="1" noTextEdit="1"/>
              </p:cNvSpPr>
              <p:nvPr/>
            </p:nvSpPr>
            <p:spPr>
              <a:xfrm>
                <a:off x="2312028" y="5137518"/>
                <a:ext cx="7965510" cy="461665"/>
              </a:xfrm>
              <a:prstGeom prst="rect">
                <a:avLst/>
              </a:prstGeom>
              <a:blipFill>
                <a:blip r:embed="rId4"/>
                <a:stretch>
                  <a:fillRect t="-2632" b="-18421"/>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BA951175-0650-D00E-98D0-C036F9D13D23}"/>
              </a:ext>
            </a:extLst>
          </p:cNvPr>
          <p:cNvSpPr/>
          <p:nvPr/>
        </p:nvSpPr>
        <p:spPr>
          <a:xfrm>
            <a:off x="5406888" y="1932997"/>
            <a:ext cx="4850295" cy="580096"/>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7AD4F20F-B47E-AD17-D918-ACCCBF55350E}"/>
              </a:ext>
            </a:extLst>
          </p:cNvPr>
          <p:cNvSpPr txBox="1"/>
          <p:nvPr/>
        </p:nvSpPr>
        <p:spPr>
          <a:xfrm>
            <a:off x="571236" y="6211336"/>
            <a:ext cx="11244470" cy="276999"/>
          </a:xfrm>
          <a:prstGeom prst="rect">
            <a:avLst/>
          </a:prstGeom>
          <a:noFill/>
        </p:spPr>
        <p:txBody>
          <a:bodyPr wrap="square">
            <a:spAutoFit/>
          </a:bodyPr>
          <a:lstStyle/>
          <a:p>
            <a:r>
              <a:rPr lang="en-US" sz="1200" dirty="0">
                <a:effectLst/>
                <a:latin typeface="+mj-lt"/>
              </a:rPr>
              <a:t>[10] Differential Dynamic Logic, Logical Foundations of Cyber-Physical Systems. André Platzer. 2018 </a:t>
            </a:r>
            <a:r>
              <a:rPr lang="en-US" sz="1200" dirty="0">
                <a:solidFill>
                  <a:srgbClr val="0054C9"/>
                </a:solidFill>
                <a:effectLst/>
                <a:latin typeface="+mj-lt"/>
                <a:hlinkClick r:id="rId5"/>
              </a:rPr>
              <a:t>https://doi.org/10.1007/978-3-319-63588-0 </a:t>
            </a:r>
            <a:endParaRPr lang="en-US" sz="1200" dirty="0">
              <a:latin typeface="+mj-lt"/>
            </a:endParaRPr>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8BFE68BB-103F-1B44-271C-6468FB211E87}"/>
                  </a:ext>
                </a:extLst>
              </p:cNvPr>
              <p:cNvSpPr txBox="1"/>
              <p:nvPr/>
            </p:nvSpPr>
            <p:spPr>
              <a:xfrm>
                <a:off x="571236" y="6432682"/>
                <a:ext cx="9986675" cy="276999"/>
              </a:xfrm>
              <a:prstGeom prst="rect">
                <a:avLst/>
              </a:prstGeom>
              <a:noFill/>
            </p:spPr>
            <p:txBody>
              <a:bodyPr wrap="square">
                <a:spAutoFit/>
              </a:bodyPr>
              <a:lstStyle/>
              <a:p>
                <a:r>
                  <a:rPr lang="en-US" sz="1200" dirty="0">
                    <a:effectLst/>
                    <a:latin typeface="+mj-lt"/>
                  </a:rPr>
                  <a:t>[11] </a:t>
                </a:r>
                <a14:m>
                  <m:oMath xmlns:m="http://schemas.openxmlformats.org/officeDocument/2006/math">
                    <m:r>
                      <a:rPr lang="en-US" sz="1200" b="1" i="0" smtClean="0">
                        <a:solidFill>
                          <a:schemeClr val="tx1"/>
                        </a:solidFill>
                        <a:latin typeface="Cambria Math" panose="02040503050406030204" pitchFamily="18" charset="0"/>
                      </a:rPr>
                      <m:t>𝐝𝐋</m:t>
                    </m:r>
                  </m:oMath>
                </a14:m>
                <a:r>
                  <a:rPr lang="en-US" sz="1200" dirty="0">
                    <a:effectLst/>
                    <a:latin typeface="+mj-lt"/>
                  </a:rPr>
                  <a:t> “Cheat </a:t>
                </a:r>
                <a:r>
                  <a:rPr lang="en-US" sz="1200" dirty="0">
                    <a:latin typeface="+mj-lt"/>
                  </a:rPr>
                  <a:t>Sheet,” </a:t>
                </a:r>
                <a:r>
                  <a:rPr lang="en-US" sz="1200" dirty="0">
                    <a:effectLst/>
                    <a:latin typeface="+mj-lt"/>
                  </a:rPr>
                  <a:t>André Platzer, </a:t>
                </a:r>
                <a:r>
                  <a:rPr lang="en-US" sz="1200" dirty="0">
                    <a:effectLst/>
                    <a:latin typeface="+mj-lt"/>
                    <a:hlinkClick r:id="rId6"/>
                  </a:rPr>
                  <a:t>https://symbolaris.com/logic/dL-sheet.pdf</a:t>
                </a:r>
                <a:r>
                  <a:rPr lang="en-US" sz="1200" dirty="0">
                    <a:effectLst/>
                    <a:latin typeface="+mj-lt"/>
                  </a:rPr>
                  <a:t> </a:t>
                </a:r>
                <a:endParaRPr lang="en-US" sz="1200" dirty="0">
                  <a:latin typeface="+mj-lt"/>
                </a:endParaRPr>
              </a:p>
            </p:txBody>
          </p:sp>
        </mc:Choice>
        <mc:Fallback>
          <p:sp>
            <p:nvSpPr>
              <p:cNvPr id="37" name="TextBox 36">
                <a:extLst>
                  <a:ext uri="{FF2B5EF4-FFF2-40B4-BE49-F238E27FC236}">
                    <a16:creationId xmlns:a16="http://schemas.microsoft.com/office/drawing/2014/main" id="{8BFE68BB-103F-1B44-271C-6468FB211E87}"/>
                  </a:ext>
                </a:extLst>
              </p:cNvPr>
              <p:cNvSpPr txBox="1">
                <a:spLocks noRot="1" noChangeAspect="1" noMove="1" noResize="1" noEditPoints="1" noAdjustHandles="1" noChangeArrowheads="1" noChangeShapeType="1" noTextEdit="1"/>
              </p:cNvSpPr>
              <p:nvPr/>
            </p:nvSpPr>
            <p:spPr>
              <a:xfrm>
                <a:off x="571236" y="6432682"/>
                <a:ext cx="9986675" cy="276999"/>
              </a:xfrm>
              <a:prstGeom prst="rect">
                <a:avLst/>
              </a:prstGeom>
              <a:blipFill>
                <a:blip r:embed="rId7"/>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25748207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14:m>
                  <m:oMath xmlns:m="http://schemas.openxmlformats.org/officeDocument/2006/math">
                    <m:r>
                      <a:rPr lang="en-US" sz="3600" b="1" i="0" smtClean="0">
                        <a:solidFill>
                          <a:schemeClr val="accent1">
                            <a:lumMod val="75000"/>
                          </a:schemeClr>
                        </a:solidFill>
                        <a:latin typeface="Cambria Math" panose="02040503050406030204" pitchFamily="18" charset="0"/>
                      </a:rPr>
                      <m:t>𝐝𝐋</m:t>
                    </m:r>
                  </m:oMath>
                </a14:m>
                <a:r>
                  <a:rPr lang="en-US" sz="3600" b="1" dirty="0">
                    <a:solidFill>
                      <a:schemeClr val="accent1">
                        <a:lumMod val="75000"/>
                      </a:schemeClr>
                    </a:solidFill>
                  </a:rPr>
                  <a:t>: Proof</a:t>
                </a:r>
              </a:p>
            </p:txBody>
          </p:sp>
        </mc:Choice>
        <mc:Fallback xmlns="">
          <p:sp>
            <p:nvSpPr>
              <p:cNvPr id="2" name="Title 1">
                <a:extLst>
                  <a:ext uri="{FF2B5EF4-FFF2-40B4-BE49-F238E27FC236}">
                    <a16:creationId xmlns:a16="http://schemas.microsoft.com/office/drawing/2014/main" id="{8393B3D7-D0A0-FACE-C422-2A6B10B56634}"/>
                  </a:ext>
                </a:extLst>
              </p:cNvPr>
              <p:cNvSpPr>
                <a:spLocks noGrp="1" noRot="1" noChangeAspect="1" noMove="1" noResize="1" noEditPoints="1" noAdjustHandles="1" noChangeArrowheads="1" noChangeShapeType="1" noTextEdit="1"/>
              </p:cNvSpPr>
              <p:nvPr>
                <p:ph type="title"/>
              </p:nvPr>
            </p:nvSpPr>
            <p:spPr>
              <a:xfrm>
                <a:off x="337930" y="-87027"/>
                <a:ext cx="10515600" cy="1325563"/>
              </a:xfrm>
              <a:blipFill>
                <a:blip r:embed="rId2"/>
                <a:stretch>
                  <a:fillRect l="-603"/>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56A6668-6FA0-97DA-94FA-C111FFAE921B}"/>
              </a:ext>
            </a:extLst>
          </p:cNvPr>
          <p:cNvSpPr/>
          <p:nvPr/>
        </p:nvSpPr>
        <p:spPr>
          <a:xfrm>
            <a:off x="2507973" y="5082531"/>
            <a:ext cx="7570782" cy="629155"/>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0C31D64B-5329-803F-D8BB-397D6221E21A}"/>
              </a:ext>
            </a:extLst>
          </p:cNvPr>
          <p:cNvPicPr>
            <a:picLocks noChangeAspect="1"/>
          </p:cNvPicPr>
          <p:nvPr/>
        </p:nvPicPr>
        <p:blipFill>
          <a:blip r:embed="rId3"/>
          <a:stretch>
            <a:fillRect/>
          </a:stretch>
        </p:blipFill>
        <p:spPr>
          <a:xfrm>
            <a:off x="3968867" y="1314633"/>
            <a:ext cx="7882231" cy="1226950"/>
          </a:xfrm>
          <a:prstGeom prst="rect">
            <a:avLst/>
          </a:prstGeom>
        </p:spPr>
      </p:pic>
      <p:sp>
        <p:nvSpPr>
          <p:cNvPr id="15" name="TextBox 14">
            <a:extLst>
              <a:ext uri="{FF2B5EF4-FFF2-40B4-BE49-F238E27FC236}">
                <a16:creationId xmlns:a16="http://schemas.microsoft.com/office/drawing/2014/main" id="{91019AA1-008C-D71E-6BBE-654BB871DD31}"/>
              </a:ext>
            </a:extLst>
          </p:cNvPr>
          <p:cNvSpPr txBox="1"/>
          <p:nvPr/>
        </p:nvSpPr>
        <p:spPr>
          <a:xfrm>
            <a:off x="571236" y="1525956"/>
            <a:ext cx="3436934" cy="954107"/>
          </a:xfrm>
          <a:prstGeom prst="rect">
            <a:avLst/>
          </a:prstGeom>
          <a:noFill/>
        </p:spPr>
        <p:txBody>
          <a:bodyPr wrap="square" rtlCol="0">
            <a:spAutoFit/>
          </a:bodyPr>
          <a:lstStyle/>
          <a:p>
            <a:pPr algn="ctr"/>
            <a:r>
              <a:rPr lang="en-US" sz="2800" dirty="0"/>
              <a:t>Differential invariant</a:t>
            </a:r>
          </a:p>
          <a:p>
            <a:pPr algn="ctr"/>
            <a:r>
              <a:rPr lang="en-US" sz="2800" dirty="0"/>
              <a:t> rule:</a:t>
            </a:r>
          </a:p>
        </p:txBody>
      </p:sp>
      <p:cxnSp>
        <p:nvCxnSpPr>
          <p:cNvPr id="16" name="Straight Connector 15">
            <a:extLst>
              <a:ext uri="{FF2B5EF4-FFF2-40B4-BE49-F238E27FC236}">
                <a16:creationId xmlns:a16="http://schemas.microsoft.com/office/drawing/2014/main" id="{E2FFAA37-8A0B-8331-BD58-04A1609BFECE}"/>
              </a:ext>
            </a:extLst>
          </p:cNvPr>
          <p:cNvCxnSpPr>
            <a:cxnSpLocks/>
          </p:cNvCxnSpPr>
          <p:nvPr/>
        </p:nvCxnSpPr>
        <p:spPr>
          <a:xfrm>
            <a:off x="473765" y="6105639"/>
            <a:ext cx="1124447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05A50F-8962-2ECC-F83D-82E4686D8EB8}"/>
                  </a:ext>
                </a:extLst>
              </p:cNvPr>
              <p:cNvSpPr txBox="1"/>
              <p:nvPr/>
            </p:nvSpPr>
            <p:spPr>
              <a:xfrm>
                <a:off x="2312028" y="5137518"/>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1" smtClean="0">
                              <a:solidFill>
                                <a:schemeClr val="accent1">
                                  <a:lumMod val="75000"/>
                                </a:schemeClr>
                              </a:solidFill>
                              <a:latin typeface="Cambria Math" panose="02040503050406030204" pitchFamily="18" charset="0"/>
                            </a:rPr>
                            <m:t> </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=0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𝑦</m:t>
                      </m:r>
                      <m:r>
                        <a:rPr lang="en-US" sz="2400" b="0" i="1"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𝑦</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y</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9B05A50F-8962-2ECC-F83D-82E4686D8EB8}"/>
                  </a:ext>
                </a:extLst>
              </p:cNvPr>
              <p:cNvSpPr txBox="1">
                <a:spLocks noRot="1" noChangeAspect="1" noMove="1" noResize="1" noEditPoints="1" noAdjustHandles="1" noChangeArrowheads="1" noChangeShapeType="1" noTextEdit="1"/>
              </p:cNvSpPr>
              <p:nvPr/>
            </p:nvSpPr>
            <p:spPr>
              <a:xfrm>
                <a:off x="2312028" y="5137518"/>
                <a:ext cx="7965510" cy="461665"/>
              </a:xfrm>
              <a:prstGeom prst="rect">
                <a:avLst/>
              </a:prstGeom>
              <a:blipFill>
                <a:blip r:embed="rId4"/>
                <a:stretch>
                  <a:fillRect t="-2632"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E34F426-9D36-9738-155E-F47C3090932D}"/>
                  </a:ext>
                </a:extLst>
              </p:cNvPr>
              <p:cNvSpPr txBox="1"/>
              <p:nvPr/>
            </p:nvSpPr>
            <p:spPr>
              <a:xfrm>
                <a:off x="5397984" y="4364513"/>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rPr>
                        <m:t>⊢</m:t>
                      </m:r>
                      <m:r>
                        <a:rPr lang="en-US" sz="2400" i="1">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𝑥</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𝑦</m:t>
                      </m:r>
                      <m:r>
                        <a:rPr lang="en-US" sz="2400" b="0" i="1"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𝑦</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(2 </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 </m:t>
                          </m:r>
                        </m:sup>
                      </m:sSup>
                      <m:r>
                        <m:rPr>
                          <m:sty m:val="p"/>
                        </m:rPr>
                        <a:rPr lang="en-US" sz="2400" b="0" i="0" smtClean="0">
                          <a:solidFill>
                            <a:schemeClr val="accent1">
                              <a:lumMod val="75000"/>
                            </a:schemeClr>
                          </a:solidFill>
                          <a:latin typeface="Cambria Math" panose="02040503050406030204" pitchFamily="18" charset="0"/>
                        </a:rPr>
                        <m:t>x</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a:rPr lang="en-US" sz="2400" b="0" i="0" smtClean="0">
                              <a:solidFill>
                                <a:schemeClr val="accent1">
                                  <a:lumMod val="75000"/>
                                </a:schemeClr>
                              </a:solidFill>
                              <a:latin typeface="Cambria Math" panose="02040503050406030204" pitchFamily="18" charset="0"/>
                            </a:rPr>
                            <m:t>2 </m:t>
                          </m:r>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 </m:t>
                          </m:r>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m:t>
                          </m:r>
                        </m:e>
                        <m:sup>
                          <m:r>
                            <a:rPr lang="en-US" sz="2400" b="0" i="0" smtClean="0">
                              <a:solidFill>
                                <a:schemeClr val="accent1">
                                  <a:lumMod val="75000"/>
                                </a:schemeClr>
                              </a:solidFill>
                              <a:latin typeface="Cambria Math" panose="02040503050406030204" pitchFamily="18" charset="0"/>
                            </a:rPr>
                            <m:t> </m:t>
                          </m:r>
                        </m:sup>
                      </m:sSup>
                      <m:r>
                        <a:rPr lang="en-US" sz="2400" b="0" i="0" smtClean="0">
                          <a:solidFill>
                            <a:schemeClr val="accent1">
                              <a:lumMod val="75000"/>
                            </a:schemeClr>
                          </a:solidFill>
                          <a:latin typeface="Cambria Math" panose="02040503050406030204" pitchFamily="18" charset="0"/>
                        </a:rPr>
                        <m:t>=0) </m:t>
                      </m:r>
                    </m:oMath>
                  </m:oMathPara>
                </a14:m>
                <a:endParaRPr lang="en-US" sz="2400" dirty="0"/>
              </a:p>
            </p:txBody>
          </p:sp>
        </mc:Choice>
        <mc:Fallback xmlns="">
          <p:sp>
            <p:nvSpPr>
              <p:cNvPr id="7" name="TextBox 6">
                <a:extLst>
                  <a:ext uri="{FF2B5EF4-FFF2-40B4-BE49-F238E27FC236}">
                    <a16:creationId xmlns:a16="http://schemas.microsoft.com/office/drawing/2014/main" id="{CE34F426-9D36-9738-155E-F47C3090932D}"/>
                  </a:ext>
                </a:extLst>
              </p:cNvPr>
              <p:cNvSpPr txBox="1">
                <a:spLocks noRot="1" noChangeAspect="1" noMove="1" noResize="1" noEditPoints="1" noAdjustHandles="1" noChangeArrowheads="1" noChangeShapeType="1" noTextEdit="1"/>
              </p:cNvSpPr>
              <p:nvPr/>
            </p:nvSpPr>
            <p:spPr>
              <a:xfrm>
                <a:off x="5397984" y="4364513"/>
                <a:ext cx="7965510" cy="461665"/>
              </a:xfrm>
              <a:prstGeom prst="rect">
                <a:avLst/>
              </a:prstGeom>
              <a:blipFill>
                <a:blip r:embed="rId5"/>
                <a:stretch>
                  <a:fillRect t="-2632" b="-18421"/>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BA951175-0650-D00E-98D0-C036F9D13D23}"/>
              </a:ext>
            </a:extLst>
          </p:cNvPr>
          <p:cNvSpPr/>
          <p:nvPr/>
        </p:nvSpPr>
        <p:spPr>
          <a:xfrm>
            <a:off x="5406888" y="1932997"/>
            <a:ext cx="4850295" cy="580096"/>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CB0AFD8-88E8-D7A0-0C5F-6E5B0996C8F8}"/>
              </a:ext>
            </a:extLst>
          </p:cNvPr>
          <p:cNvSpPr/>
          <p:nvPr/>
        </p:nvSpPr>
        <p:spPr>
          <a:xfrm>
            <a:off x="7063409" y="1314633"/>
            <a:ext cx="4654826" cy="588002"/>
          </a:xfrm>
          <a:prstGeom prst="rect">
            <a:avLst/>
          </a:prstGeom>
          <a:noFill/>
          <a:ln w="444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2F80054-25C8-6B28-9E5E-A46D1FBF0571}"/>
              </a:ext>
            </a:extLst>
          </p:cNvPr>
          <p:cNvSpPr/>
          <p:nvPr/>
        </p:nvSpPr>
        <p:spPr>
          <a:xfrm>
            <a:off x="6502214" y="4311845"/>
            <a:ext cx="5471522" cy="563627"/>
          </a:xfrm>
          <a:prstGeom prst="rect">
            <a:avLst/>
          </a:prstGeom>
          <a:noFill/>
          <a:ln w="444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8AD246A-6B19-07B4-B97A-BE877B0B0157}"/>
              </a:ext>
            </a:extLst>
          </p:cNvPr>
          <p:cNvSpPr/>
          <p:nvPr/>
        </p:nvSpPr>
        <p:spPr>
          <a:xfrm>
            <a:off x="3964526" y="1315315"/>
            <a:ext cx="2800135" cy="566925"/>
          </a:xfrm>
          <a:prstGeom prst="rect">
            <a:avLst/>
          </a:prstGeom>
          <a:noFill/>
          <a:ln w="444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1C2ABF4-5475-2383-1693-4F90E9FE74FA}"/>
              </a:ext>
            </a:extLst>
          </p:cNvPr>
          <p:cNvSpPr/>
          <p:nvPr/>
        </p:nvSpPr>
        <p:spPr>
          <a:xfrm>
            <a:off x="1277593" y="4318234"/>
            <a:ext cx="5107087" cy="558585"/>
          </a:xfrm>
          <a:prstGeom prst="rect">
            <a:avLst/>
          </a:prstGeom>
          <a:noFill/>
          <a:ln w="444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Connector 3">
            <a:extLst>
              <a:ext uri="{FF2B5EF4-FFF2-40B4-BE49-F238E27FC236}">
                <a16:creationId xmlns:a16="http://schemas.microsoft.com/office/drawing/2014/main" id="{D65F9DD1-F0B6-BB76-FD2F-75F03F756237}"/>
              </a:ext>
            </a:extLst>
          </p:cNvPr>
          <p:cNvCxnSpPr/>
          <p:nvPr/>
        </p:nvCxnSpPr>
        <p:spPr>
          <a:xfrm>
            <a:off x="337930" y="4982515"/>
            <a:ext cx="116207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7CC3B7F-868F-E45B-A7F4-7723F74977CE}"/>
              </a:ext>
            </a:extLst>
          </p:cNvPr>
          <p:cNvSpPr txBox="1"/>
          <p:nvPr/>
        </p:nvSpPr>
        <p:spPr>
          <a:xfrm>
            <a:off x="648679" y="5198609"/>
            <a:ext cx="1390124" cy="369332"/>
          </a:xfrm>
          <a:prstGeom prst="rect">
            <a:avLst/>
          </a:prstGeom>
          <a:noFill/>
        </p:spPr>
        <p:txBody>
          <a:bodyPr wrap="none" rtlCol="0">
            <a:spAutoFit/>
          </a:bodyPr>
          <a:lstStyle/>
          <a:p>
            <a:r>
              <a:rPr lang="en-US" dirty="0"/>
              <a:t>Apply Di rule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9DFFB82-6CA7-F90E-9A76-73BDB3C0AECB}"/>
                  </a:ext>
                </a:extLst>
              </p:cNvPr>
              <p:cNvSpPr txBox="1"/>
              <p:nvPr/>
            </p:nvSpPr>
            <p:spPr>
              <a:xfrm>
                <a:off x="866164" y="4338117"/>
                <a:ext cx="634116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rPr>
                        <m:t>𝑦</m:t>
                      </m:r>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𝑐</m:t>
                      </m:r>
                      <m:r>
                        <a:rPr lang="en-US" sz="2400" b="0" i="1" smtClean="0">
                          <a:solidFill>
                            <a:schemeClr val="accent1">
                              <a:lumMod val="75000"/>
                            </a:schemeClr>
                          </a:solidFill>
                          <a:latin typeface="Cambria Math" panose="02040503050406030204" pitchFamily="18" charset="0"/>
                        </a:rPr>
                        <m:t>, </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=0 ⊢</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y</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oMath>
                  </m:oMathPara>
                </a14:m>
                <a:endParaRPr lang="en-US" sz="2400" dirty="0"/>
              </a:p>
            </p:txBody>
          </p:sp>
        </mc:Choice>
        <mc:Fallback xmlns="">
          <p:sp>
            <p:nvSpPr>
              <p:cNvPr id="14" name="TextBox 13">
                <a:extLst>
                  <a:ext uri="{FF2B5EF4-FFF2-40B4-BE49-F238E27FC236}">
                    <a16:creationId xmlns:a16="http://schemas.microsoft.com/office/drawing/2014/main" id="{09DFFB82-6CA7-F90E-9A76-73BDB3C0AECB}"/>
                  </a:ext>
                </a:extLst>
              </p:cNvPr>
              <p:cNvSpPr txBox="1">
                <a:spLocks noRot="1" noChangeAspect="1" noMove="1" noResize="1" noEditPoints="1" noAdjustHandles="1" noChangeArrowheads="1" noChangeShapeType="1" noTextEdit="1"/>
              </p:cNvSpPr>
              <p:nvPr/>
            </p:nvSpPr>
            <p:spPr>
              <a:xfrm>
                <a:off x="866164" y="4338117"/>
                <a:ext cx="6341164" cy="461665"/>
              </a:xfrm>
              <a:prstGeom prst="rect">
                <a:avLst/>
              </a:prstGeom>
              <a:blipFill>
                <a:blip r:embed="rId6"/>
                <a:stretch>
                  <a:fillRect b="-21622"/>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DEDF29FF-998C-53CC-3098-98E663B6E898}"/>
              </a:ext>
            </a:extLst>
          </p:cNvPr>
          <p:cNvSpPr txBox="1"/>
          <p:nvPr/>
        </p:nvSpPr>
        <p:spPr>
          <a:xfrm>
            <a:off x="571236" y="6211336"/>
            <a:ext cx="11244470" cy="276999"/>
          </a:xfrm>
          <a:prstGeom prst="rect">
            <a:avLst/>
          </a:prstGeom>
          <a:noFill/>
        </p:spPr>
        <p:txBody>
          <a:bodyPr wrap="square">
            <a:spAutoFit/>
          </a:bodyPr>
          <a:lstStyle/>
          <a:p>
            <a:r>
              <a:rPr lang="en-US" sz="1200" dirty="0">
                <a:effectLst/>
                <a:latin typeface="+mj-lt"/>
              </a:rPr>
              <a:t>[10] Differential Dynamic Logic, Logical Foundations of Cyber-Physical Systems. André Platzer. 2018 </a:t>
            </a:r>
            <a:r>
              <a:rPr lang="en-US" sz="1200" dirty="0">
                <a:solidFill>
                  <a:srgbClr val="0054C9"/>
                </a:solidFill>
                <a:effectLst/>
                <a:latin typeface="+mj-lt"/>
                <a:hlinkClick r:id="rId7"/>
              </a:rPr>
              <a:t>https://doi.org/10.1007/978-3-319-63588-0 </a:t>
            </a:r>
            <a:endParaRPr lang="en-US" sz="1200" dirty="0">
              <a:latin typeface="+mj-lt"/>
            </a:endParaRP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A4B3D2A4-1E05-A982-E8D3-5A42F27DC8C0}"/>
                  </a:ext>
                </a:extLst>
              </p:cNvPr>
              <p:cNvSpPr txBox="1"/>
              <p:nvPr/>
            </p:nvSpPr>
            <p:spPr>
              <a:xfrm>
                <a:off x="571236" y="6432682"/>
                <a:ext cx="9986675" cy="276999"/>
              </a:xfrm>
              <a:prstGeom prst="rect">
                <a:avLst/>
              </a:prstGeom>
              <a:noFill/>
            </p:spPr>
            <p:txBody>
              <a:bodyPr wrap="square">
                <a:spAutoFit/>
              </a:bodyPr>
              <a:lstStyle/>
              <a:p>
                <a:r>
                  <a:rPr lang="en-US" sz="1200" dirty="0">
                    <a:effectLst/>
                    <a:latin typeface="+mj-lt"/>
                  </a:rPr>
                  <a:t>[11] </a:t>
                </a:r>
                <a14:m>
                  <m:oMath xmlns:m="http://schemas.openxmlformats.org/officeDocument/2006/math">
                    <m:r>
                      <a:rPr lang="en-US" sz="1200" b="1" i="0" smtClean="0">
                        <a:solidFill>
                          <a:schemeClr val="tx1"/>
                        </a:solidFill>
                        <a:latin typeface="Cambria Math" panose="02040503050406030204" pitchFamily="18" charset="0"/>
                      </a:rPr>
                      <m:t>𝐝𝐋</m:t>
                    </m:r>
                  </m:oMath>
                </a14:m>
                <a:r>
                  <a:rPr lang="en-US" sz="1200" dirty="0">
                    <a:effectLst/>
                    <a:latin typeface="+mj-lt"/>
                  </a:rPr>
                  <a:t> “Cheat </a:t>
                </a:r>
                <a:r>
                  <a:rPr lang="en-US" sz="1200" dirty="0">
                    <a:latin typeface="+mj-lt"/>
                  </a:rPr>
                  <a:t>Sheet,” </a:t>
                </a:r>
                <a:r>
                  <a:rPr lang="en-US" sz="1200" dirty="0">
                    <a:effectLst/>
                    <a:latin typeface="+mj-lt"/>
                  </a:rPr>
                  <a:t>André Platzer, </a:t>
                </a:r>
                <a:r>
                  <a:rPr lang="en-US" sz="1200" dirty="0">
                    <a:effectLst/>
                    <a:latin typeface="+mj-lt"/>
                    <a:hlinkClick r:id="rId8"/>
                  </a:rPr>
                  <a:t>https://symbolaris.com/logic/dL-sheet.pdf</a:t>
                </a:r>
                <a:r>
                  <a:rPr lang="en-US" sz="1200" dirty="0">
                    <a:effectLst/>
                    <a:latin typeface="+mj-lt"/>
                  </a:rPr>
                  <a:t> </a:t>
                </a:r>
                <a:endParaRPr lang="en-US" sz="1200" dirty="0">
                  <a:latin typeface="+mj-lt"/>
                </a:endParaRPr>
              </a:p>
            </p:txBody>
          </p:sp>
        </mc:Choice>
        <mc:Fallback>
          <p:sp>
            <p:nvSpPr>
              <p:cNvPr id="29" name="TextBox 28">
                <a:extLst>
                  <a:ext uri="{FF2B5EF4-FFF2-40B4-BE49-F238E27FC236}">
                    <a16:creationId xmlns:a16="http://schemas.microsoft.com/office/drawing/2014/main" id="{A4B3D2A4-1E05-A982-E8D3-5A42F27DC8C0}"/>
                  </a:ext>
                </a:extLst>
              </p:cNvPr>
              <p:cNvSpPr txBox="1">
                <a:spLocks noRot="1" noChangeAspect="1" noMove="1" noResize="1" noEditPoints="1" noAdjustHandles="1" noChangeArrowheads="1" noChangeShapeType="1" noTextEdit="1"/>
              </p:cNvSpPr>
              <p:nvPr/>
            </p:nvSpPr>
            <p:spPr>
              <a:xfrm>
                <a:off x="571236" y="6432682"/>
                <a:ext cx="9986675" cy="276999"/>
              </a:xfrm>
              <a:prstGeom prst="rect">
                <a:avLst/>
              </a:prstGeom>
              <a:blipFill>
                <a:blip r:embed="rId9"/>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1920564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14:m>
                  <m:oMath xmlns:m="http://schemas.openxmlformats.org/officeDocument/2006/math">
                    <m:r>
                      <a:rPr lang="en-US" sz="3600" b="1" i="0" smtClean="0">
                        <a:solidFill>
                          <a:schemeClr val="accent1">
                            <a:lumMod val="75000"/>
                          </a:schemeClr>
                        </a:solidFill>
                        <a:latin typeface="Cambria Math" panose="02040503050406030204" pitchFamily="18" charset="0"/>
                      </a:rPr>
                      <m:t>𝐝𝐋</m:t>
                    </m:r>
                  </m:oMath>
                </a14:m>
                <a:r>
                  <a:rPr lang="en-US" sz="3600" b="1" dirty="0">
                    <a:solidFill>
                      <a:schemeClr val="accent1">
                        <a:lumMod val="75000"/>
                      </a:schemeClr>
                    </a:solidFill>
                  </a:rPr>
                  <a:t>: Proof</a:t>
                </a:r>
              </a:p>
            </p:txBody>
          </p:sp>
        </mc:Choice>
        <mc:Fallback xmlns="">
          <p:sp>
            <p:nvSpPr>
              <p:cNvPr id="2" name="Title 1">
                <a:extLst>
                  <a:ext uri="{FF2B5EF4-FFF2-40B4-BE49-F238E27FC236}">
                    <a16:creationId xmlns:a16="http://schemas.microsoft.com/office/drawing/2014/main" id="{8393B3D7-D0A0-FACE-C422-2A6B10B56634}"/>
                  </a:ext>
                </a:extLst>
              </p:cNvPr>
              <p:cNvSpPr>
                <a:spLocks noGrp="1" noRot="1" noChangeAspect="1" noMove="1" noResize="1" noEditPoints="1" noAdjustHandles="1" noChangeArrowheads="1" noChangeShapeType="1" noTextEdit="1"/>
              </p:cNvSpPr>
              <p:nvPr>
                <p:ph type="title"/>
              </p:nvPr>
            </p:nvSpPr>
            <p:spPr>
              <a:xfrm>
                <a:off x="337930" y="-87027"/>
                <a:ext cx="10515600" cy="1325563"/>
              </a:xfrm>
              <a:blipFill>
                <a:blip r:embed="rId2"/>
                <a:stretch>
                  <a:fillRect l="-603"/>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56A6668-6FA0-97DA-94FA-C111FFAE921B}"/>
              </a:ext>
            </a:extLst>
          </p:cNvPr>
          <p:cNvSpPr/>
          <p:nvPr/>
        </p:nvSpPr>
        <p:spPr>
          <a:xfrm>
            <a:off x="2507973" y="5082531"/>
            <a:ext cx="7570782" cy="629155"/>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0C31D64B-5329-803F-D8BB-397D6221E21A}"/>
              </a:ext>
            </a:extLst>
          </p:cNvPr>
          <p:cNvPicPr>
            <a:picLocks noChangeAspect="1"/>
          </p:cNvPicPr>
          <p:nvPr/>
        </p:nvPicPr>
        <p:blipFill>
          <a:blip r:embed="rId3"/>
          <a:stretch>
            <a:fillRect/>
          </a:stretch>
        </p:blipFill>
        <p:spPr>
          <a:xfrm>
            <a:off x="3968867" y="1314633"/>
            <a:ext cx="7882231" cy="1226950"/>
          </a:xfrm>
          <a:prstGeom prst="rect">
            <a:avLst/>
          </a:prstGeom>
        </p:spPr>
      </p:pic>
      <p:sp>
        <p:nvSpPr>
          <p:cNvPr id="15" name="TextBox 14">
            <a:extLst>
              <a:ext uri="{FF2B5EF4-FFF2-40B4-BE49-F238E27FC236}">
                <a16:creationId xmlns:a16="http://schemas.microsoft.com/office/drawing/2014/main" id="{91019AA1-008C-D71E-6BBE-654BB871DD31}"/>
              </a:ext>
            </a:extLst>
          </p:cNvPr>
          <p:cNvSpPr txBox="1"/>
          <p:nvPr/>
        </p:nvSpPr>
        <p:spPr>
          <a:xfrm>
            <a:off x="571236" y="1525956"/>
            <a:ext cx="3436934" cy="954107"/>
          </a:xfrm>
          <a:prstGeom prst="rect">
            <a:avLst/>
          </a:prstGeom>
          <a:noFill/>
        </p:spPr>
        <p:txBody>
          <a:bodyPr wrap="square" rtlCol="0">
            <a:spAutoFit/>
          </a:bodyPr>
          <a:lstStyle/>
          <a:p>
            <a:pPr algn="ctr"/>
            <a:r>
              <a:rPr lang="en-US" sz="2800" dirty="0"/>
              <a:t>Differential invariant</a:t>
            </a:r>
          </a:p>
          <a:p>
            <a:pPr algn="ctr"/>
            <a:r>
              <a:rPr lang="en-US" sz="2800" dirty="0"/>
              <a:t> rule:</a:t>
            </a:r>
          </a:p>
        </p:txBody>
      </p:sp>
      <p:cxnSp>
        <p:nvCxnSpPr>
          <p:cNvPr id="16" name="Straight Connector 15">
            <a:extLst>
              <a:ext uri="{FF2B5EF4-FFF2-40B4-BE49-F238E27FC236}">
                <a16:creationId xmlns:a16="http://schemas.microsoft.com/office/drawing/2014/main" id="{E2FFAA37-8A0B-8331-BD58-04A1609BFECE}"/>
              </a:ext>
            </a:extLst>
          </p:cNvPr>
          <p:cNvCxnSpPr>
            <a:cxnSpLocks/>
          </p:cNvCxnSpPr>
          <p:nvPr/>
        </p:nvCxnSpPr>
        <p:spPr>
          <a:xfrm>
            <a:off x="473765" y="6105639"/>
            <a:ext cx="1124447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05A50F-8962-2ECC-F83D-82E4686D8EB8}"/>
                  </a:ext>
                </a:extLst>
              </p:cNvPr>
              <p:cNvSpPr txBox="1"/>
              <p:nvPr/>
            </p:nvSpPr>
            <p:spPr>
              <a:xfrm>
                <a:off x="2312028" y="5137518"/>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1" smtClean="0">
                              <a:solidFill>
                                <a:schemeClr val="accent1">
                                  <a:lumMod val="75000"/>
                                </a:schemeClr>
                              </a:solidFill>
                              <a:latin typeface="Cambria Math" panose="02040503050406030204" pitchFamily="18" charset="0"/>
                            </a:rPr>
                            <m:t> </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=0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𝑦</m:t>
                      </m:r>
                      <m:r>
                        <a:rPr lang="en-US" sz="2400" b="0" i="1"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𝑦</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y</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9B05A50F-8962-2ECC-F83D-82E4686D8EB8}"/>
                  </a:ext>
                </a:extLst>
              </p:cNvPr>
              <p:cNvSpPr txBox="1">
                <a:spLocks noRot="1" noChangeAspect="1" noMove="1" noResize="1" noEditPoints="1" noAdjustHandles="1" noChangeArrowheads="1" noChangeShapeType="1" noTextEdit="1"/>
              </p:cNvSpPr>
              <p:nvPr/>
            </p:nvSpPr>
            <p:spPr>
              <a:xfrm>
                <a:off x="2312028" y="5137518"/>
                <a:ext cx="7965510" cy="461665"/>
              </a:xfrm>
              <a:prstGeom prst="rect">
                <a:avLst/>
              </a:prstGeom>
              <a:blipFill>
                <a:blip r:embed="rId4"/>
                <a:stretch>
                  <a:fillRect t="-2632"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E34F426-9D36-9738-155E-F47C3090932D}"/>
                  </a:ext>
                </a:extLst>
              </p:cNvPr>
              <p:cNvSpPr txBox="1"/>
              <p:nvPr/>
            </p:nvSpPr>
            <p:spPr>
              <a:xfrm>
                <a:off x="5397984" y="4364513"/>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rPr>
                        <m:t>⊢</m:t>
                      </m:r>
                      <m:r>
                        <a:rPr lang="en-US" sz="2400" i="1">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𝑥</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𝑦</m:t>
                      </m:r>
                      <m:r>
                        <a:rPr lang="en-US" sz="2400" b="0" i="1"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𝑦</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(2 </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 </m:t>
                          </m:r>
                        </m:sup>
                      </m:sSup>
                      <m:r>
                        <m:rPr>
                          <m:sty m:val="p"/>
                        </m:rPr>
                        <a:rPr lang="en-US" sz="2400" b="0" i="0" smtClean="0">
                          <a:solidFill>
                            <a:schemeClr val="accent1">
                              <a:lumMod val="75000"/>
                            </a:schemeClr>
                          </a:solidFill>
                          <a:latin typeface="Cambria Math" panose="02040503050406030204" pitchFamily="18" charset="0"/>
                        </a:rPr>
                        <m:t>x</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a:rPr lang="en-US" sz="2400" b="0" i="0" smtClean="0">
                              <a:solidFill>
                                <a:schemeClr val="accent1">
                                  <a:lumMod val="75000"/>
                                </a:schemeClr>
                              </a:solidFill>
                              <a:latin typeface="Cambria Math" panose="02040503050406030204" pitchFamily="18" charset="0"/>
                            </a:rPr>
                            <m:t>2 </m:t>
                          </m:r>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 </m:t>
                          </m:r>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m:t>
                          </m:r>
                        </m:e>
                        <m:sup>
                          <m:r>
                            <a:rPr lang="en-US" sz="2400" b="0" i="0" smtClean="0">
                              <a:solidFill>
                                <a:schemeClr val="accent1">
                                  <a:lumMod val="75000"/>
                                </a:schemeClr>
                              </a:solidFill>
                              <a:latin typeface="Cambria Math" panose="02040503050406030204" pitchFamily="18" charset="0"/>
                            </a:rPr>
                            <m:t> </m:t>
                          </m:r>
                        </m:sup>
                      </m:sSup>
                      <m:r>
                        <a:rPr lang="en-US" sz="2400" b="0" i="0" smtClean="0">
                          <a:solidFill>
                            <a:schemeClr val="accent1">
                              <a:lumMod val="75000"/>
                            </a:schemeClr>
                          </a:solidFill>
                          <a:latin typeface="Cambria Math" panose="02040503050406030204" pitchFamily="18" charset="0"/>
                        </a:rPr>
                        <m:t>=0) </m:t>
                      </m:r>
                    </m:oMath>
                  </m:oMathPara>
                </a14:m>
                <a:endParaRPr lang="en-US" sz="2400" dirty="0"/>
              </a:p>
            </p:txBody>
          </p:sp>
        </mc:Choice>
        <mc:Fallback xmlns="">
          <p:sp>
            <p:nvSpPr>
              <p:cNvPr id="7" name="TextBox 6">
                <a:extLst>
                  <a:ext uri="{FF2B5EF4-FFF2-40B4-BE49-F238E27FC236}">
                    <a16:creationId xmlns:a16="http://schemas.microsoft.com/office/drawing/2014/main" id="{CE34F426-9D36-9738-155E-F47C3090932D}"/>
                  </a:ext>
                </a:extLst>
              </p:cNvPr>
              <p:cNvSpPr txBox="1">
                <a:spLocks noRot="1" noChangeAspect="1" noMove="1" noResize="1" noEditPoints="1" noAdjustHandles="1" noChangeArrowheads="1" noChangeShapeType="1" noTextEdit="1"/>
              </p:cNvSpPr>
              <p:nvPr/>
            </p:nvSpPr>
            <p:spPr>
              <a:xfrm>
                <a:off x="5397984" y="4364513"/>
                <a:ext cx="7965510" cy="461665"/>
              </a:xfrm>
              <a:prstGeom prst="rect">
                <a:avLst/>
              </a:prstGeom>
              <a:blipFill>
                <a:blip r:embed="rId5"/>
                <a:stretch>
                  <a:fillRect t="-2632"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DE6CC6D-5F6E-8C64-994D-E527C70542E5}"/>
                  </a:ext>
                </a:extLst>
              </p:cNvPr>
              <p:cNvSpPr txBox="1"/>
              <p:nvPr/>
            </p:nvSpPr>
            <p:spPr>
              <a:xfrm>
                <a:off x="5167395" y="3653069"/>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2 </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 </m:t>
                          </m:r>
                        </m:sup>
                      </m:sSup>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a:rPr lang="en-US" sz="2400" b="0" i="0" smtClean="0">
                              <a:solidFill>
                                <a:schemeClr val="accent1">
                                  <a:lumMod val="75000"/>
                                </a:schemeClr>
                              </a:solidFill>
                              <a:latin typeface="Cambria Math" panose="02040503050406030204" pitchFamily="18" charset="0"/>
                            </a:rPr>
                            <m:t>2 </m:t>
                          </m:r>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 </m:t>
                          </m:r>
                          <m:d>
                            <m:dPr>
                              <m:ctrlPr>
                                <a:rPr lang="en-US" sz="2400" b="0" i="1" smtClean="0">
                                  <a:solidFill>
                                    <a:schemeClr val="accent1">
                                      <a:lumMod val="75000"/>
                                    </a:schemeClr>
                                  </a:solidFill>
                                  <a:latin typeface="Cambria Math" panose="02040503050406030204" pitchFamily="18" charset="0"/>
                                </a:rPr>
                              </m:ctrlPr>
                            </m:dPr>
                            <m:e>
                              <m:r>
                                <a:rPr lang="en-US" sz="2400" b="0" i="0" smtClean="0">
                                  <a:solidFill>
                                    <a:schemeClr val="accent1">
                                      <a:lumMod val="75000"/>
                                    </a:schemeClr>
                                  </a:solidFill>
                                  <a:latin typeface="Cambria Math" panose="02040503050406030204" pitchFamily="18" charset="0"/>
                                </a:rPr>
                                <m:t>−</m:t>
                              </m:r>
                              <m:r>
                                <m:rPr>
                                  <m:sty m:val="p"/>
                                </m:rPr>
                                <a:rPr lang="en-US" sz="2400" b="0" i="0" smtClean="0">
                                  <a:solidFill>
                                    <a:schemeClr val="accent1">
                                      <a:lumMod val="75000"/>
                                    </a:schemeClr>
                                  </a:solidFill>
                                  <a:latin typeface="Cambria Math" panose="02040503050406030204" pitchFamily="18" charset="0"/>
                                </a:rPr>
                                <m:t>x</m:t>
                              </m:r>
                            </m:e>
                          </m:d>
                        </m:e>
                        <m:sup>
                          <m:r>
                            <a:rPr lang="en-US" sz="2400" b="0" i="0" smtClean="0">
                              <a:solidFill>
                                <a:schemeClr val="accent1">
                                  <a:lumMod val="75000"/>
                                </a:schemeClr>
                              </a:solidFill>
                              <a:latin typeface="Cambria Math" panose="02040503050406030204" pitchFamily="18" charset="0"/>
                            </a:rPr>
                            <m:t> </m:t>
                          </m:r>
                        </m:sup>
                      </m:sSup>
                      <m:r>
                        <a:rPr lang="en-US" sz="2400" b="0" i="0" smtClean="0">
                          <a:solidFill>
                            <a:schemeClr val="accent1">
                              <a:lumMod val="75000"/>
                            </a:schemeClr>
                          </a:solidFill>
                          <a:latin typeface="Cambria Math" panose="02040503050406030204" pitchFamily="18" charset="0"/>
                        </a:rPr>
                        <m:t>=0 </m:t>
                      </m:r>
                    </m:oMath>
                  </m:oMathPara>
                </a14:m>
                <a:endParaRPr lang="en-US" sz="2400" dirty="0"/>
              </a:p>
            </p:txBody>
          </p:sp>
        </mc:Choice>
        <mc:Fallback xmlns="">
          <p:sp>
            <p:nvSpPr>
              <p:cNvPr id="8" name="TextBox 7">
                <a:extLst>
                  <a:ext uri="{FF2B5EF4-FFF2-40B4-BE49-F238E27FC236}">
                    <a16:creationId xmlns:a16="http://schemas.microsoft.com/office/drawing/2014/main" id="{FDE6CC6D-5F6E-8C64-994D-E527C70542E5}"/>
                  </a:ext>
                </a:extLst>
              </p:cNvPr>
              <p:cNvSpPr txBox="1">
                <a:spLocks noRot="1" noChangeAspect="1" noMove="1" noResize="1" noEditPoints="1" noAdjustHandles="1" noChangeArrowheads="1" noChangeShapeType="1" noTextEdit="1"/>
              </p:cNvSpPr>
              <p:nvPr/>
            </p:nvSpPr>
            <p:spPr>
              <a:xfrm>
                <a:off x="5167395" y="3653069"/>
                <a:ext cx="7965510" cy="461665"/>
              </a:xfrm>
              <a:prstGeom prst="rect">
                <a:avLst/>
              </a:prstGeom>
              <a:blipFill>
                <a:blip r:embed="rId6"/>
                <a:stretch>
                  <a:fillRect t="-2703" b="-21622"/>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BA951175-0650-D00E-98D0-C036F9D13D23}"/>
              </a:ext>
            </a:extLst>
          </p:cNvPr>
          <p:cNvSpPr/>
          <p:nvPr/>
        </p:nvSpPr>
        <p:spPr>
          <a:xfrm>
            <a:off x="5406888" y="1932997"/>
            <a:ext cx="4850295" cy="580096"/>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CB0AFD8-88E8-D7A0-0C5F-6E5B0996C8F8}"/>
              </a:ext>
            </a:extLst>
          </p:cNvPr>
          <p:cNvSpPr/>
          <p:nvPr/>
        </p:nvSpPr>
        <p:spPr>
          <a:xfrm>
            <a:off x="7063409" y="1314633"/>
            <a:ext cx="4654826" cy="588002"/>
          </a:xfrm>
          <a:prstGeom prst="rect">
            <a:avLst/>
          </a:prstGeom>
          <a:noFill/>
          <a:ln w="444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2F80054-25C8-6B28-9E5E-A46D1FBF0571}"/>
              </a:ext>
            </a:extLst>
          </p:cNvPr>
          <p:cNvSpPr/>
          <p:nvPr/>
        </p:nvSpPr>
        <p:spPr>
          <a:xfrm>
            <a:off x="6502214" y="4311845"/>
            <a:ext cx="5471522" cy="563627"/>
          </a:xfrm>
          <a:prstGeom prst="rect">
            <a:avLst/>
          </a:prstGeom>
          <a:noFill/>
          <a:ln w="444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8AD246A-6B19-07B4-B97A-BE877B0B0157}"/>
              </a:ext>
            </a:extLst>
          </p:cNvPr>
          <p:cNvSpPr/>
          <p:nvPr/>
        </p:nvSpPr>
        <p:spPr>
          <a:xfrm>
            <a:off x="3964526" y="1315315"/>
            <a:ext cx="2800135" cy="566925"/>
          </a:xfrm>
          <a:prstGeom prst="rect">
            <a:avLst/>
          </a:prstGeom>
          <a:noFill/>
          <a:ln w="444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6023C4E-E93A-BDF2-2351-85206CDE59AE}"/>
                  </a:ext>
                </a:extLst>
              </p:cNvPr>
              <p:cNvSpPr txBox="1"/>
              <p:nvPr/>
            </p:nvSpPr>
            <p:spPr>
              <a:xfrm>
                <a:off x="866164" y="4338117"/>
                <a:ext cx="634116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rPr>
                        <m:t>𝑦</m:t>
                      </m:r>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𝑐</m:t>
                      </m:r>
                      <m:r>
                        <a:rPr lang="en-US" sz="2400" b="0" i="1" smtClean="0">
                          <a:solidFill>
                            <a:schemeClr val="accent1">
                              <a:lumMod val="75000"/>
                            </a:schemeClr>
                          </a:solidFill>
                          <a:latin typeface="Cambria Math" panose="02040503050406030204" pitchFamily="18" charset="0"/>
                        </a:rPr>
                        <m:t>, </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=0 ⊢</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y</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oMath>
                  </m:oMathPara>
                </a14:m>
                <a:endParaRPr lang="en-US" sz="2400" dirty="0"/>
              </a:p>
            </p:txBody>
          </p:sp>
        </mc:Choice>
        <mc:Fallback xmlns="">
          <p:sp>
            <p:nvSpPr>
              <p:cNvPr id="25" name="TextBox 24">
                <a:extLst>
                  <a:ext uri="{FF2B5EF4-FFF2-40B4-BE49-F238E27FC236}">
                    <a16:creationId xmlns:a16="http://schemas.microsoft.com/office/drawing/2014/main" id="{56023C4E-E93A-BDF2-2351-85206CDE59AE}"/>
                  </a:ext>
                </a:extLst>
              </p:cNvPr>
              <p:cNvSpPr txBox="1">
                <a:spLocks noRot="1" noChangeAspect="1" noMove="1" noResize="1" noEditPoints="1" noAdjustHandles="1" noChangeArrowheads="1" noChangeShapeType="1" noTextEdit="1"/>
              </p:cNvSpPr>
              <p:nvPr/>
            </p:nvSpPr>
            <p:spPr>
              <a:xfrm>
                <a:off x="866164" y="4338117"/>
                <a:ext cx="6341164" cy="461665"/>
              </a:xfrm>
              <a:prstGeom prst="rect">
                <a:avLst/>
              </a:prstGeom>
              <a:blipFill>
                <a:blip r:embed="rId7"/>
                <a:stretch>
                  <a:fillRect b="-21622"/>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31C2ABF4-5475-2383-1693-4F90E9FE74FA}"/>
              </a:ext>
            </a:extLst>
          </p:cNvPr>
          <p:cNvSpPr/>
          <p:nvPr/>
        </p:nvSpPr>
        <p:spPr>
          <a:xfrm>
            <a:off x="1277593" y="4318234"/>
            <a:ext cx="5107087" cy="558585"/>
          </a:xfrm>
          <a:prstGeom prst="rect">
            <a:avLst/>
          </a:prstGeom>
          <a:noFill/>
          <a:ln w="444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DCDC6BC-1BA4-60E4-8D9F-5ACE31B7E5A2}"/>
                  </a:ext>
                </a:extLst>
              </p:cNvPr>
              <p:cNvSpPr txBox="1"/>
              <p:nvPr/>
            </p:nvSpPr>
            <p:spPr>
              <a:xfrm>
                <a:off x="-758351" y="3658896"/>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sSup>
                            <m:sSupPr>
                              <m:ctrlPr>
                                <a:rPr lang="en-US" sz="2400" b="0" i="1" smtClean="0">
                                  <a:solidFill>
                                    <a:schemeClr val="accent1">
                                      <a:lumMod val="75000"/>
                                    </a:schemeClr>
                                  </a:solidFill>
                                  <a:latin typeface="Cambria Math" panose="02040503050406030204" pitchFamily="18" charset="0"/>
                                </a:rPr>
                              </m:ctrlPr>
                            </m:sSupPr>
                            <m:e>
                              <m:r>
                                <a:rPr lang="en-US" sz="2400" b="0" i="0" smtClean="0">
                                  <a:solidFill>
                                    <a:schemeClr val="accent1">
                                      <a:lumMod val="75000"/>
                                    </a:schemeClr>
                                  </a:solidFill>
                                  <a:latin typeface="Cambria Math" panose="02040503050406030204" pitchFamily="18" charset="0"/>
                                </a:rPr>
                                <m:t>0</m:t>
                              </m:r>
                            </m:e>
                            <m:sup>
                              <m:r>
                                <a:rPr lang="en-US" sz="2400" b="0" i="0" smtClean="0">
                                  <a:solidFill>
                                    <a:schemeClr val="accent1">
                                      <a:lumMod val="75000"/>
                                    </a:schemeClr>
                                  </a:solidFill>
                                  <a:latin typeface="Cambria Math" panose="02040503050406030204" pitchFamily="18" charset="0"/>
                                </a:rPr>
                                <m:t>2</m:t>
                              </m:r>
                            </m:sup>
                          </m:sSup>
                        </m:e>
                        <m:sup>
                          <m:r>
                            <a:rPr lang="en-US" sz="2400" b="0" i="0" smtClean="0">
                              <a:solidFill>
                                <a:schemeClr val="accent1">
                                  <a:lumMod val="75000"/>
                                </a:schemeClr>
                              </a:solidFill>
                              <a:latin typeface="Cambria Math" panose="02040503050406030204" pitchFamily="18" charset="0"/>
                            </a:rPr>
                            <m:t> </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a:rPr lang="en-US" sz="2400" b="0" i="0"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e>
                        <m:sup>
                          <m:r>
                            <a:rPr lang="en-US" sz="2400" b="0" i="0" smtClean="0">
                              <a:solidFill>
                                <a:schemeClr val="accent1">
                                  <a:lumMod val="75000"/>
                                </a:schemeClr>
                              </a:solidFill>
                              <a:latin typeface="Cambria Math" panose="02040503050406030204" pitchFamily="18" charset="0"/>
                            </a:rPr>
                            <m:t> </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oMath>
                  </m:oMathPara>
                </a14:m>
                <a:endParaRPr lang="en-US" sz="2400" dirty="0"/>
              </a:p>
            </p:txBody>
          </p:sp>
        </mc:Choice>
        <mc:Fallback xmlns="">
          <p:sp>
            <p:nvSpPr>
              <p:cNvPr id="28" name="TextBox 27">
                <a:extLst>
                  <a:ext uri="{FF2B5EF4-FFF2-40B4-BE49-F238E27FC236}">
                    <a16:creationId xmlns:a16="http://schemas.microsoft.com/office/drawing/2014/main" id="{ADCDC6BC-1BA4-60E4-8D9F-5ACE31B7E5A2}"/>
                  </a:ext>
                </a:extLst>
              </p:cNvPr>
              <p:cNvSpPr txBox="1">
                <a:spLocks noRot="1" noChangeAspect="1" noMove="1" noResize="1" noEditPoints="1" noAdjustHandles="1" noChangeArrowheads="1" noChangeShapeType="1" noTextEdit="1"/>
              </p:cNvSpPr>
              <p:nvPr/>
            </p:nvSpPr>
            <p:spPr>
              <a:xfrm>
                <a:off x="-758351" y="3658896"/>
                <a:ext cx="7965510" cy="461665"/>
              </a:xfrm>
              <a:prstGeom prst="rect">
                <a:avLst/>
              </a:prstGeom>
              <a:blipFill>
                <a:blip r:embed="rId8"/>
                <a:stretch>
                  <a:fillRect t="-18919" b="-21622"/>
                </a:stretch>
              </a:blipFill>
            </p:spPr>
            <p:txBody>
              <a:bodyPr/>
              <a:lstStyle/>
              <a:p>
                <a:r>
                  <a:rPr lang="en-US">
                    <a:noFill/>
                  </a:rPr>
                  <a:t> </a:t>
                </a:r>
              </a:p>
            </p:txBody>
          </p:sp>
        </mc:Fallback>
      </mc:AlternateContent>
      <p:cxnSp>
        <p:nvCxnSpPr>
          <p:cNvPr id="4" name="Straight Connector 3">
            <a:extLst>
              <a:ext uri="{FF2B5EF4-FFF2-40B4-BE49-F238E27FC236}">
                <a16:creationId xmlns:a16="http://schemas.microsoft.com/office/drawing/2014/main" id="{D65F9DD1-F0B6-BB76-FD2F-75F03F756237}"/>
              </a:ext>
            </a:extLst>
          </p:cNvPr>
          <p:cNvCxnSpPr/>
          <p:nvPr/>
        </p:nvCxnSpPr>
        <p:spPr>
          <a:xfrm>
            <a:off x="337930" y="4982515"/>
            <a:ext cx="116207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7CC3B7F-868F-E45B-A7F4-7723F74977CE}"/>
              </a:ext>
            </a:extLst>
          </p:cNvPr>
          <p:cNvSpPr txBox="1"/>
          <p:nvPr/>
        </p:nvSpPr>
        <p:spPr>
          <a:xfrm>
            <a:off x="648679" y="5198609"/>
            <a:ext cx="1390124" cy="369332"/>
          </a:xfrm>
          <a:prstGeom prst="rect">
            <a:avLst/>
          </a:prstGeom>
          <a:noFill/>
        </p:spPr>
        <p:txBody>
          <a:bodyPr wrap="none" rtlCol="0">
            <a:spAutoFit/>
          </a:bodyPr>
          <a:lstStyle/>
          <a:p>
            <a:r>
              <a:rPr lang="en-US" dirty="0"/>
              <a:t>Apply Di rule</a:t>
            </a:r>
          </a:p>
        </p:txBody>
      </p:sp>
      <p:sp>
        <p:nvSpPr>
          <p:cNvPr id="3" name="TextBox 2">
            <a:extLst>
              <a:ext uri="{FF2B5EF4-FFF2-40B4-BE49-F238E27FC236}">
                <a16:creationId xmlns:a16="http://schemas.microsoft.com/office/drawing/2014/main" id="{32821CF9-BC70-F339-8A05-D295AECDF884}"/>
              </a:ext>
            </a:extLst>
          </p:cNvPr>
          <p:cNvSpPr txBox="1"/>
          <p:nvPr/>
        </p:nvSpPr>
        <p:spPr>
          <a:xfrm>
            <a:off x="12820" y="4270492"/>
            <a:ext cx="1324787" cy="646331"/>
          </a:xfrm>
          <a:prstGeom prst="rect">
            <a:avLst/>
          </a:prstGeom>
          <a:noFill/>
        </p:spPr>
        <p:txBody>
          <a:bodyPr wrap="square" rtlCol="0">
            <a:spAutoFit/>
          </a:bodyPr>
          <a:lstStyle/>
          <a:p>
            <a:r>
              <a:rPr lang="en-US" dirty="0"/>
              <a:t>Apply</a:t>
            </a:r>
          </a:p>
          <a:p>
            <a:r>
              <a:rPr lang="en-US" dirty="0"/>
              <a:t>substitution</a:t>
            </a:r>
          </a:p>
        </p:txBody>
      </p:sp>
      <p:cxnSp>
        <p:nvCxnSpPr>
          <p:cNvPr id="12" name="Straight Connector 11">
            <a:extLst>
              <a:ext uri="{FF2B5EF4-FFF2-40B4-BE49-F238E27FC236}">
                <a16:creationId xmlns:a16="http://schemas.microsoft.com/office/drawing/2014/main" id="{1CAA7BFD-237C-D517-C3C7-1498985695D7}"/>
              </a:ext>
            </a:extLst>
          </p:cNvPr>
          <p:cNvCxnSpPr/>
          <p:nvPr/>
        </p:nvCxnSpPr>
        <p:spPr>
          <a:xfrm>
            <a:off x="353028" y="4123201"/>
            <a:ext cx="116207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49FA5D3-A247-AD94-9239-CF41D145B8F2}"/>
              </a:ext>
            </a:extLst>
          </p:cNvPr>
          <p:cNvSpPr txBox="1"/>
          <p:nvPr/>
        </p:nvSpPr>
        <p:spPr>
          <a:xfrm>
            <a:off x="571236" y="6211336"/>
            <a:ext cx="11244470" cy="276999"/>
          </a:xfrm>
          <a:prstGeom prst="rect">
            <a:avLst/>
          </a:prstGeom>
          <a:noFill/>
        </p:spPr>
        <p:txBody>
          <a:bodyPr wrap="square">
            <a:spAutoFit/>
          </a:bodyPr>
          <a:lstStyle/>
          <a:p>
            <a:r>
              <a:rPr lang="en-US" sz="1200" dirty="0">
                <a:effectLst/>
                <a:latin typeface="+mj-lt"/>
              </a:rPr>
              <a:t>[10] Differential Dynamic Logic, Logical Foundations of Cyber-Physical Systems. André Platzer. 2018 </a:t>
            </a:r>
            <a:r>
              <a:rPr lang="en-US" sz="1200" dirty="0">
                <a:solidFill>
                  <a:srgbClr val="0054C9"/>
                </a:solidFill>
                <a:effectLst/>
                <a:latin typeface="+mj-lt"/>
                <a:hlinkClick r:id="rId9"/>
              </a:rPr>
              <a:t>https://doi.org/10.1007/978-3-319-63588-0 </a:t>
            </a:r>
            <a:endParaRPr lang="en-US" sz="1200" dirty="0">
              <a:latin typeface="+mj-lt"/>
            </a:endParaRPr>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092724C3-3562-B163-30C9-9501DCC96004}"/>
                  </a:ext>
                </a:extLst>
              </p:cNvPr>
              <p:cNvSpPr txBox="1"/>
              <p:nvPr/>
            </p:nvSpPr>
            <p:spPr>
              <a:xfrm>
                <a:off x="571236" y="6432682"/>
                <a:ext cx="9986675" cy="276999"/>
              </a:xfrm>
              <a:prstGeom prst="rect">
                <a:avLst/>
              </a:prstGeom>
              <a:noFill/>
            </p:spPr>
            <p:txBody>
              <a:bodyPr wrap="square">
                <a:spAutoFit/>
              </a:bodyPr>
              <a:lstStyle/>
              <a:p>
                <a:r>
                  <a:rPr lang="en-US" sz="1200" dirty="0">
                    <a:effectLst/>
                    <a:latin typeface="+mj-lt"/>
                  </a:rPr>
                  <a:t>[11] </a:t>
                </a:r>
                <a14:m>
                  <m:oMath xmlns:m="http://schemas.openxmlformats.org/officeDocument/2006/math">
                    <m:r>
                      <a:rPr lang="en-US" sz="1200" b="1" i="0" smtClean="0">
                        <a:solidFill>
                          <a:schemeClr val="tx1"/>
                        </a:solidFill>
                        <a:latin typeface="Cambria Math" panose="02040503050406030204" pitchFamily="18" charset="0"/>
                      </a:rPr>
                      <m:t>𝐝𝐋</m:t>
                    </m:r>
                  </m:oMath>
                </a14:m>
                <a:r>
                  <a:rPr lang="en-US" sz="1200" dirty="0">
                    <a:effectLst/>
                    <a:latin typeface="+mj-lt"/>
                  </a:rPr>
                  <a:t> “Cheat </a:t>
                </a:r>
                <a:r>
                  <a:rPr lang="en-US" sz="1200" dirty="0">
                    <a:latin typeface="+mj-lt"/>
                  </a:rPr>
                  <a:t>Sheet,” </a:t>
                </a:r>
                <a:r>
                  <a:rPr lang="en-US" sz="1200" dirty="0">
                    <a:effectLst/>
                    <a:latin typeface="+mj-lt"/>
                  </a:rPr>
                  <a:t>André Platzer, </a:t>
                </a:r>
                <a:r>
                  <a:rPr lang="en-US" sz="1200" dirty="0">
                    <a:effectLst/>
                    <a:latin typeface="+mj-lt"/>
                    <a:hlinkClick r:id="rId10"/>
                  </a:rPr>
                  <a:t>https://symbolaris.com/logic/dL-sheet.pdf</a:t>
                </a:r>
                <a:r>
                  <a:rPr lang="en-US" sz="1200" dirty="0">
                    <a:effectLst/>
                    <a:latin typeface="+mj-lt"/>
                  </a:rPr>
                  <a:t> </a:t>
                </a:r>
                <a:endParaRPr lang="en-US" sz="1200" dirty="0">
                  <a:latin typeface="+mj-lt"/>
                </a:endParaRPr>
              </a:p>
            </p:txBody>
          </p:sp>
        </mc:Choice>
        <mc:Fallback>
          <p:sp>
            <p:nvSpPr>
              <p:cNvPr id="35" name="TextBox 34">
                <a:extLst>
                  <a:ext uri="{FF2B5EF4-FFF2-40B4-BE49-F238E27FC236}">
                    <a16:creationId xmlns:a16="http://schemas.microsoft.com/office/drawing/2014/main" id="{092724C3-3562-B163-30C9-9501DCC96004}"/>
                  </a:ext>
                </a:extLst>
              </p:cNvPr>
              <p:cNvSpPr txBox="1">
                <a:spLocks noRot="1" noChangeAspect="1" noMove="1" noResize="1" noEditPoints="1" noAdjustHandles="1" noChangeArrowheads="1" noChangeShapeType="1" noTextEdit="1"/>
              </p:cNvSpPr>
              <p:nvPr/>
            </p:nvSpPr>
            <p:spPr>
              <a:xfrm>
                <a:off x="571236" y="6432682"/>
                <a:ext cx="9986675" cy="276999"/>
              </a:xfrm>
              <a:prstGeom prst="rect">
                <a:avLst/>
              </a:prstGeom>
              <a:blipFill>
                <a:blip r:embed="rId6"/>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1603735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14:m>
                  <m:oMath xmlns:m="http://schemas.openxmlformats.org/officeDocument/2006/math">
                    <m:r>
                      <a:rPr lang="en-US" sz="3600" b="1" i="0" smtClean="0">
                        <a:solidFill>
                          <a:schemeClr val="accent1">
                            <a:lumMod val="75000"/>
                          </a:schemeClr>
                        </a:solidFill>
                        <a:latin typeface="Cambria Math" panose="02040503050406030204" pitchFamily="18" charset="0"/>
                      </a:rPr>
                      <m:t>𝐝𝐋</m:t>
                    </m:r>
                  </m:oMath>
                </a14:m>
                <a:r>
                  <a:rPr lang="en-US" sz="3600" b="1" dirty="0">
                    <a:solidFill>
                      <a:schemeClr val="accent1">
                        <a:lumMod val="75000"/>
                      </a:schemeClr>
                    </a:solidFill>
                  </a:rPr>
                  <a:t>: Proof</a:t>
                </a:r>
              </a:p>
            </p:txBody>
          </p:sp>
        </mc:Choice>
        <mc:Fallback xmlns="">
          <p:sp>
            <p:nvSpPr>
              <p:cNvPr id="2" name="Title 1">
                <a:extLst>
                  <a:ext uri="{FF2B5EF4-FFF2-40B4-BE49-F238E27FC236}">
                    <a16:creationId xmlns:a16="http://schemas.microsoft.com/office/drawing/2014/main" id="{8393B3D7-D0A0-FACE-C422-2A6B10B56634}"/>
                  </a:ext>
                </a:extLst>
              </p:cNvPr>
              <p:cNvSpPr>
                <a:spLocks noGrp="1" noRot="1" noChangeAspect="1" noMove="1" noResize="1" noEditPoints="1" noAdjustHandles="1" noChangeArrowheads="1" noChangeShapeType="1" noTextEdit="1"/>
              </p:cNvSpPr>
              <p:nvPr>
                <p:ph type="title"/>
              </p:nvPr>
            </p:nvSpPr>
            <p:spPr>
              <a:xfrm>
                <a:off x="337930" y="-87027"/>
                <a:ext cx="10515600" cy="1325563"/>
              </a:xfrm>
              <a:blipFill>
                <a:blip r:embed="rId2"/>
                <a:stretch>
                  <a:fillRect l="-603"/>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337930" y="100716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56A6668-6FA0-97DA-94FA-C111FFAE921B}"/>
              </a:ext>
            </a:extLst>
          </p:cNvPr>
          <p:cNvSpPr/>
          <p:nvPr/>
        </p:nvSpPr>
        <p:spPr>
          <a:xfrm>
            <a:off x="2507973" y="5082531"/>
            <a:ext cx="7570782" cy="629155"/>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a:extLst>
              <a:ext uri="{FF2B5EF4-FFF2-40B4-BE49-F238E27FC236}">
                <a16:creationId xmlns:a16="http://schemas.microsoft.com/office/drawing/2014/main" id="{0C31D64B-5329-803F-D8BB-397D6221E21A}"/>
              </a:ext>
            </a:extLst>
          </p:cNvPr>
          <p:cNvPicPr>
            <a:picLocks noChangeAspect="1"/>
          </p:cNvPicPr>
          <p:nvPr/>
        </p:nvPicPr>
        <p:blipFill>
          <a:blip r:embed="rId3"/>
          <a:stretch>
            <a:fillRect/>
          </a:stretch>
        </p:blipFill>
        <p:spPr>
          <a:xfrm>
            <a:off x="3968867" y="1314633"/>
            <a:ext cx="7882231" cy="1226950"/>
          </a:xfrm>
          <a:prstGeom prst="rect">
            <a:avLst/>
          </a:prstGeom>
        </p:spPr>
      </p:pic>
      <p:sp>
        <p:nvSpPr>
          <p:cNvPr id="15" name="TextBox 14">
            <a:extLst>
              <a:ext uri="{FF2B5EF4-FFF2-40B4-BE49-F238E27FC236}">
                <a16:creationId xmlns:a16="http://schemas.microsoft.com/office/drawing/2014/main" id="{91019AA1-008C-D71E-6BBE-654BB871DD31}"/>
              </a:ext>
            </a:extLst>
          </p:cNvPr>
          <p:cNvSpPr txBox="1"/>
          <p:nvPr/>
        </p:nvSpPr>
        <p:spPr>
          <a:xfrm>
            <a:off x="571236" y="1525956"/>
            <a:ext cx="3436934" cy="954107"/>
          </a:xfrm>
          <a:prstGeom prst="rect">
            <a:avLst/>
          </a:prstGeom>
          <a:noFill/>
        </p:spPr>
        <p:txBody>
          <a:bodyPr wrap="square" rtlCol="0">
            <a:spAutoFit/>
          </a:bodyPr>
          <a:lstStyle/>
          <a:p>
            <a:pPr algn="ctr"/>
            <a:r>
              <a:rPr lang="en-US" sz="2800" dirty="0"/>
              <a:t>Differential invariant</a:t>
            </a:r>
          </a:p>
          <a:p>
            <a:pPr algn="ctr"/>
            <a:r>
              <a:rPr lang="en-US" sz="2800" dirty="0"/>
              <a:t> rule:</a:t>
            </a:r>
          </a:p>
        </p:txBody>
      </p:sp>
      <p:cxnSp>
        <p:nvCxnSpPr>
          <p:cNvPr id="16" name="Straight Connector 15">
            <a:extLst>
              <a:ext uri="{FF2B5EF4-FFF2-40B4-BE49-F238E27FC236}">
                <a16:creationId xmlns:a16="http://schemas.microsoft.com/office/drawing/2014/main" id="{E2FFAA37-8A0B-8331-BD58-04A1609BFECE}"/>
              </a:ext>
            </a:extLst>
          </p:cNvPr>
          <p:cNvCxnSpPr>
            <a:cxnSpLocks/>
          </p:cNvCxnSpPr>
          <p:nvPr/>
        </p:nvCxnSpPr>
        <p:spPr>
          <a:xfrm>
            <a:off x="473765" y="6105639"/>
            <a:ext cx="1124447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B05A50F-8962-2ECC-F83D-82E4686D8EB8}"/>
                  </a:ext>
                </a:extLst>
              </p:cNvPr>
              <p:cNvSpPr txBox="1"/>
              <p:nvPr/>
            </p:nvSpPr>
            <p:spPr>
              <a:xfrm>
                <a:off x="2312028" y="5137518"/>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1" smtClean="0">
                              <a:solidFill>
                                <a:schemeClr val="accent1">
                                  <a:lumMod val="75000"/>
                                </a:schemeClr>
                              </a:solidFill>
                              <a:latin typeface="Cambria Math" panose="02040503050406030204" pitchFamily="18" charset="0"/>
                            </a:rPr>
                            <m:t> </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=0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𝑦</m:t>
                      </m:r>
                      <m:r>
                        <a:rPr lang="en-US" sz="2400" b="0" i="1"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𝑦</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y</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oMath>
                  </m:oMathPara>
                </a14:m>
                <a:endParaRPr lang="en-US" sz="2400" dirty="0"/>
              </a:p>
            </p:txBody>
          </p:sp>
        </mc:Choice>
        <mc:Fallback xmlns="">
          <p:sp>
            <p:nvSpPr>
              <p:cNvPr id="6" name="TextBox 5">
                <a:extLst>
                  <a:ext uri="{FF2B5EF4-FFF2-40B4-BE49-F238E27FC236}">
                    <a16:creationId xmlns:a16="http://schemas.microsoft.com/office/drawing/2014/main" id="{9B05A50F-8962-2ECC-F83D-82E4686D8EB8}"/>
                  </a:ext>
                </a:extLst>
              </p:cNvPr>
              <p:cNvSpPr txBox="1">
                <a:spLocks noRot="1" noChangeAspect="1" noMove="1" noResize="1" noEditPoints="1" noAdjustHandles="1" noChangeArrowheads="1" noChangeShapeType="1" noTextEdit="1"/>
              </p:cNvSpPr>
              <p:nvPr/>
            </p:nvSpPr>
            <p:spPr>
              <a:xfrm>
                <a:off x="2312028" y="5137518"/>
                <a:ext cx="7965510" cy="461665"/>
              </a:xfrm>
              <a:prstGeom prst="rect">
                <a:avLst/>
              </a:prstGeom>
              <a:blipFill>
                <a:blip r:embed="rId4"/>
                <a:stretch>
                  <a:fillRect t="-2632"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E34F426-9D36-9738-155E-F47C3090932D}"/>
                  </a:ext>
                </a:extLst>
              </p:cNvPr>
              <p:cNvSpPr txBox="1"/>
              <p:nvPr/>
            </p:nvSpPr>
            <p:spPr>
              <a:xfrm>
                <a:off x="5397984" y="4364513"/>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rPr>
                        <m:t>⊢</m:t>
                      </m:r>
                      <m:r>
                        <a:rPr lang="en-US" sz="2400" i="1">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𝑥</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𝑦</m:t>
                      </m:r>
                      <m:r>
                        <a:rPr lang="en-US" sz="2400" b="0" i="1"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r>
                            <a:rPr lang="en-US" sz="2400" b="0" i="1" smtClean="0">
                              <a:solidFill>
                                <a:schemeClr val="accent1">
                                  <a:lumMod val="75000"/>
                                </a:schemeClr>
                              </a:solidFill>
                              <a:latin typeface="Cambria Math" panose="02040503050406030204" pitchFamily="18" charset="0"/>
                            </a:rPr>
                            <m:t>𝑦</m:t>
                          </m:r>
                        </m:e>
                        <m:sup>
                          <m:r>
                            <a:rPr lang="en-US" sz="2400" b="0" i="1" smtClean="0">
                              <a:solidFill>
                                <a:schemeClr val="accent1">
                                  <a:lumMod val="75000"/>
                                </a:schemeClr>
                              </a:solidFill>
                              <a:latin typeface="Cambria Math" panose="02040503050406030204" pitchFamily="18" charset="0"/>
                            </a:rPr>
                            <m:t>′</m:t>
                          </m:r>
                        </m:sup>
                      </m:sSup>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(2 </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 </m:t>
                          </m:r>
                        </m:sup>
                      </m:sSup>
                      <m:r>
                        <m:rPr>
                          <m:sty m:val="p"/>
                        </m:rPr>
                        <a:rPr lang="en-US" sz="2400" b="0" i="0" smtClean="0">
                          <a:solidFill>
                            <a:schemeClr val="accent1">
                              <a:lumMod val="75000"/>
                            </a:schemeClr>
                          </a:solidFill>
                          <a:latin typeface="Cambria Math" panose="02040503050406030204" pitchFamily="18" charset="0"/>
                        </a:rPr>
                        <m:t>x</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a:rPr lang="en-US" sz="2400" b="0" i="0" smtClean="0">
                              <a:solidFill>
                                <a:schemeClr val="accent1">
                                  <a:lumMod val="75000"/>
                                </a:schemeClr>
                              </a:solidFill>
                              <a:latin typeface="Cambria Math" panose="02040503050406030204" pitchFamily="18" charset="0"/>
                            </a:rPr>
                            <m:t>2 </m:t>
                          </m:r>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 </m:t>
                          </m:r>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m:t>
                          </m:r>
                        </m:e>
                        <m:sup>
                          <m:r>
                            <a:rPr lang="en-US" sz="2400" b="0" i="0" smtClean="0">
                              <a:solidFill>
                                <a:schemeClr val="accent1">
                                  <a:lumMod val="75000"/>
                                </a:schemeClr>
                              </a:solidFill>
                              <a:latin typeface="Cambria Math" panose="02040503050406030204" pitchFamily="18" charset="0"/>
                            </a:rPr>
                            <m:t> </m:t>
                          </m:r>
                        </m:sup>
                      </m:sSup>
                      <m:r>
                        <a:rPr lang="en-US" sz="2400" b="0" i="0" smtClean="0">
                          <a:solidFill>
                            <a:schemeClr val="accent1">
                              <a:lumMod val="75000"/>
                            </a:schemeClr>
                          </a:solidFill>
                          <a:latin typeface="Cambria Math" panose="02040503050406030204" pitchFamily="18" charset="0"/>
                        </a:rPr>
                        <m:t>=0) </m:t>
                      </m:r>
                    </m:oMath>
                  </m:oMathPara>
                </a14:m>
                <a:endParaRPr lang="en-US" sz="2400" dirty="0"/>
              </a:p>
            </p:txBody>
          </p:sp>
        </mc:Choice>
        <mc:Fallback xmlns="">
          <p:sp>
            <p:nvSpPr>
              <p:cNvPr id="7" name="TextBox 6">
                <a:extLst>
                  <a:ext uri="{FF2B5EF4-FFF2-40B4-BE49-F238E27FC236}">
                    <a16:creationId xmlns:a16="http://schemas.microsoft.com/office/drawing/2014/main" id="{CE34F426-9D36-9738-155E-F47C3090932D}"/>
                  </a:ext>
                </a:extLst>
              </p:cNvPr>
              <p:cNvSpPr txBox="1">
                <a:spLocks noRot="1" noChangeAspect="1" noMove="1" noResize="1" noEditPoints="1" noAdjustHandles="1" noChangeArrowheads="1" noChangeShapeType="1" noTextEdit="1"/>
              </p:cNvSpPr>
              <p:nvPr/>
            </p:nvSpPr>
            <p:spPr>
              <a:xfrm>
                <a:off x="5397984" y="4364513"/>
                <a:ext cx="7965510" cy="461665"/>
              </a:xfrm>
              <a:prstGeom prst="rect">
                <a:avLst/>
              </a:prstGeom>
              <a:blipFill>
                <a:blip r:embed="rId5"/>
                <a:stretch>
                  <a:fillRect t="-2632"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DE6CC6D-5F6E-8C64-994D-E527C70542E5}"/>
                  </a:ext>
                </a:extLst>
              </p:cNvPr>
              <p:cNvSpPr txBox="1"/>
              <p:nvPr/>
            </p:nvSpPr>
            <p:spPr>
              <a:xfrm>
                <a:off x="5167395" y="3653069"/>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2 </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 </m:t>
                          </m:r>
                        </m:sup>
                      </m:sSup>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a:rPr lang="en-US" sz="2400" b="0" i="0" smtClean="0">
                              <a:solidFill>
                                <a:schemeClr val="accent1">
                                  <a:lumMod val="75000"/>
                                </a:schemeClr>
                              </a:solidFill>
                              <a:latin typeface="Cambria Math" panose="02040503050406030204" pitchFamily="18" charset="0"/>
                            </a:rPr>
                            <m:t>2 </m:t>
                          </m:r>
                          <m:r>
                            <m:rPr>
                              <m:sty m:val="p"/>
                            </m:rPr>
                            <a:rPr lang="en-US" sz="2400" b="0" i="0" smtClean="0">
                              <a:solidFill>
                                <a:schemeClr val="accent1">
                                  <a:lumMod val="75000"/>
                                </a:schemeClr>
                              </a:solidFill>
                              <a:latin typeface="Cambria Math" panose="02040503050406030204" pitchFamily="18" charset="0"/>
                            </a:rPr>
                            <m:t>y</m:t>
                          </m:r>
                          <m:r>
                            <a:rPr lang="en-US" sz="2400" b="0" i="0" smtClean="0">
                              <a:solidFill>
                                <a:schemeClr val="accent1">
                                  <a:lumMod val="75000"/>
                                </a:schemeClr>
                              </a:solidFill>
                              <a:latin typeface="Cambria Math" panose="02040503050406030204" pitchFamily="18" charset="0"/>
                            </a:rPr>
                            <m:t> </m:t>
                          </m:r>
                          <m:d>
                            <m:dPr>
                              <m:ctrlPr>
                                <a:rPr lang="en-US" sz="2400" b="0" i="1" smtClean="0">
                                  <a:solidFill>
                                    <a:schemeClr val="accent1">
                                      <a:lumMod val="75000"/>
                                    </a:schemeClr>
                                  </a:solidFill>
                                  <a:latin typeface="Cambria Math" panose="02040503050406030204" pitchFamily="18" charset="0"/>
                                </a:rPr>
                              </m:ctrlPr>
                            </m:dPr>
                            <m:e>
                              <m:r>
                                <a:rPr lang="en-US" sz="2400" b="0" i="0" smtClean="0">
                                  <a:solidFill>
                                    <a:schemeClr val="accent1">
                                      <a:lumMod val="75000"/>
                                    </a:schemeClr>
                                  </a:solidFill>
                                  <a:latin typeface="Cambria Math" panose="02040503050406030204" pitchFamily="18" charset="0"/>
                                </a:rPr>
                                <m:t>−</m:t>
                              </m:r>
                              <m:r>
                                <m:rPr>
                                  <m:sty m:val="p"/>
                                </m:rPr>
                                <a:rPr lang="en-US" sz="2400" b="0" i="0" smtClean="0">
                                  <a:solidFill>
                                    <a:schemeClr val="accent1">
                                      <a:lumMod val="75000"/>
                                    </a:schemeClr>
                                  </a:solidFill>
                                  <a:latin typeface="Cambria Math" panose="02040503050406030204" pitchFamily="18" charset="0"/>
                                </a:rPr>
                                <m:t>x</m:t>
                              </m:r>
                            </m:e>
                          </m:d>
                        </m:e>
                        <m:sup>
                          <m:r>
                            <a:rPr lang="en-US" sz="2400" b="0" i="0" smtClean="0">
                              <a:solidFill>
                                <a:schemeClr val="accent1">
                                  <a:lumMod val="75000"/>
                                </a:schemeClr>
                              </a:solidFill>
                              <a:latin typeface="Cambria Math" panose="02040503050406030204" pitchFamily="18" charset="0"/>
                            </a:rPr>
                            <m:t> </m:t>
                          </m:r>
                        </m:sup>
                      </m:sSup>
                      <m:r>
                        <a:rPr lang="en-US" sz="2400" b="0" i="0" smtClean="0">
                          <a:solidFill>
                            <a:schemeClr val="accent1">
                              <a:lumMod val="75000"/>
                            </a:schemeClr>
                          </a:solidFill>
                          <a:latin typeface="Cambria Math" panose="02040503050406030204" pitchFamily="18" charset="0"/>
                        </a:rPr>
                        <m:t>=0 </m:t>
                      </m:r>
                    </m:oMath>
                  </m:oMathPara>
                </a14:m>
                <a:endParaRPr lang="en-US" sz="2400" dirty="0"/>
              </a:p>
            </p:txBody>
          </p:sp>
        </mc:Choice>
        <mc:Fallback xmlns="">
          <p:sp>
            <p:nvSpPr>
              <p:cNvPr id="8" name="TextBox 7">
                <a:extLst>
                  <a:ext uri="{FF2B5EF4-FFF2-40B4-BE49-F238E27FC236}">
                    <a16:creationId xmlns:a16="http://schemas.microsoft.com/office/drawing/2014/main" id="{FDE6CC6D-5F6E-8C64-994D-E527C70542E5}"/>
                  </a:ext>
                </a:extLst>
              </p:cNvPr>
              <p:cNvSpPr txBox="1">
                <a:spLocks noRot="1" noChangeAspect="1" noMove="1" noResize="1" noEditPoints="1" noAdjustHandles="1" noChangeArrowheads="1" noChangeShapeType="1" noTextEdit="1"/>
              </p:cNvSpPr>
              <p:nvPr/>
            </p:nvSpPr>
            <p:spPr>
              <a:xfrm>
                <a:off x="5167395" y="3653069"/>
                <a:ext cx="7965510" cy="461665"/>
              </a:xfrm>
              <a:prstGeom prst="rect">
                <a:avLst/>
              </a:prstGeom>
              <a:blipFill>
                <a:blip r:embed="rId6"/>
                <a:stretch>
                  <a:fillRect t="-2703"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6624276-0866-C25E-10C5-DA4B9840CF34}"/>
                  </a:ext>
                </a:extLst>
              </p:cNvPr>
              <p:cNvSpPr txBox="1"/>
              <p:nvPr/>
            </p:nvSpPr>
            <p:spPr>
              <a:xfrm>
                <a:off x="5595730" y="3085708"/>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0=0 </m:t>
                      </m:r>
                    </m:oMath>
                  </m:oMathPara>
                </a14:m>
                <a:endParaRPr lang="en-US" sz="2400" dirty="0"/>
              </a:p>
            </p:txBody>
          </p:sp>
        </mc:Choice>
        <mc:Fallback xmlns="">
          <p:sp>
            <p:nvSpPr>
              <p:cNvPr id="10" name="TextBox 9">
                <a:extLst>
                  <a:ext uri="{FF2B5EF4-FFF2-40B4-BE49-F238E27FC236}">
                    <a16:creationId xmlns:a16="http://schemas.microsoft.com/office/drawing/2014/main" id="{06624276-0866-C25E-10C5-DA4B9840CF34}"/>
                  </a:ext>
                </a:extLst>
              </p:cNvPr>
              <p:cNvSpPr txBox="1">
                <a:spLocks noRot="1" noChangeAspect="1" noMove="1" noResize="1" noEditPoints="1" noAdjustHandles="1" noChangeArrowheads="1" noChangeShapeType="1" noTextEdit="1"/>
              </p:cNvSpPr>
              <p:nvPr/>
            </p:nvSpPr>
            <p:spPr>
              <a:xfrm>
                <a:off x="5595730" y="3085708"/>
                <a:ext cx="7965510" cy="461665"/>
              </a:xfrm>
              <a:prstGeom prst="rect">
                <a:avLst/>
              </a:prstGeom>
              <a:blipFill>
                <a:blip r:embed="rId7"/>
                <a:stretch>
                  <a:fillRect b="-21053"/>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BA951175-0650-D00E-98D0-C036F9D13D23}"/>
              </a:ext>
            </a:extLst>
          </p:cNvPr>
          <p:cNvSpPr/>
          <p:nvPr/>
        </p:nvSpPr>
        <p:spPr>
          <a:xfrm>
            <a:off x="5406888" y="1932997"/>
            <a:ext cx="4850295" cy="580096"/>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CB0AFD8-88E8-D7A0-0C5F-6E5B0996C8F8}"/>
              </a:ext>
            </a:extLst>
          </p:cNvPr>
          <p:cNvSpPr/>
          <p:nvPr/>
        </p:nvSpPr>
        <p:spPr>
          <a:xfrm>
            <a:off x="7063409" y="1314633"/>
            <a:ext cx="4654826" cy="588002"/>
          </a:xfrm>
          <a:prstGeom prst="rect">
            <a:avLst/>
          </a:prstGeom>
          <a:noFill/>
          <a:ln w="444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42F80054-25C8-6B28-9E5E-A46D1FBF0571}"/>
              </a:ext>
            </a:extLst>
          </p:cNvPr>
          <p:cNvSpPr/>
          <p:nvPr/>
        </p:nvSpPr>
        <p:spPr>
          <a:xfrm>
            <a:off x="6502214" y="4311845"/>
            <a:ext cx="5471522" cy="563627"/>
          </a:xfrm>
          <a:prstGeom prst="rect">
            <a:avLst/>
          </a:prstGeom>
          <a:noFill/>
          <a:ln w="444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38AD246A-6B19-07B4-B97A-BE877B0B0157}"/>
              </a:ext>
            </a:extLst>
          </p:cNvPr>
          <p:cNvSpPr/>
          <p:nvPr/>
        </p:nvSpPr>
        <p:spPr>
          <a:xfrm>
            <a:off x="3964526" y="1315315"/>
            <a:ext cx="2800135" cy="566925"/>
          </a:xfrm>
          <a:prstGeom prst="rect">
            <a:avLst/>
          </a:prstGeom>
          <a:noFill/>
          <a:ln w="444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1C2ABF4-5475-2383-1693-4F90E9FE74FA}"/>
              </a:ext>
            </a:extLst>
          </p:cNvPr>
          <p:cNvSpPr/>
          <p:nvPr/>
        </p:nvSpPr>
        <p:spPr>
          <a:xfrm>
            <a:off x="1277593" y="4318234"/>
            <a:ext cx="5107087" cy="558585"/>
          </a:xfrm>
          <a:prstGeom prst="rect">
            <a:avLst/>
          </a:prstGeom>
          <a:noFill/>
          <a:ln w="444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DCDC6BC-1BA4-60E4-8D9F-5ACE31B7E5A2}"/>
                  </a:ext>
                </a:extLst>
              </p:cNvPr>
              <p:cNvSpPr txBox="1"/>
              <p:nvPr/>
            </p:nvSpPr>
            <p:spPr>
              <a:xfrm>
                <a:off x="-758351" y="3658896"/>
                <a:ext cx="796551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rPr>
                        <m:t>⊢</m:t>
                      </m:r>
                      <m:r>
                        <a:rPr lang="en-US" sz="2400" b="0" i="0"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sSup>
                            <m:sSupPr>
                              <m:ctrlPr>
                                <a:rPr lang="en-US" sz="2400" b="0" i="1" smtClean="0">
                                  <a:solidFill>
                                    <a:schemeClr val="accent1">
                                      <a:lumMod val="75000"/>
                                    </a:schemeClr>
                                  </a:solidFill>
                                  <a:latin typeface="Cambria Math" panose="02040503050406030204" pitchFamily="18" charset="0"/>
                                </a:rPr>
                              </m:ctrlPr>
                            </m:sSupPr>
                            <m:e>
                              <m:r>
                                <a:rPr lang="en-US" sz="2400" b="0" i="0" smtClean="0">
                                  <a:solidFill>
                                    <a:schemeClr val="accent1">
                                      <a:lumMod val="75000"/>
                                    </a:schemeClr>
                                  </a:solidFill>
                                  <a:latin typeface="Cambria Math" panose="02040503050406030204" pitchFamily="18" charset="0"/>
                                </a:rPr>
                                <m:t>0</m:t>
                              </m:r>
                            </m:e>
                            <m:sup>
                              <m:r>
                                <a:rPr lang="en-US" sz="2400" b="0" i="0" smtClean="0">
                                  <a:solidFill>
                                    <a:schemeClr val="accent1">
                                      <a:lumMod val="75000"/>
                                    </a:schemeClr>
                                  </a:solidFill>
                                  <a:latin typeface="Cambria Math" panose="02040503050406030204" pitchFamily="18" charset="0"/>
                                </a:rPr>
                                <m:t>2</m:t>
                              </m:r>
                            </m:sup>
                          </m:sSup>
                        </m:e>
                        <m:sup>
                          <m:r>
                            <a:rPr lang="en-US" sz="2400" b="0" i="0" smtClean="0">
                              <a:solidFill>
                                <a:schemeClr val="accent1">
                                  <a:lumMod val="75000"/>
                                </a:schemeClr>
                              </a:solidFill>
                              <a:latin typeface="Cambria Math" panose="02040503050406030204" pitchFamily="18" charset="0"/>
                            </a:rPr>
                            <m:t> </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a:rPr lang="en-US" sz="2400" b="0" i="0" smtClean="0">
                              <a:solidFill>
                                <a:schemeClr val="accent1">
                                  <a:lumMod val="75000"/>
                                </a:schemeClr>
                              </a:solidFill>
                              <a:latin typeface="Cambria Math" panose="02040503050406030204" pitchFamily="18" charset="0"/>
                            </a:rPr>
                            <m:t> </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e>
                        <m:sup>
                          <m:r>
                            <a:rPr lang="en-US" sz="2400" b="0" i="0" smtClean="0">
                              <a:solidFill>
                                <a:schemeClr val="accent1">
                                  <a:lumMod val="75000"/>
                                </a:schemeClr>
                              </a:solidFill>
                              <a:latin typeface="Cambria Math" panose="02040503050406030204" pitchFamily="18" charset="0"/>
                            </a:rPr>
                            <m:t> </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oMath>
                  </m:oMathPara>
                </a14:m>
                <a:endParaRPr lang="en-US" sz="2400" dirty="0"/>
              </a:p>
            </p:txBody>
          </p:sp>
        </mc:Choice>
        <mc:Fallback xmlns="">
          <p:sp>
            <p:nvSpPr>
              <p:cNvPr id="28" name="TextBox 27">
                <a:extLst>
                  <a:ext uri="{FF2B5EF4-FFF2-40B4-BE49-F238E27FC236}">
                    <a16:creationId xmlns:a16="http://schemas.microsoft.com/office/drawing/2014/main" id="{ADCDC6BC-1BA4-60E4-8D9F-5ACE31B7E5A2}"/>
                  </a:ext>
                </a:extLst>
              </p:cNvPr>
              <p:cNvSpPr txBox="1">
                <a:spLocks noRot="1" noChangeAspect="1" noMove="1" noResize="1" noEditPoints="1" noAdjustHandles="1" noChangeArrowheads="1" noChangeShapeType="1" noTextEdit="1"/>
              </p:cNvSpPr>
              <p:nvPr/>
            </p:nvSpPr>
            <p:spPr>
              <a:xfrm>
                <a:off x="-758351" y="3658896"/>
                <a:ext cx="7965510" cy="461665"/>
              </a:xfrm>
              <a:prstGeom prst="rect">
                <a:avLst/>
              </a:prstGeom>
              <a:blipFill>
                <a:blip r:embed="rId8"/>
                <a:stretch>
                  <a:fillRect t="-18919" b="-21622"/>
                </a:stretch>
              </a:blipFill>
            </p:spPr>
            <p:txBody>
              <a:bodyPr/>
              <a:lstStyle/>
              <a:p>
                <a:r>
                  <a:rPr lang="en-US">
                    <a:noFill/>
                  </a:rPr>
                  <a:t> </a:t>
                </a:r>
              </a:p>
            </p:txBody>
          </p:sp>
        </mc:Fallback>
      </mc:AlternateContent>
      <p:pic>
        <p:nvPicPr>
          <p:cNvPr id="32" name="Graphic 31" descr="Checkbox Checked with solid fill">
            <a:extLst>
              <a:ext uri="{FF2B5EF4-FFF2-40B4-BE49-F238E27FC236}">
                <a16:creationId xmlns:a16="http://schemas.microsoft.com/office/drawing/2014/main" id="{7C18356F-1876-7F7A-3CD2-D9A8837F6B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98848" y="3349833"/>
            <a:ext cx="914400" cy="914400"/>
          </a:xfrm>
          <a:prstGeom prst="rect">
            <a:avLst/>
          </a:prstGeom>
        </p:spPr>
      </p:pic>
      <p:pic>
        <p:nvPicPr>
          <p:cNvPr id="33" name="Graphic 32" descr="Checkbox Checked with solid fill">
            <a:extLst>
              <a:ext uri="{FF2B5EF4-FFF2-40B4-BE49-F238E27FC236}">
                <a16:creationId xmlns:a16="http://schemas.microsoft.com/office/drawing/2014/main" id="{80134915-2F93-89B3-3C2A-C08030B53A0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78755" y="2692356"/>
            <a:ext cx="914400" cy="914400"/>
          </a:xfrm>
          <a:prstGeom prst="rect">
            <a:avLst/>
          </a:prstGeom>
        </p:spPr>
      </p:pic>
      <p:cxnSp>
        <p:nvCxnSpPr>
          <p:cNvPr id="4" name="Straight Connector 3">
            <a:extLst>
              <a:ext uri="{FF2B5EF4-FFF2-40B4-BE49-F238E27FC236}">
                <a16:creationId xmlns:a16="http://schemas.microsoft.com/office/drawing/2014/main" id="{D65F9DD1-F0B6-BB76-FD2F-75F03F756237}"/>
              </a:ext>
            </a:extLst>
          </p:cNvPr>
          <p:cNvCxnSpPr/>
          <p:nvPr/>
        </p:nvCxnSpPr>
        <p:spPr>
          <a:xfrm>
            <a:off x="337930" y="4982515"/>
            <a:ext cx="116207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7CC3B7F-868F-E45B-A7F4-7723F74977CE}"/>
              </a:ext>
            </a:extLst>
          </p:cNvPr>
          <p:cNvSpPr txBox="1"/>
          <p:nvPr/>
        </p:nvSpPr>
        <p:spPr>
          <a:xfrm>
            <a:off x="648679" y="5198609"/>
            <a:ext cx="1390124" cy="369332"/>
          </a:xfrm>
          <a:prstGeom prst="rect">
            <a:avLst/>
          </a:prstGeom>
          <a:noFill/>
        </p:spPr>
        <p:txBody>
          <a:bodyPr wrap="none" rtlCol="0">
            <a:spAutoFit/>
          </a:bodyPr>
          <a:lstStyle/>
          <a:p>
            <a:r>
              <a:rPr lang="en-US" dirty="0"/>
              <a:t>Apply Di rule</a:t>
            </a:r>
          </a:p>
        </p:txBody>
      </p:sp>
      <p:sp>
        <p:nvSpPr>
          <p:cNvPr id="3" name="TextBox 2">
            <a:extLst>
              <a:ext uri="{FF2B5EF4-FFF2-40B4-BE49-F238E27FC236}">
                <a16:creationId xmlns:a16="http://schemas.microsoft.com/office/drawing/2014/main" id="{32821CF9-BC70-F339-8A05-D295AECDF884}"/>
              </a:ext>
            </a:extLst>
          </p:cNvPr>
          <p:cNvSpPr txBox="1"/>
          <p:nvPr/>
        </p:nvSpPr>
        <p:spPr>
          <a:xfrm>
            <a:off x="12820" y="4270492"/>
            <a:ext cx="1324787" cy="646331"/>
          </a:xfrm>
          <a:prstGeom prst="rect">
            <a:avLst/>
          </a:prstGeom>
          <a:noFill/>
        </p:spPr>
        <p:txBody>
          <a:bodyPr wrap="square" rtlCol="0">
            <a:spAutoFit/>
          </a:bodyPr>
          <a:lstStyle/>
          <a:p>
            <a:r>
              <a:rPr lang="en-US" dirty="0"/>
              <a:t>Apply</a:t>
            </a:r>
          </a:p>
          <a:p>
            <a:r>
              <a:rPr lang="en-US" dirty="0"/>
              <a:t>substitution</a:t>
            </a:r>
          </a:p>
        </p:txBody>
      </p:sp>
      <p:cxnSp>
        <p:nvCxnSpPr>
          <p:cNvPr id="12" name="Straight Connector 11">
            <a:extLst>
              <a:ext uri="{FF2B5EF4-FFF2-40B4-BE49-F238E27FC236}">
                <a16:creationId xmlns:a16="http://schemas.microsoft.com/office/drawing/2014/main" id="{1CAA7BFD-237C-D517-C3C7-1498985695D7}"/>
              </a:ext>
            </a:extLst>
          </p:cNvPr>
          <p:cNvCxnSpPr/>
          <p:nvPr/>
        </p:nvCxnSpPr>
        <p:spPr>
          <a:xfrm>
            <a:off x="353028" y="4123201"/>
            <a:ext cx="116207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1196014-9D5F-6DCE-CFBF-65FE6338C9FF}"/>
              </a:ext>
            </a:extLst>
          </p:cNvPr>
          <p:cNvSpPr txBox="1"/>
          <p:nvPr/>
        </p:nvSpPr>
        <p:spPr>
          <a:xfrm>
            <a:off x="12820" y="3624819"/>
            <a:ext cx="1324787" cy="369332"/>
          </a:xfrm>
          <a:prstGeom prst="rect">
            <a:avLst/>
          </a:prstGeom>
          <a:noFill/>
        </p:spPr>
        <p:txBody>
          <a:bodyPr wrap="square" rtlCol="0">
            <a:spAutoFit/>
          </a:bodyPr>
          <a:lstStyle/>
          <a:p>
            <a:r>
              <a:rPr lang="en-US" dirty="0"/>
              <a:t>Arithmetic!</a:t>
            </a:r>
          </a:p>
        </p:txBody>
      </p:sp>
      <p:cxnSp>
        <p:nvCxnSpPr>
          <p:cNvPr id="17" name="Straight Connector 16">
            <a:extLst>
              <a:ext uri="{FF2B5EF4-FFF2-40B4-BE49-F238E27FC236}">
                <a16:creationId xmlns:a16="http://schemas.microsoft.com/office/drawing/2014/main" id="{BFCC8829-D111-1E8C-1153-67ECBD6A9EA5}"/>
              </a:ext>
            </a:extLst>
          </p:cNvPr>
          <p:cNvCxnSpPr/>
          <p:nvPr/>
        </p:nvCxnSpPr>
        <p:spPr>
          <a:xfrm>
            <a:off x="574326" y="3506740"/>
            <a:ext cx="116207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E409290-E3E2-99A8-28D5-9FF4AEA470E9}"/>
                  </a:ext>
                </a:extLst>
              </p:cNvPr>
              <p:cNvSpPr txBox="1"/>
              <p:nvPr/>
            </p:nvSpPr>
            <p:spPr>
              <a:xfrm>
                <a:off x="866164" y="4338117"/>
                <a:ext cx="6341164"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accent1">
                              <a:lumMod val="75000"/>
                            </a:schemeClr>
                          </a:solidFill>
                          <a:latin typeface="Cambria Math" panose="02040503050406030204" pitchFamily="18" charset="0"/>
                        </a:rPr>
                        <m:t>𝑦</m:t>
                      </m:r>
                      <m:r>
                        <a:rPr lang="en-US" sz="2400" b="0" i="1" smtClean="0">
                          <a:solidFill>
                            <a:schemeClr val="accent1">
                              <a:lumMod val="75000"/>
                            </a:schemeClr>
                          </a:solidFill>
                          <a:latin typeface="Cambria Math" panose="02040503050406030204" pitchFamily="18" charset="0"/>
                        </a:rPr>
                        <m:t>=</m:t>
                      </m:r>
                      <m:r>
                        <a:rPr lang="en-US" sz="2400" b="0" i="1" smtClean="0">
                          <a:solidFill>
                            <a:schemeClr val="accent1">
                              <a:lumMod val="75000"/>
                            </a:schemeClr>
                          </a:solidFill>
                          <a:latin typeface="Cambria Math" panose="02040503050406030204" pitchFamily="18" charset="0"/>
                        </a:rPr>
                        <m:t>𝑐</m:t>
                      </m:r>
                      <m:r>
                        <a:rPr lang="en-US" sz="2400" b="0" i="1" smtClean="0">
                          <a:solidFill>
                            <a:schemeClr val="accent1">
                              <a:lumMod val="75000"/>
                            </a:schemeClr>
                          </a:solidFill>
                          <a:latin typeface="Cambria Math" panose="02040503050406030204" pitchFamily="18" charset="0"/>
                        </a:rPr>
                        <m:t>, </m:t>
                      </m:r>
                      <m:r>
                        <a:rPr lang="en-US" sz="2400" b="0" i="1" smtClean="0">
                          <a:solidFill>
                            <a:schemeClr val="accent1">
                              <a:lumMod val="75000"/>
                            </a:schemeClr>
                          </a:solidFill>
                          <a:latin typeface="Cambria Math" panose="02040503050406030204" pitchFamily="18" charset="0"/>
                        </a:rPr>
                        <m:t>𝑥</m:t>
                      </m:r>
                      <m:r>
                        <a:rPr lang="en-US" sz="2400" b="0" i="1" smtClean="0">
                          <a:solidFill>
                            <a:schemeClr val="accent1">
                              <a:lumMod val="75000"/>
                            </a:schemeClr>
                          </a:solidFill>
                          <a:latin typeface="Cambria Math" panose="02040503050406030204" pitchFamily="18" charset="0"/>
                        </a:rPr>
                        <m:t>=0 ⊢</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x</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y</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m:t>
                      </m:r>
                      <m:sSup>
                        <m:sSupPr>
                          <m:ctrlPr>
                            <a:rPr lang="en-US" sz="2400" b="0" i="1" smtClean="0">
                              <a:solidFill>
                                <a:schemeClr val="accent1">
                                  <a:lumMod val="75000"/>
                                </a:schemeClr>
                              </a:solidFill>
                              <a:latin typeface="Cambria Math" panose="02040503050406030204" pitchFamily="18" charset="0"/>
                            </a:rPr>
                          </m:ctrlPr>
                        </m:sSupPr>
                        <m:e>
                          <m:r>
                            <m:rPr>
                              <m:sty m:val="p"/>
                            </m:rPr>
                            <a:rPr lang="en-US" sz="2400" b="0" i="0" smtClean="0">
                              <a:solidFill>
                                <a:schemeClr val="accent1">
                                  <a:lumMod val="75000"/>
                                </a:schemeClr>
                              </a:solidFill>
                              <a:latin typeface="Cambria Math" panose="02040503050406030204" pitchFamily="18" charset="0"/>
                            </a:rPr>
                            <m:t>c</m:t>
                          </m:r>
                        </m:e>
                        <m:sup>
                          <m:r>
                            <a:rPr lang="en-US" sz="2400" b="0" i="0" smtClean="0">
                              <a:solidFill>
                                <a:schemeClr val="accent1">
                                  <a:lumMod val="75000"/>
                                </a:schemeClr>
                              </a:solidFill>
                              <a:latin typeface="Cambria Math" panose="02040503050406030204" pitchFamily="18" charset="0"/>
                            </a:rPr>
                            <m:t>2</m:t>
                          </m:r>
                        </m:sup>
                      </m:sSup>
                      <m:r>
                        <a:rPr lang="en-US" sz="2400" b="0" i="0" smtClean="0">
                          <a:solidFill>
                            <a:schemeClr val="accent1">
                              <a:lumMod val="75000"/>
                            </a:schemeClr>
                          </a:solidFill>
                          <a:latin typeface="Cambria Math" panose="02040503050406030204" pitchFamily="18" charset="0"/>
                        </a:rPr>
                        <m:t> </m:t>
                      </m:r>
                    </m:oMath>
                  </m:oMathPara>
                </a14:m>
                <a:endParaRPr lang="en-US" sz="2400" dirty="0"/>
              </a:p>
            </p:txBody>
          </p:sp>
        </mc:Choice>
        <mc:Fallback xmlns="">
          <p:sp>
            <p:nvSpPr>
              <p:cNvPr id="24" name="TextBox 23">
                <a:extLst>
                  <a:ext uri="{FF2B5EF4-FFF2-40B4-BE49-F238E27FC236}">
                    <a16:creationId xmlns:a16="http://schemas.microsoft.com/office/drawing/2014/main" id="{EE409290-E3E2-99A8-28D5-9FF4AEA470E9}"/>
                  </a:ext>
                </a:extLst>
              </p:cNvPr>
              <p:cNvSpPr txBox="1">
                <a:spLocks noRot="1" noChangeAspect="1" noMove="1" noResize="1" noEditPoints="1" noAdjustHandles="1" noChangeArrowheads="1" noChangeShapeType="1" noTextEdit="1"/>
              </p:cNvSpPr>
              <p:nvPr/>
            </p:nvSpPr>
            <p:spPr>
              <a:xfrm>
                <a:off x="866164" y="4338117"/>
                <a:ext cx="6341164" cy="461665"/>
              </a:xfrm>
              <a:prstGeom prst="rect">
                <a:avLst/>
              </a:prstGeom>
              <a:blipFill>
                <a:blip r:embed="rId11"/>
                <a:stretch>
                  <a:fillRect b="-21622"/>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9BA32060-7643-514E-9208-10DF9C9DAC32}"/>
              </a:ext>
            </a:extLst>
          </p:cNvPr>
          <p:cNvSpPr txBox="1"/>
          <p:nvPr/>
        </p:nvSpPr>
        <p:spPr>
          <a:xfrm>
            <a:off x="571236" y="6211336"/>
            <a:ext cx="11244470" cy="276999"/>
          </a:xfrm>
          <a:prstGeom prst="rect">
            <a:avLst/>
          </a:prstGeom>
          <a:noFill/>
        </p:spPr>
        <p:txBody>
          <a:bodyPr wrap="square">
            <a:spAutoFit/>
          </a:bodyPr>
          <a:lstStyle/>
          <a:p>
            <a:r>
              <a:rPr lang="en-US" sz="1200" dirty="0">
                <a:effectLst/>
                <a:latin typeface="+mj-lt"/>
              </a:rPr>
              <a:t>[10] Differential Dynamic Logic, Logical Foundations of Cyber-Physical Systems. André Platzer. 2018 </a:t>
            </a:r>
            <a:r>
              <a:rPr lang="en-US" sz="1200" dirty="0">
                <a:solidFill>
                  <a:srgbClr val="0054C9"/>
                </a:solidFill>
                <a:effectLst/>
                <a:latin typeface="+mj-lt"/>
                <a:hlinkClick r:id="rId12"/>
              </a:rPr>
              <a:t>https://doi.org/10.1007/978-3-319-63588-0 </a:t>
            </a:r>
            <a:endParaRPr lang="en-US" sz="1200" dirty="0">
              <a:latin typeface="+mj-lt"/>
            </a:endParaRP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20954B3F-D473-E7B8-C3CB-F999CAB16DE4}"/>
                  </a:ext>
                </a:extLst>
              </p:cNvPr>
              <p:cNvSpPr txBox="1"/>
              <p:nvPr/>
            </p:nvSpPr>
            <p:spPr>
              <a:xfrm>
                <a:off x="571236" y="6432682"/>
                <a:ext cx="9986675" cy="276999"/>
              </a:xfrm>
              <a:prstGeom prst="rect">
                <a:avLst/>
              </a:prstGeom>
              <a:noFill/>
            </p:spPr>
            <p:txBody>
              <a:bodyPr wrap="square">
                <a:spAutoFit/>
              </a:bodyPr>
              <a:lstStyle/>
              <a:p>
                <a:r>
                  <a:rPr lang="en-US" sz="1200" dirty="0">
                    <a:effectLst/>
                    <a:latin typeface="+mj-lt"/>
                  </a:rPr>
                  <a:t>[11] </a:t>
                </a:r>
                <a14:m>
                  <m:oMath xmlns:m="http://schemas.openxmlformats.org/officeDocument/2006/math">
                    <m:r>
                      <a:rPr lang="en-US" sz="1200" b="1" i="0" smtClean="0">
                        <a:solidFill>
                          <a:schemeClr val="tx1"/>
                        </a:solidFill>
                        <a:latin typeface="Cambria Math" panose="02040503050406030204" pitchFamily="18" charset="0"/>
                      </a:rPr>
                      <m:t>𝐝𝐋</m:t>
                    </m:r>
                  </m:oMath>
                </a14:m>
                <a:r>
                  <a:rPr lang="en-US" sz="1200" dirty="0">
                    <a:effectLst/>
                    <a:latin typeface="+mj-lt"/>
                  </a:rPr>
                  <a:t> “Cheat </a:t>
                </a:r>
                <a:r>
                  <a:rPr lang="en-US" sz="1200" dirty="0">
                    <a:latin typeface="+mj-lt"/>
                  </a:rPr>
                  <a:t>Sheet,” </a:t>
                </a:r>
                <a:r>
                  <a:rPr lang="en-US" sz="1200" dirty="0">
                    <a:effectLst/>
                    <a:latin typeface="+mj-lt"/>
                  </a:rPr>
                  <a:t>André Platzer, </a:t>
                </a:r>
                <a:r>
                  <a:rPr lang="en-US" sz="1200" dirty="0">
                    <a:effectLst/>
                    <a:latin typeface="+mj-lt"/>
                    <a:hlinkClick r:id="rId13"/>
                  </a:rPr>
                  <a:t>https://symbolaris.com/logic/dL-sheet.pdf</a:t>
                </a:r>
                <a:r>
                  <a:rPr lang="en-US" sz="1200" dirty="0">
                    <a:effectLst/>
                    <a:latin typeface="+mj-lt"/>
                  </a:rPr>
                  <a:t> </a:t>
                </a:r>
                <a:endParaRPr lang="en-US" sz="1200" dirty="0">
                  <a:latin typeface="+mj-lt"/>
                </a:endParaRPr>
              </a:p>
            </p:txBody>
          </p:sp>
        </mc:Choice>
        <mc:Fallback>
          <p:sp>
            <p:nvSpPr>
              <p:cNvPr id="29" name="TextBox 28">
                <a:extLst>
                  <a:ext uri="{FF2B5EF4-FFF2-40B4-BE49-F238E27FC236}">
                    <a16:creationId xmlns:a16="http://schemas.microsoft.com/office/drawing/2014/main" id="{20954B3F-D473-E7B8-C3CB-F999CAB16DE4}"/>
                  </a:ext>
                </a:extLst>
              </p:cNvPr>
              <p:cNvSpPr txBox="1">
                <a:spLocks noRot="1" noChangeAspect="1" noMove="1" noResize="1" noEditPoints="1" noAdjustHandles="1" noChangeArrowheads="1" noChangeShapeType="1" noTextEdit="1"/>
              </p:cNvSpPr>
              <p:nvPr/>
            </p:nvSpPr>
            <p:spPr>
              <a:xfrm>
                <a:off x="571236" y="6432682"/>
                <a:ext cx="9986675" cy="276999"/>
              </a:xfrm>
              <a:prstGeom prst="rect">
                <a:avLst/>
              </a:prstGeom>
              <a:blipFill>
                <a:blip r:embed="rId6"/>
                <a:stretch>
                  <a:fillRect b="-13043"/>
                </a:stretch>
              </a:blipFill>
            </p:spPr>
            <p:txBody>
              <a:bodyPr/>
              <a:lstStyle/>
              <a:p>
                <a:r>
                  <a:rPr lang="en-US">
                    <a:noFill/>
                  </a:rPr>
                  <a:t> </a:t>
                </a:r>
              </a:p>
            </p:txBody>
          </p:sp>
        </mc:Fallback>
      </mc:AlternateContent>
    </p:spTree>
    <p:extLst>
      <p:ext uri="{BB962C8B-B14F-4D97-AF65-F5344CB8AC3E}">
        <p14:creationId xmlns:p14="http://schemas.microsoft.com/office/powerpoint/2010/main" val="2852302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1E509047-6A44-D8BB-4D49-FF51672388F4}"/>
              </a:ext>
            </a:extLst>
          </p:cNvPr>
          <p:cNvPicPr>
            <a:picLocks noChangeAspect="1"/>
          </p:cNvPicPr>
          <p:nvPr/>
        </p:nvPicPr>
        <p:blipFill rotWithShape="1">
          <a:blip r:embed="rId3"/>
          <a:srcRect l="20863" t="7392" r="3929"/>
          <a:stretch/>
        </p:blipFill>
        <p:spPr>
          <a:xfrm>
            <a:off x="11743" y="-11712"/>
            <a:ext cx="8163563" cy="6458520"/>
          </a:xfrm>
          <a:prstGeom prst="rect">
            <a:avLst/>
          </a:prstGeom>
        </p:spPr>
      </p:pic>
      <p:pic>
        <p:nvPicPr>
          <p:cNvPr id="11" name="Content Placeholder 10" descr="A picture containing text, clock&#10;&#10;Description automatically generated">
            <a:extLst>
              <a:ext uri="{FF2B5EF4-FFF2-40B4-BE49-F238E27FC236}">
                <a16:creationId xmlns:a16="http://schemas.microsoft.com/office/drawing/2014/main" id="{C744E192-22E2-0DA7-E2DB-02C53EEB4DA9}"/>
              </a:ext>
            </a:extLst>
          </p:cNvPr>
          <p:cNvPicPr>
            <a:picLocks noGrp="1" noChangeAspect="1"/>
          </p:cNvPicPr>
          <p:nvPr>
            <p:ph idx="1"/>
          </p:nvPr>
        </p:nvPicPr>
        <p:blipFill>
          <a:blip r:embed="rId4"/>
          <a:stretch>
            <a:fillRect/>
          </a:stretch>
        </p:blipFill>
        <p:spPr>
          <a:xfrm>
            <a:off x="8163583" y="3323493"/>
            <a:ext cx="3797557" cy="3797557"/>
          </a:xfrm>
        </p:spPr>
      </p:pic>
      <p:sp>
        <p:nvSpPr>
          <p:cNvPr id="22" name="Rectangle 21">
            <a:extLst>
              <a:ext uri="{FF2B5EF4-FFF2-40B4-BE49-F238E27FC236}">
                <a16:creationId xmlns:a16="http://schemas.microsoft.com/office/drawing/2014/main" id="{ABA9396C-B399-93CA-D563-573AFC865DD2}"/>
              </a:ext>
            </a:extLst>
          </p:cNvPr>
          <p:cNvSpPr/>
          <p:nvPr/>
        </p:nvSpPr>
        <p:spPr>
          <a:xfrm>
            <a:off x="7966177" y="404741"/>
            <a:ext cx="3797557" cy="24589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5F5A92-6AB9-F54F-3D8C-F9334D5D9E62}"/>
              </a:ext>
            </a:extLst>
          </p:cNvPr>
          <p:cNvSpPr>
            <a:spLocks noGrp="1"/>
          </p:cNvSpPr>
          <p:nvPr>
            <p:ph type="title"/>
          </p:nvPr>
        </p:nvSpPr>
        <p:spPr>
          <a:xfrm>
            <a:off x="9523494" y="2590520"/>
            <a:ext cx="1144233" cy="686048"/>
          </a:xfrm>
        </p:spPr>
        <p:txBody>
          <a:bodyPr anchor="b">
            <a:noAutofit/>
          </a:bodyPr>
          <a:lstStyle/>
          <a:p>
            <a:r>
              <a:rPr lang="en-US" sz="6000" b="1" dirty="0"/>
              <a:t>dL</a:t>
            </a:r>
          </a:p>
        </p:txBody>
      </p:sp>
      <p:cxnSp>
        <p:nvCxnSpPr>
          <p:cNvPr id="24" name="Straight Arrow Connector 23">
            <a:extLst>
              <a:ext uri="{FF2B5EF4-FFF2-40B4-BE49-F238E27FC236}">
                <a16:creationId xmlns:a16="http://schemas.microsoft.com/office/drawing/2014/main" id="{51CDD2F2-71FC-376C-97F6-A22F7497FB0A}"/>
              </a:ext>
            </a:extLst>
          </p:cNvPr>
          <p:cNvCxnSpPr/>
          <p:nvPr/>
        </p:nvCxnSpPr>
        <p:spPr>
          <a:xfrm flipV="1">
            <a:off x="11219936" y="2199384"/>
            <a:ext cx="0" cy="148280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868BFA-7127-C684-E7C3-5492B9F9B465}"/>
              </a:ext>
            </a:extLst>
          </p:cNvPr>
          <p:cNvCxnSpPr/>
          <p:nvPr/>
        </p:nvCxnSpPr>
        <p:spPr>
          <a:xfrm flipV="1">
            <a:off x="8666245" y="2191020"/>
            <a:ext cx="0" cy="148280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27A18B4-CBBC-283D-161D-DC49FDBE0C67}"/>
              </a:ext>
            </a:extLst>
          </p:cNvPr>
          <p:cNvCxnSpPr>
            <a:cxnSpLocks/>
          </p:cNvCxnSpPr>
          <p:nvPr/>
        </p:nvCxnSpPr>
        <p:spPr>
          <a:xfrm flipV="1">
            <a:off x="10017841" y="3164350"/>
            <a:ext cx="0" cy="87498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8473B6B-3A0F-D5FC-67B5-251B340B8608}"/>
              </a:ext>
            </a:extLst>
          </p:cNvPr>
          <p:cNvCxnSpPr/>
          <p:nvPr/>
        </p:nvCxnSpPr>
        <p:spPr>
          <a:xfrm>
            <a:off x="8279027" y="1705232"/>
            <a:ext cx="3212757" cy="0"/>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D6512774-1B0D-7134-60D5-605665F96949}"/>
              </a:ext>
            </a:extLst>
          </p:cNvPr>
          <p:cNvSpPr/>
          <p:nvPr/>
        </p:nvSpPr>
        <p:spPr>
          <a:xfrm>
            <a:off x="8087451" y="377820"/>
            <a:ext cx="3619644" cy="1107996"/>
          </a:xfrm>
          <a:prstGeom prst="rect">
            <a:avLst/>
          </a:prstGeom>
          <a:noFill/>
          <a:effectLst>
            <a:glow rad="1905000">
              <a:schemeClr val="accent4">
                <a:lumMod val="40000"/>
                <a:lumOff val="60000"/>
                <a:alpha val="0"/>
              </a:schemeClr>
            </a:glow>
          </a:effectLst>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600" b="1" dirty="0">
                <a:ln/>
                <a:solidFill>
                  <a:schemeClr val="accent4"/>
                </a:solidFill>
              </a:rPr>
              <a:t>Plaidypvs</a:t>
            </a:r>
            <a:endParaRPr lang="en-US" sz="6600" b="1" cap="none" spc="0" dirty="0">
              <a:ln/>
              <a:solidFill>
                <a:schemeClr val="accent4"/>
              </a:solidFill>
              <a:effectLst/>
            </a:endParaRPr>
          </a:p>
        </p:txBody>
      </p:sp>
      <p:cxnSp>
        <p:nvCxnSpPr>
          <p:cNvPr id="33" name="Straight Arrow Connector 32">
            <a:extLst>
              <a:ext uri="{FF2B5EF4-FFF2-40B4-BE49-F238E27FC236}">
                <a16:creationId xmlns:a16="http://schemas.microsoft.com/office/drawing/2014/main" id="{FA6DEB4F-EC9D-D2A7-C7D4-48529457B7CD}"/>
              </a:ext>
            </a:extLst>
          </p:cNvPr>
          <p:cNvCxnSpPr>
            <a:cxnSpLocks/>
          </p:cNvCxnSpPr>
          <p:nvPr/>
        </p:nvCxnSpPr>
        <p:spPr>
          <a:xfrm flipV="1">
            <a:off x="9996678" y="1911927"/>
            <a:ext cx="0" cy="4488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71B31EE-13BC-BBBC-7D3A-CF6EF96ECBC0}"/>
              </a:ext>
            </a:extLst>
          </p:cNvPr>
          <p:cNvSpPr txBox="1"/>
          <p:nvPr/>
        </p:nvSpPr>
        <p:spPr>
          <a:xfrm>
            <a:off x="416136" y="6453248"/>
            <a:ext cx="11545002" cy="276999"/>
          </a:xfrm>
          <a:prstGeom prst="rect">
            <a:avLst/>
          </a:prstGeom>
          <a:noFill/>
        </p:spPr>
        <p:txBody>
          <a:bodyPr wrap="square">
            <a:spAutoFit/>
          </a:bodyPr>
          <a:lstStyle/>
          <a:p>
            <a:pPr algn="l"/>
            <a:r>
              <a:rPr lang="en-US" sz="1200" dirty="0">
                <a:effectLst/>
                <a:latin typeface="+mj-lt"/>
              </a:rPr>
              <a:t>[12]</a:t>
            </a:r>
            <a:r>
              <a:rPr lang="en-US" sz="1200" b="0" i="0" u="none" strike="noStrike" dirty="0">
                <a:solidFill>
                  <a:srgbClr val="333333"/>
                </a:solidFill>
                <a:effectLst/>
                <a:latin typeface="+mj-lt"/>
              </a:rPr>
              <a:t> Towards an Implementation of Differential Dynamic Logic in PVS, SOAP 2022, Slagel et. al. </a:t>
            </a:r>
            <a:r>
              <a:rPr lang="en-US" sz="1200" b="0" i="0" u="none" strike="noStrike" dirty="0">
                <a:solidFill>
                  <a:srgbClr val="333333"/>
                </a:solidFill>
                <a:effectLst/>
                <a:latin typeface="+mj-lt"/>
                <a:hlinkClick r:id="rId5"/>
              </a:rPr>
              <a:t>https://dl.acm.org/doi/abs/10.1145/3520313.3534661</a:t>
            </a:r>
            <a:r>
              <a:rPr lang="en-US" sz="1200" b="0" i="0" u="none" strike="noStrike" dirty="0">
                <a:solidFill>
                  <a:srgbClr val="333333"/>
                </a:solidFill>
                <a:effectLst/>
                <a:latin typeface="+mj-lt"/>
              </a:rPr>
              <a:t> </a:t>
            </a:r>
          </a:p>
        </p:txBody>
      </p:sp>
      <p:cxnSp>
        <p:nvCxnSpPr>
          <p:cNvPr id="4" name="Straight Connector 3">
            <a:extLst>
              <a:ext uri="{FF2B5EF4-FFF2-40B4-BE49-F238E27FC236}">
                <a16:creationId xmlns:a16="http://schemas.microsoft.com/office/drawing/2014/main" id="{B65249F8-4B98-2EFA-F0AD-99A944E16A1D}"/>
              </a:ext>
            </a:extLst>
          </p:cNvPr>
          <p:cNvCxnSpPr>
            <a:cxnSpLocks/>
          </p:cNvCxnSpPr>
          <p:nvPr/>
        </p:nvCxnSpPr>
        <p:spPr>
          <a:xfrm>
            <a:off x="450319" y="6457329"/>
            <a:ext cx="1124447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625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40B0B1F9-2376-8865-9F2B-B18BC233136B}"/>
              </a:ext>
            </a:extLst>
          </p:cNvPr>
          <p:cNvPicPr>
            <a:picLocks noChangeAspect="1"/>
          </p:cNvPicPr>
          <p:nvPr/>
        </p:nvPicPr>
        <p:blipFill>
          <a:blip r:embed="rId2"/>
          <a:stretch>
            <a:fillRect/>
          </a:stretch>
        </p:blipFill>
        <p:spPr>
          <a:xfrm>
            <a:off x="2786053" y="372565"/>
            <a:ext cx="7439801" cy="4184888"/>
          </a:xfrm>
          <a:prstGeom prst="rect">
            <a:avLst/>
          </a:prstGeom>
        </p:spPr>
      </p:pic>
      <p:sp>
        <p:nvSpPr>
          <p:cNvPr id="11" name="Rectangle 10">
            <a:extLst>
              <a:ext uri="{FF2B5EF4-FFF2-40B4-BE49-F238E27FC236}">
                <a16:creationId xmlns:a16="http://schemas.microsoft.com/office/drawing/2014/main" id="{73AE8B09-3BA6-2806-6ECA-B6C875F584C9}"/>
              </a:ext>
            </a:extLst>
          </p:cNvPr>
          <p:cNvSpPr/>
          <p:nvPr/>
        </p:nvSpPr>
        <p:spPr>
          <a:xfrm>
            <a:off x="655565" y="4293925"/>
            <a:ext cx="10515600" cy="2358665"/>
          </a:xfrm>
          <a:prstGeom prst="rect">
            <a:avLst/>
          </a:prstGeom>
          <a:solidFill>
            <a:schemeClr val="bg1"/>
          </a:solidFill>
          <a:ln w="508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89736BA-CB1B-444E-0A47-F29AEBFB4DE6}"/>
              </a:ext>
            </a:extLst>
          </p:cNvPr>
          <p:cNvSpPr txBox="1"/>
          <p:nvPr/>
        </p:nvSpPr>
        <p:spPr>
          <a:xfrm>
            <a:off x="655565" y="4295843"/>
            <a:ext cx="2547492" cy="523220"/>
          </a:xfrm>
          <a:prstGeom prst="rect">
            <a:avLst/>
          </a:prstGeom>
          <a:noFill/>
        </p:spPr>
        <p:txBody>
          <a:bodyPr wrap="none" rtlCol="0">
            <a:spAutoFit/>
          </a:bodyPr>
          <a:lstStyle/>
          <a:p>
            <a:r>
              <a:rPr lang="en-US" sz="2800" dirty="0">
                <a:solidFill>
                  <a:schemeClr val="accent6">
                    <a:lumMod val="75000"/>
                  </a:schemeClr>
                </a:solidFill>
              </a:rPr>
              <a:t>Example</a:t>
            </a:r>
            <a:r>
              <a:rPr lang="en-US" sz="2800" dirty="0">
                <a:solidFill>
                  <a:schemeClr val="accent1">
                    <a:lumMod val="75000"/>
                  </a:schemeClr>
                </a:solidFill>
              </a:rPr>
              <a:t>: </a:t>
            </a:r>
            <a:r>
              <a:rPr lang="en-US" sz="2800" dirty="0"/>
              <a:t>Define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86ED86-5546-AA9E-C3E6-CB0DCA6B2F5B}"/>
                  </a:ext>
                </a:extLst>
              </p:cNvPr>
              <p:cNvSpPr txBox="1"/>
              <p:nvPr/>
            </p:nvSpPr>
            <p:spPr>
              <a:xfrm>
                <a:off x="2533884" y="4855436"/>
                <a:ext cx="651630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m:t>
                          </m:r>
                          <m:d>
                            <m:dPr>
                              <m:ctrlPr>
                                <a:rPr lang="en-US" sz="3600" b="0" i="1" smtClean="0">
                                  <a:latin typeface="Cambria Math" panose="02040503050406030204" pitchFamily="18" charset="0"/>
                                </a:rPr>
                              </m:ctrlPr>
                            </m:dPr>
                            <m:e>
                              <m:r>
                                <a:rPr lang="en-US" sz="3600" b="0" i="1" smtClean="0">
                                  <a:latin typeface="Cambria Math" panose="02040503050406030204" pitchFamily="18" charset="0"/>
                                </a:rPr>
                                <m:t>?</m:t>
                              </m:r>
                              <m:r>
                                <a:rPr lang="en-US" sz="3600" b="0" i="1" smtClean="0">
                                  <a:latin typeface="Cambria Math" panose="02040503050406030204" pitchFamily="18" charset="0"/>
                                </a:rPr>
                                <m:t>𝑆</m:t>
                              </m:r>
                              <m:r>
                                <a:rPr lang="en-US" sz="3600" b="0" i="1" smtClean="0">
                                  <a:latin typeface="Cambria Math" panose="02040503050406030204" pitchFamily="18" charset="0"/>
                                </a:rPr>
                                <m:t> ;</m:t>
                              </m:r>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𝑚</m:t>
                                  </m:r>
                                </m:e>
                                <m:sub>
                                  <m:r>
                                    <a:rPr lang="en-US" sz="3600" b="0" i="1" smtClean="0">
                                      <a:latin typeface="Cambria Math" panose="02040503050406030204" pitchFamily="18" charset="0"/>
                                    </a:rPr>
                                    <m:t>𝑆</m:t>
                                  </m:r>
                                </m:sub>
                              </m:sSub>
                              <m:r>
                                <a:rPr lang="en-US" sz="3600" b="0" i="1" smtClean="0">
                                  <a:latin typeface="Cambria Math" panose="02040503050406030204" pitchFamily="18" charset="0"/>
                                </a:rPr>
                                <m:t>(</m:t>
                              </m:r>
                              <m:r>
                                <a:rPr lang="en-US" sz="3600" b="0" i="1" smtClean="0">
                                  <a:latin typeface="Cambria Math" panose="02040503050406030204" pitchFamily="18" charset="0"/>
                                </a:rPr>
                                <m:t>𝛼</m:t>
                              </m:r>
                            </m:e>
                          </m:d>
                          <m:r>
                            <a:rPr lang="en-US" sz="3600" b="0" i="1" smtClean="0">
                              <a:latin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m:t>
                          </m:r>
                          <m:r>
                            <a:rPr lang="en-US" sz="3600" b="0" i="1" smtClean="0">
                              <a:latin typeface="Cambria Math" panose="02040503050406030204" pitchFamily="18" charset="0"/>
                              <a:ea typeface="Cambria Math" panose="02040503050406030204" pitchFamily="18" charset="0"/>
                            </a:rPr>
                            <m:t>𝑆</m:t>
                          </m:r>
                          <m:r>
                            <a:rPr lang="en-US" sz="3600" b="0" i="1" smtClean="0">
                              <a:latin typeface="Cambria Math" panose="02040503050406030204" pitchFamily="18" charset="0"/>
                              <a:ea typeface="Cambria Math" panose="02040503050406030204" pitchFamily="18" charset="0"/>
                            </a:rPr>
                            <m:t> ;</m:t>
                          </m:r>
                          <m:r>
                            <a:rPr lang="en-US" sz="3600" b="0" i="1" smtClean="0">
                              <a:latin typeface="Cambria Math" panose="02040503050406030204" pitchFamily="18" charset="0"/>
                              <a:ea typeface="Cambria Math" panose="02040503050406030204" pitchFamily="18" charset="0"/>
                            </a:rPr>
                            <m:t>𝛽</m:t>
                          </m:r>
                          <m:r>
                            <a:rPr lang="en-US" sz="3600" b="0" i="1" smtClean="0">
                              <a:latin typeface="Cambria Math" panose="02040503050406030204" pitchFamily="18" charset="0"/>
                              <a:ea typeface="Cambria Math" panose="02040503050406030204" pitchFamily="18" charset="0"/>
                            </a:rPr>
                            <m:t>))</m:t>
                          </m:r>
                        </m:e>
                        <m:sup>
                          <m:r>
                            <a:rPr lang="en-US" sz="3600" b="0" i="1" smtClean="0">
                              <a:latin typeface="Cambria Math" panose="02040503050406030204" pitchFamily="18" charset="0"/>
                            </a:rPr>
                            <m:t>∗</m:t>
                          </m:r>
                        </m:sup>
                      </m:sSup>
                    </m:oMath>
                  </m:oMathPara>
                </a14:m>
                <a:endParaRPr lang="en-US" sz="3600" dirty="0"/>
              </a:p>
            </p:txBody>
          </p:sp>
        </mc:Choice>
        <mc:Fallback xmlns="">
          <p:sp>
            <p:nvSpPr>
              <p:cNvPr id="7" name="TextBox 6">
                <a:extLst>
                  <a:ext uri="{FF2B5EF4-FFF2-40B4-BE49-F238E27FC236}">
                    <a16:creationId xmlns:a16="http://schemas.microsoft.com/office/drawing/2014/main" id="{2A86ED86-5546-AA9E-C3E6-CB0DCA6B2F5B}"/>
                  </a:ext>
                </a:extLst>
              </p:cNvPr>
              <p:cNvSpPr txBox="1">
                <a:spLocks noRot="1" noChangeAspect="1" noMove="1" noResize="1" noEditPoints="1" noAdjustHandles="1" noChangeArrowheads="1" noChangeShapeType="1" noTextEdit="1"/>
              </p:cNvSpPr>
              <p:nvPr/>
            </p:nvSpPr>
            <p:spPr>
              <a:xfrm>
                <a:off x="2533884" y="4855436"/>
                <a:ext cx="6516302" cy="553998"/>
              </a:xfrm>
              <a:prstGeom prst="rect">
                <a:avLst/>
              </a:prstGeom>
              <a:blipFill>
                <a:blip r:embed="rId3"/>
                <a:stretch>
                  <a:fillRect t="-6818" b="-38636"/>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427859" y="64902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302927"/>
            <a:ext cx="10515600" cy="1325563"/>
          </a:xfrm>
        </p:spPr>
        <p:txBody>
          <a:bodyPr>
            <a:normAutofit/>
          </a:bodyPr>
          <a:lstStyle/>
          <a:p>
            <a:r>
              <a:rPr lang="en-US" sz="3600" b="1" dirty="0">
                <a:solidFill>
                  <a:schemeClr val="accent1">
                    <a:lumMod val="75000"/>
                  </a:schemeClr>
                </a:solidFill>
              </a:rPr>
              <a:t>RTA in Plaidypvs</a:t>
            </a:r>
          </a:p>
        </p:txBody>
      </p:sp>
      <p:sp>
        <p:nvSpPr>
          <p:cNvPr id="6" name="TextBox 5">
            <a:extLst>
              <a:ext uri="{FF2B5EF4-FFF2-40B4-BE49-F238E27FC236}">
                <a16:creationId xmlns:a16="http://schemas.microsoft.com/office/drawing/2014/main" id="{7B457C8B-DF66-C327-F7F4-321D92F984DB}"/>
              </a:ext>
            </a:extLst>
          </p:cNvPr>
          <p:cNvSpPr txBox="1"/>
          <p:nvPr/>
        </p:nvSpPr>
        <p:spPr>
          <a:xfrm>
            <a:off x="6002186" y="1036538"/>
            <a:ext cx="6096000" cy="461665"/>
          </a:xfrm>
          <a:prstGeom prst="rect">
            <a:avLst/>
          </a:prstGeom>
          <a:noFill/>
        </p:spPr>
        <p:txBody>
          <a:bodyPr wrap="square">
            <a:spAutoFit/>
          </a:bodyPr>
          <a:lstStyle/>
          <a:p>
            <a:pPr marL="742950" lvl="1" indent="-285750">
              <a:buFont typeface="Arial" panose="020B0604020202020204" pitchFamily="34" charset="0"/>
              <a:buChar char="•"/>
            </a:pPr>
            <a:endParaRPr lang="en-US" sz="2400" dirty="0">
              <a:solidFill>
                <a:schemeClr val="accent1">
                  <a:lumMod val="75000"/>
                </a:schemeClr>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4FB2BFD-6FB5-A4FB-F443-ED306A17DC6D}"/>
                  </a:ext>
                </a:extLst>
              </p:cNvPr>
              <p:cNvSpPr txBox="1"/>
              <p:nvPr/>
            </p:nvSpPr>
            <p:spPr>
              <a:xfrm>
                <a:off x="4981221" y="1174908"/>
                <a:ext cx="49212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𝛼</m:t>
                      </m:r>
                    </m:oMath>
                  </m:oMathPara>
                </a14:m>
                <a:endParaRPr lang="en-US" sz="2800" dirty="0"/>
              </a:p>
            </p:txBody>
          </p:sp>
        </mc:Choice>
        <mc:Fallback xmlns="">
          <p:sp>
            <p:nvSpPr>
              <p:cNvPr id="8" name="TextBox 7">
                <a:extLst>
                  <a:ext uri="{FF2B5EF4-FFF2-40B4-BE49-F238E27FC236}">
                    <a16:creationId xmlns:a16="http://schemas.microsoft.com/office/drawing/2014/main" id="{04FB2BFD-6FB5-A4FB-F443-ED306A17DC6D}"/>
                  </a:ext>
                </a:extLst>
              </p:cNvPr>
              <p:cNvSpPr txBox="1">
                <a:spLocks noRot="1" noChangeAspect="1" noMove="1" noResize="1" noEditPoints="1" noAdjustHandles="1" noChangeArrowheads="1" noChangeShapeType="1" noTextEdit="1"/>
              </p:cNvSpPr>
              <p:nvPr/>
            </p:nvSpPr>
            <p:spPr>
              <a:xfrm>
                <a:off x="4981221" y="1174908"/>
                <a:ext cx="49212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7FFBACA-A04A-E63B-0617-AA440D0C46D3}"/>
                  </a:ext>
                </a:extLst>
              </p:cNvPr>
              <p:cNvSpPr txBox="1"/>
              <p:nvPr/>
            </p:nvSpPr>
            <p:spPr>
              <a:xfrm>
                <a:off x="5024502" y="2822123"/>
                <a:ext cx="4488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𝛽</m:t>
                      </m:r>
                    </m:oMath>
                  </m:oMathPara>
                </a14:m>
                <a:endParaRPr lang="en-US" sz="2400" dirty="0"/>
              </a:p>
            </p:txBody>
          </p:sp>
        </mc:Choice>
        <mc:Fallback xmlns="">
          <p:sp>
            <p:nvSpPr>
              <p:cNvPr id="9" name="TextBox 8">
                <a:extLst>
                  <a:ext uri="{FF2B5EF4-FFF2-40B4-BE49-F238E27FC236}">
                    <a16:creationId xmlns:a16="http://schemas.microsoft.com/office/drawing/2014/main" id="{67FFBACA-A04A-E63B-0617-AA440D0C46D3}"/>
                  </a:ext>
                </a:extLst>
              </p:cNvPr>
              <p:cNvSpPr txBox="1">
                <a:spLocks noRot="1" noChangeAspect="1" noMove="1" noResize="1" noEditPoints="1" noAdjustHandles="1" noChangeArrowheads="1" noChangeShapeType="1" noTextEdit="1"/>
              </p:cNvSpPr>
              <p:nvPr/>
            </p:nvSpPr>
            <p:spPr>
              <a:xfrm>
                <a:off x="5024502" y="2822123"/>
                <a:ext cx="448841" cy="461665"/>
              </a:xfrm>
              <a:prstGeom prst="rect">
                <a:avLst/>
              </a:prstGeom>
              <a:blipFill>
                <a:blip r:embed="rId5"/>
                <a:stretch>
                  <a:fillRect l="-2703"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2878A2B-8E93-8E20-E2EA-1DD3785C5617}"/>
                  </a:ext>
                </a:extLst>
              </p:cNvPr>
              <p:cNvSpPr txBox="1"/>
              <p:nvPr/>
            </p:nvSpPr>
            <p:spPr>
              <a:xfrm>
                <a:off x="6986915" y="2564075"/>
                <a:ext cx="11515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𝑚</m:t>
                          </m:r>
                        </m:e>
                        <m:sub>
                          <m:r>
                            <a:rPr lang="en-US" sz="2400" b="0" i="1" smtClean="0">
                              <a:latin typeface="Cambria Math" panose="02040503050406030204" pitchFamily="18" charset="0"/>
                            </a:rPr>
                            <m:t>𝑠</m:t>
                          </m:r>
                        </m:sub>
                      </m:sSub>
                    </m:oMath>
                  </m:oMathPara>
                </a14:m>
                <a:endParaRPr lang="en-US" sz="2400" dirty="0"/>
              </a:p>
            </p:txBody>
          </p:sp>
        </mc:Choice>
        <mc:Fallback xmlns="">
          <p:sp>
            <p:nvSpPr>
              <p:cNvPr id="10" name="TextBox 9">
                <a:extLst>
                  <a:ext uri="{FF2B5EF4-FFF2-40B4-BE49-F238E27FC236}">
                    <a16:creationId xmlns:a16="http://schemas.microsoft.com/office/drawing/2014/main" id="{D2878A2B-8E93-8E20-E2EA-1DD3785C5617}"/>
                  </a:ext>
                </a:extLst>
              </p:cNvPr>
              <p:cNvSpPr txBox="1">
                <a:spLocks noRot="1" noChangeAspect="1" noMove="1" noResize="1" noEditPoints="1" noAdjustHandles="1" noChangeArrowheads="1" noChangeShapeType="1" noTextEdit="1"/>
              </p:cNvSpPr>
              <p:nvPr/>
            </p:nvSpPr>
            <p:spPr>
              <a:xfrm>
                <a:off x="6986915" y="2564075"/>
                <a:ext cx="1151563" cy="461665"/>
              </a:xfrm>
              <a:prstGeom prst="rect">
                <a:avLst/>
              </a:prstGeom>
              <a:blipFill>
                <a:blip r:embed="rId6"/>
                <a:stretch>
                  <a:fillRect b="-216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E32DD89-B245-04B9-4B53-B0A136335A99}"/>
                  </a:ext>
                </a:extLst>
              </p:cNvPr>
              <p:cNvSpPr txBox="1"/>
              <p:nvPr/>
            </p:nvSpPr>
            <p:spPr>
              <a:xfrm>
                <a:off x="2036721" y="5559127"/>
                <a:ext cx="2742536" cy="649845"/>
              </a:xfrm>
              <a:prstGeom prst="rect">
                <a:avLst/>
              </a:prstGeom>
              <a:noFill/>
            </p:spPr>
            <p:txBody>
              <a:bodyPr wrap="square" rtlCol="0">
                <a:spAutoFit/>
              </a:bodyPr>
              <a:lstStyle/>
              <a:p>
                <a:r>
                  <a:rPr lang="en-US" dirty="0"/>
                  <a:t>While S is true run </a:t>
                </a:r>
                <a14:m>
                  <m:oMath xmlns:m="http://schemas.openxmlformats.org/officeDocument/2006/math">
                    <m:r>
                      <a:rPr lang="en-US" sz="1800" b="0" i="1" smtClean="0">
                        <a:latin typeface="Cambria Math" panose="02040503050406030204" pitchFamily="18" charset="0"/>
                        <a:ea typeface="Cambria Math" panose="02040503050406030204" pitchFamily="18" charset="0"/>
                      </a:rPr>
                      <m:t>𝛼</m:t>
                    </m:r>
                    <m:r>
                      <a:rPr lang="en-US" sz="1800" b="0" i="1" smtClean="0">
                        <a:latin typeface="Cambria Math" panose="02040503050406030204" pitchFamily="18" charset="0"/>
                        <a:ea typeface="Cambria Math" panose="02040503050406030204" pitchFamily="18" charset="0"/>
                      </a:rPr>
                      <m:t> </m:t>
                    </m:r>
                  </m:oMath>
                </a14:m>
                <a:r>
                  <a:rPr lang="en-US" dirty="0"/>
                  <a:t>with monitor</a:t>
                </a:r>
              </a:p>
            </p:txBody>
          </p:sp>
        </mc:Choice>
        <mc:Fallback xmlns="">
          <p:sp>
            <p:nvSpPr>
              <p:cNvPr id="13" name="TextBox 12">
                <a:extLst>
                  <a:ext uri="{FF2B5EF4-FFF2-40B4-BE49-F238E27FC236}">
                    <a16:creationId xmlns:a16="http://schemas.microsoft.com/office/drawing/2014/main" id="{BE32DD89-B245-04B9-4B53-B0A136335A99}"/>
                  </a:ext>
                </a:extLst>
              </p:cNvPr>
              <p:cNvSpPr txBox="1">
                <a:spLocks noRot="1" noChangeAspect="1" noMove="1" noResize="1" noEditPoints="1" noAdjustHandles="1" noChangeArrowheads="1" noChangeShapeType="1" noTextEdit="1"/>
              </p:cNvSpPr>
              <p:nvPr/>
            </p:nvSpPr>
            <p:spPr>
              <a:xfrm>
                <a:off x="2036721" y="5559127"/>
                <a:ext cx="2742536" cy="649845"/>
              </a:xfrm>
              <a:prstGeom prst="rect">
                <a:avLst/>
              </a:prstGeom>
              <a:blipFill>
                <a:blip r:embed="rId7"/>
                <a:stretch>
                  <a:fillRect l="-1843" t="-3774" b="-113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8A8CE2-CE25-94BC-64CB-8F860A8ADBF2}"/>
                  </a:ext>
                </a:extLst>
              </p:cNvPr>
              <p:cNvSpPr txBox="1"/>
              <p:nvPr/>
            </p:nvSpPr>
            <p:spPr>
              <a:xfrm>
                <a:off x="6608924" y="5567590"/>
                <a:ext cx="2742536" cy="369332"/>
              </a:xfrm>
              <a:prstGeom prst="rect">
                <a:avLst/>
              </a:prstGeom>
              <a:noFill/>
            </p:spPr>
            <p:txBody>
              <a:bodyPr wrap="square" rtlCol="0">
                <a:spAutoFit/>
              </a:bodyPr>
              <a:lstStyle/>
              <a:p>
                <a:r>
                  <a:rPr lang="en-US" dirty="0"/>
                  <a:t>While S is not  true run </a:t>
                </a:r>
                <a14:m>
                  <m:oMath xmlns:m="http://schemas.openxmlformats.org/officeDocument/2006/math">
                    <m:r>
                      <a:rPr lang="en-US" sz="1800" b="0" i="1" smtClean="0">
                        <a:latin typeface="Cambria Math" panose="02040503050406030204" pitchFamily="18" charset="0"/>
                        <a:ea typeface="Cambria Math" panose="02040503050406030204" pitchFamily="18" charset="0"/>
                      </a:rPr>
                      <m:t>𝛽</m:t>
                    </m:r>
                  </m:oMath>
                </a14:m>
                <a:r>
                  <a:rPr lang="en-US" dirty="0"/>
                  <a:t>  </a:t>
                </a:r>
              </a:p>
            </p:txBody>
          </p:sp>
        </mc:Choice>
        <mc:Fallback xmlns="">
          <p:sp>
            <p:nvSpPr>
              <p:cNvPr id="14" name="TextBox 13">
                <a:extLst>
                  <a:ext uri="{FF2B5EF4-FFF2-40B4-BE49-F238E27FC236}">
                    <a16:creationId xmlns:a16="http://schemas.microsoft.com/office/drawing/2014/main" id="{568A8CE2-CE25-94BC-64CB-8F860A8ADBF2}"/>
                  </a:ext>
                </a:extLst>
              </p:cNvPr>
              <p:cNvSpPr txBox="1">
                <a:spLocks noRot="1" noChangeAspect="1" noMove="1" noResize="1" noEditPoints="1" noAdjustHandles="1" noChangeArrowheads="1" noChangeShapeType="1" noTextEdit="1"/>
              </p:cNvSpPr>
              <p:nvPr/>
            </p:nvSpPr>
            <p:spPr>
              <a:xfrm>
                <a:off x="6608924" y="5567590"/>
                <a:ext cx="2742536" cy="369332"/>
              </a:xfrm>
              <a:prstGeom prst="rect">
                <a:avLst/>
              </a:prstGeom>
              <a:blipFill>
                <a:blip r:embed="rId8"/>
                <a:stretch>
                  <a:fillRect l="-1843" t="-6667" b="-266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4E1EF3EC-EF1B-D9A8-DB16-55CD471B2AF3}"/>
              </a:ext>
            </a:extLst>
          </p:cNvPr>
          <p:cNvSpPr txBox="1"/>
          <p:nvPr/>
        </p:nvSpPr>
        <p:spPr>
          <a:xfrm>
            <a:off x="5248923" y="5559128"/>
            <a:ext cx="694051" cy="369332"/>
          </a:xfrm>
          <a:prstGeom prst="rect">
            <a:avLst/>
          </a:prstGeom>
          <a:noFill/>
        </p:spPr>
        <p:txBody>
          <a:bodyPr wrap="square" rtlCol="0">
            <a:spAutoFit/>
          </a:bodyPr>
          <a:lstStyle/>
          <a:p>
            <a:r>
              <a:rPr lang="en-US" dirty="0"/>
              <a:t>and</a:t>
            </a:r>
          </a:p>
        </p:txBody>
      </p:sp>
    </p:spTree>
    <p:extLst>
      <p:ext uri="{BB962C8B-B14F-4D97-AF65-F5344CB8AC3E}">
        <p14:creationId xmlns:p14="http://schemas.microsoft.com/office/powerpoint/2010/main" val="1752479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Diagram&#10;&#10;Description automatically generated">
            <a:extLst>
              <a:ext uri="{FF2B5EF4-FFF2-40B4-BE49-F238E27FC236}">
                <a16:creationId xmlns:a16="http://schemas.microsoft.com/office/drawing/2014/main" id="{5AFE2A98-773D-F99C-ADFE-048CDCECF804}"/>
              </a:ext>
            </a:extLst>
          </p:cNvPr>
          <p:cNvPicPr>
            <a:picLocks noChangeAspect="1"/>
          </p:cNvPicPr>
          <p:nvPr/>
        </p:nvPicPr>
        <p:blipFill>
          <a:blip r:embed="rId2"/>
          <a:stretch>
            <a:fillRect/>
          </a:stretch>
        </p:blipFill>
        <p:spPr>
          <a:xfrm>
            <a:off x="2786053" y="372565"/>
            <a:ext cx="7439801" cy="4184888"/>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7F2C37C6-848A-D582-0F24-49372A6D8055}"/>
                  </a:ext>
                </a:extLst>
              </p:cNvPr>
              <p:cNvSpPr txBox="1"/>
              <p:nvPr/>
            </p:nvSpPr>
            <p:spPr>
              <a:xfrm>
                <a:off x="4981221" y="1174908"/>
                <a:ext cx="49212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𝛼</m:t>
                      </m:r>
                    </m:oMath>
                  </m:oMathPara>
                </a14:m>
                <a:endParaRPr lang="en-US" sz="2800" dirty="0"/>
              </a:p>
            </p:txBody>
          </p:sp>
        </mc:Choice>
        <mc:Fallback xmlns="">
          <p:sp>
            <p:nvSpPr>
              <p:cNvPr id="26" name="TextBox 25">
                <a:extLst>
                  <a:ext uri="{FF2B5EF4-FFF2-40B4-BE49-F238E27FC236}">
                    <a16:creationId xmlns:a16="http://schemas.microsoft.com/office/drawing/2014/main" id="{7F2C37C6-848A-D582-0F24-49372A6D8055}"/>
                  </a:ext>
                </a:extLst>
              </p:cNvPr>
              <p:cNvSpPr txBox="1">
                <a:spLocks noRot="1" noChangeAspect="1" noMove="1" noResize="1" noEditPoints="1" noAdjustHandles="1" noChangeArrowheads="1" noChangeShapeType="1" noTextEdit="1"/>
              </p:cNvSpPr>
              <p:nvPr/>
            </p:nvSpPr>
            <p:spPr>
              <a:xfrm>
                <a:off x="4981221" y="1174908"/>
                <a:ext cx="492122" cy="523220"/>
              </a:xfrm>
              <a:prstGeom prst="rect">
                <a:avLst/>
              </a:prstGeom>
              <a:blipFill>
                <a:blip r:embed="rId3"/>
                <a:stretch>
                  <a:fillRect/>
                </a:stretch>
              </a:blipFill>
            </p:spPr>
            <p:txBody>
              <a:bodyPr/>
              <a:lstStyle/>
              <a:p>
                <a:r>
                  <a:rPr lang="en-US">
                    <a:noFill/>
                  </a:rPr>
                  <a:t> </a:t>
                </a:r>
              </a:p>
            </p:txBody>
          </p:sp>
        </mc:Fallback>
      </mc:AlternateContent>
      <p:sp>
        <p:nvSpPr>
          <p:cNvPr id="29" name="Rectangle 28">
            <a:extLst>
              <a:ext uri="{FF2B5EF4-FFF2-40B4-BE49-F238E27FC236}">
                <a16:creationId xmlns:a16="http://schemas.microsoft.com/office/drawing/2014/main" id="{611FC128-2019-7BE3-9F1B-D82135539088}"/>
              </a:ext>
            </a:extLst>
          </p:cNvPr>
          <p:cNvSpPr/>
          <p:nvPr/>
        </p:nvSpPr>
        <p:spPr>
          <a:xfrm>
            <a:off x="655565" y="4293925"/>
            <a:ext cx="10515600" cy="2358665"/>
          </a:xfrm>
          <a:prstGeom prst="rect">
            <a:avLst/>
          </a:prstGeom>
          <a:solidFill>
            <a:schemeClr val="bg1"/>
          </a:solidFill>
          <a:ln w="508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BC2F1AB-19CD-3615-4D60-F35695A7DA64}"/>
                  </a:ext>
                </a:extLst>
              </p:cNvPr>
              <p:cNvSpPr txBox="1"/>
              <p:nvPr/>
            </p:nvSpPr>
            <p:spPr>
              <a:xfrm>
                <a:off x="5024502" y="2822123"/>
                <a:ext cx="44884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𝛽</m:t>
                      </m:r>
                    </m:oMath>
                  </m:oMathPara>
                </a14:m>
                <a:endParaRPr lang="en-US" sz="2400" dirty="0"/>
              </a:p>
            </p:txBody>
          </p:sp>
        </mc:Choice>
        <mc:Fallback xmlns="">
          <p:sp>
            <p:nvSpPr>
              <p:cNvPr id="27" name="TextBox 26">
                <a:extLst>
                  <a:ext uri="{FF2B5EF4-FFF2-40B4-BE49-F238E27FC236}">
                    <a16:creationId xmlns:a16="http://schemas.microsoft.com/office/drawing/2014/main" id="{0BC2F1AB-19CD-3615-4D60-F35695A7DA64}"/>
                  </a:ext>
                </a:extLst>
              </p:cNvPr>
              <p:cNvSpPr txBox="1">
                <a:spLocks noRot="1" noChangeAspect="1" noMove="1" noResize="1" noEditPoints="1" noAdjustHandles="1" noChangeArrowheads="1" noChangeShapeType="1" noTextEdit="1"/>
              </p:cNvSpPr>
              <p:nvPr/>
            </p:nvSpPr>
            <p:spPr>
              <a:xfrm>
                <a:off x="5024502" y="2822123"/>
                <a:ext cx="448841" cy="461665"/>
              </a:xfrm>
              <a:prstGeom prst="rect">
                <a:avLst/>
              </a:prstGeom>
              <a:blipFill>
                <a:blip r:embed="rId4"/>
                <a:stretch>
                  <a:fillRect l="-2703"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86ED86-5546-AA9E-C3E6-CB0DCA6B2F5B}"/>
                  </a:ext>
                </a:extLst>
              </p:cNvPr>
              <p:cNvSpPr txBox="1"/>
              <p:nvPr/>
            </p:nvSpPr>
            <p:spPr>
              <a:xfrm>
                <a:off x="3116765" y="5132757"/>
                <a:ext cx="651630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𝑚</m:t>
                                  </m:r>
                                </m:e>
                                <m:sub>
                                  <m:r>
                                    <a:rPr lang="en-US" sz="2800" b="0" i="1" smtClean="0">
                                      <a:latin typeface="Cambria Math" panose="02040503050406030204" pitchFamily="18" charset="0"/>
                                    </a:rPr>
                                    <m:t>𝑆</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e>
                          </m:d>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𝑆</m:t>
                          </m:r>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 </m:t>
                      </m:r>
                      <m:r>
                        <a:rPr lang="en-US" sz="2800" b="0" i="1" smtClean="0">
                          <a:latin typeface="Cambria Math" panose="02040503050406030204" pitchFamily="18" charset="0"/>
                        </a:rPr>
                        <m:t>𝑃</m:t>
                      </m:r>
                    </m:oMath>
                  </m:oMathPara>
                </a14:m>
                <a:endParaRPr lang="en-US" sz="2800" dirty="0"/>
              </a:p>
            </p:txBody>
          </p:sp>
        </mc:Choice>
        <mc:Fallback xmlns="">
          <p:sp>
            <p:nvSpPr>
              <p:cNvPr id="7" name="TextBox 6">
                <a:extLst>
                  <a:ext uri="{FF2B5EF4-FFF2-40B4-BE49-F238E27FC236}">
                    <a16:creationId xmlns:a16="http://schemas.microsoft.com/office/drawing/2014/main" id="{2A86ED86-5546-AA9E-C3E6-CB0DCA6B2F5B}"/>
                  </a:ext>
                </a:extLst>
              </p:cNvPr>
              <p:cNvSpPr txBox="1">
                <a:spLocks noRot="1" noChangeAspect="1" noMove="1" noResize="1" noEditPoints="1" noAdjustHandles="1" noChangeArrowheads="1" noChangeShapeType="1" noTextEdit="1"/>
              </p:cNvSpPr>
              <p:nvPr/>
            </p:nvSpPr>
            <p:spPr>
              <a:xfrm>
                <a:off x="3116765" y="5132757"/>
                <a:ext cx="6516302" cy="430887"/>
              </a:xfrm>
              <a:prstGeom prst="rect">
                <a:avLst/>
              </a:prstGeom>
              <a:blipFill>
                <a:blip r:embed="rId5"/>
                <a:stretch>
                  <a:fillRect t="-8571"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750F919-CEB4-B868-D2F8-6BE446E8B3D9}"/>
                  </a:ext>
                </a:extLst>
              </p:cNvPr>
              <p:cNvSpPr txBox="1"/>
              <p:nvPr/>
            </p:nvSpPr>
            <p:spPr>
              <a:xfrm>
                <a:off x="1960919" y="4649466"/>
                <a:ext cx="44531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𝑚</m:t>
                                  </m:r>
                                </m:e>
                                <m:sub>
                                  <m:r>
                                    <a:rPr lang="en-US" sz="2800" b="0" i="1" smtClean="0">
                                      <a:latin typeface="Cambria Math" panose="02040503050406030204" pitchFamily="18" charset="0"/>
                                    </a:rPr>
                                    <m:t>𝑆</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𝛼</m:t>
                                  </m:r>
                                </m:e>
                              </m:d>
                            </m:e>
                          </m:d>
                          <m:r>
                            <a:rPr lang="en-US" sz="2800" b="0" i="1" smtClean="0">
                              <a:latin typeface="Cambria Math" panose="02040503050406030204" pitchFamily="18" charset="0"/>
                            </a:rPr>
                            <m:t>𝑃</m:t>
                          </m:r>
                          <m:r>
                            <a:rPr lang="en-US" sz="2800" b="0" i="1" smtClean="0">
                              <a:latin typeface="Cambria Math" panose="02040503050406030204" pitchFamily="18" charset="0"/>
                            </a:rPr>
                            <m:t>) ∧</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𝛽</m:t>
                              </m:r>
                            </m:e>
                          </m:d>
                          <m:r>
                            <a:rPr lang="en-US" sz="2800" b="0" i="1" smtClean="0">
                              <a:latin typeface="Cambria Math" panose="02040503050406030204" pitchFamily="18" charset="0"/>
                            </a:rPr>
                            <m:t>𝑃</m:t>
                          </m:r>
                          <m:r>
                            <a:rPr lang="en-US" sz="2800" b="0" i="1" smtClean="0">
                              <a:latin typeface="Cambria Math" panose="02040503050406030204" pitchFamily="18" charset="0"/>
                            </a:rPr>
                            <m:t>)</m:t>
                          </m:r>
                        </m:e>
                        <m:sup>
                          <m:r>
                            <a:rPr lang="en-US" sz="2800" b="0" i="1" smtClean="0">
                              <a:latin typeface="Cambria Math" panose="02040503050406030204" pitchFamily="18" charset="0"/>
                            </a:rPr>
                            <m:t> </m:t>
                          </m:r>
                        </m:sup>
                      </m:sSup>
                      <m:r>
                        <a:rPr lang="en-US" sz="2800" b="0" i="1" smtClean="0">
                          <a:latin typeface="Cambria Math" panose="02040503050406030204" pitchFamily="18" charset="0"/>
                        </a:rPr>
                        <m:t>→</m:t>
                      </m:r>
                    </m:oMath>
                  </m:oMathPara>
                </a14:m>
                <a:endParaRPr lang="en-US" sz="2800" dirty="0"/>
              </a:p>
            </p:txBody>
          </p:sp>
        </mc:Choice>
        <mc:Fallback xmlns="">
          <p:sp>
            <p:nvSpPr>
              <p:cNvPr id="3" name="TextBox 2">
                <a:extLst>
                  <a:ext uri="{FF2B5EF4-FFF2-40B4-BE49-F238E27FC236}">
                    <a16:creationId xmlns:a16="http://schemas.microsoft.com/office/drawing/2014/main" id="{C750F919-CEB4-B868-D2F8-6BE446E8B3D9}"/>
                  </a:ext>
                </a:extLst>
              </p:cNvPr>
              <p:cNvSpPr txBox="1">
                <a:spLocks noRot="1" noChangeAspect="1" noMove="1" noResize="1" noEditPoints="1" noAdjustHandles="1" noChangeArrowheads="1" noChangeShapeType="1" noTextEdit="1"/>
              </p:cNvSpPr>
              <p:nvPr/>
            </p:nvSpPr>
            <p:spPr>
              <a:xfrm>
                <a:off x="1960919" y="4649466"/>
                <a:ext cx="4453142" cy="430887"/>
              </a:xfrm>
              <a:prstGeom prst="rect">
                <a:avLst/>
              </a:prstGeom>
              <a:blipFill>
                <a:blip r:embed="rId6"/>
                <a:stretch>
                  <a:fillRect l="-2564" t="-17647" r="-855" b="-38235"/>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0939F0AF-9134-20B6-4378-7CE9F3B41D29}"/>
              </a:ext>
            </a:extLst>
          </p:cNvPr>
          <p:cNvCxnSpPr>
            <a:cxnSpLocks/>
          </p:cNvCxnSpPr>
          <p:nvPr/>
        </p:nvCxnSpPr>
        <p:spPr>
          <a:xfrm>
            <a:off x="427859" y="64902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E7DAD87D-BDF3-79FE-810F-0933459380AB}"/>
              </a:ext>
            </a:extLst>
          </p:cNvPr>
          <p:cNvSpPr txBox="1">
            <a:spLocks/>
          </p:cNvSpPr>
          <p:nvPr/>
        </p:nvSpPr>
        <p:spPr>
          <a:xfrm>
            <a:off x="337930" y="-3029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RTA in Plaidypvs</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2CD3A43-5CD5-E7FA-70CD-B224902C71D7}"/>
                  </a:ext>
                </a:extLst>
              </p:cNvPr>
              <p:cNvSpPr txBox="1"/>
              <p:nvPr/>
            </p:nvSpPr>
            <p:spPr>
              <a:xfrm>
                <a:off x="2348820" y="5765806"/>
                <a:ext cx="7494359" cy="369332"/>
              </a:xfrm>
              <a:prstGeom prst="rect">
                <a:avLst/>
              </a:prstGeom>
              <a:noFill/>
            </p:spPr>
            <p:txBody>
              <a:bodyPr wrap="none" rtlCol="0">
                <a:spAutoFit/>
              </a:bodyPr>
              <a:lstStyle/>
              <a:p>
                <a:r>
                  <a:rPr lang="en-US" dirty="0"/>
                  <a:t>“If </a:t>
                </a:r>
                <a14:m>
                  <m:oMath xmlns:m="http://schemas.openxmlformats.org/officeDocument/2006/math">
                    <m:r>
                      <a:rPr lang="en-US" sz="1800" b="0" i="1" smtClean="0">
                        <a:latin typeface="Cambria Math" panose="02040503050406030204" pitchFamily="18" charset="0"/>
                      </a:rPr>
                      <m:t>𝛼</m:t>
                    </m:r>
                  </m:oMath>
                </a14:m>
                <a:r>
                  <a:rPr lang="en-US" dirty="0"/>
                  <a:t> is safe in S and </a:t>
                </a:r>
                <a14:m>
                  <m:oMath xmlns:m="http://schemas.openxmlformats.org/officeDocument/2006/math">
                    <m:r>
                      <a:rPr lang="en-US" b="0" i="1" smtClean="0">
                        <a:latin typeface="Cambria Math" panose="02040503050406030204" pitchFamily="18" charset="0"/>
                      </a:rPr>
                      <m:t>𝛽</m:t>
                    </m:r>
                  </m:oMath>
                </a14:m>
                <a:r>
                  <a:rPr lang="en-US" dirty="0"/>
                  <a:t> is always safe, then the RTA architecture is always safe” </a:t>
                </a:r>
              </a:p>
            </p:txBody>
          </p:sp>
        </mc:Choice>
        <mc:Fallback xmlns="">
          <p:sp>
            <p:nvSpPr>
              <p:cNvPr id="24" name="TextBox 23">
                <a:extLst>
                  <a:ext uri="{FF2B5EF4-FFF2-40B4-BE49-F238E27FC236}">
                    <a16:creationId xmlns:a16="http://schemas.microsoft.com/office/drawing/2014/main" id="{42CD3A43-5CD5-E7FA-70CD-B224902C71D7}"/>
                  </a:ext>
                </a:extLst>
              </p:cNvPr>
              <p:cNvSpPr txBox="1">
                <a:spLocks noRot="1" noChangeAspect="1" noMove="1" noResize="1" noEditPoints="1" noAdjustHandles="1" noChangeArrowheads="1" noChangeShapeType="1" noTextEdit="1"/>
              </p:cNvSpPr>
              <p:nvPr/>
            </p:nvSpPr>
            <p:spPr>
              <a:xfrm>
                <a:off x="2348820" y="5765806"/>
                <a:ext cx="7494359" cy="369332"/>
              </a:xfrm>
              <a:prstGeom prst="rect">
                <a:avLst/>
              </a:prstGeom>
              <a:blipFill>
                <a:blip r:embed="rId7"/>
                <a:stretch>
                  <a:fillRect l="-676" t="-10345" b="-31034"/>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C54A80C7-B0A8-104C-C111-B14FA3909D6E}"/>
              </a:ext>
            </a:extLst>
          </p:cNvPr>
          <p:cNvSpPr txBox="1"/>
          <p:nvPr/>
        </p:nvSpPr>
        <p:spPr>
          <a:xfrm>
            <a:off x="655565" y="4295843"/>
            <a:ext cx="1593641" cy="523220"/>
          </a:xfrm>
          <a:prstGeom prst="rect">
            <a:avLst/>
          </a:prstGeom>
          <a:noFill/>
        </p:spPr>
        <p:txBody>
          <a:bodyPr wrap="none" rtlCol="0">
            <a:spAutoFit/>
          </a:bodyPr>
          <a:lstStyle/>
          <a:p>
            <a:r>
              <a:rPr lang="en-US" sz="2800" dirty="0">
                <a:solidFill>
                  <a:schemeClr val="accent6">
                    <a:lumMod val="75000"/>
                  </a:schemeClr>
                </a:solidFill>
              </a:rPr>
              <a:t>Example</a:t>
            </a:r>
            <a:r>
              <a:rPr lang="en-US" sz="2800" dirty="0">
                <a:solidFill>
                  <a:schemeClr val="accent1">
                    <a:lumMod val="75000"/>
                  </a:schemeClr>
                </a:solidFill>
              </a:rPr>
              <a:t>: </a:t>
            </a:r>
            <a:endParaRPr lang="en-US" sz="2800"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68259515-BB78-9389-6698-1867B792A10A}"/>
                  </a:ext>
                </a:extLst>
              </p:cNvPr>
              <p:cNvSpPr txBox="1"/>
              <p:nvPr/>
            </p:nvSpPr>
            <p:spPr>
              <a:xfrm>
                <a:off x="6986915" y="2564075"/>
                <a:ext cx="115156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 </m:t>
                          </m:r>
                          <m:r>
                            <a:rPr lang="en-US" sz="2400" b="0" i="1" smtClean="0">
                              <a:latin typeface="Cambria Math" panose="02040503050406030204" pitchFamily="18" charset="0"/>
                            </a:rPr>
                            <m:t>𝑚</m:t>
                          </m:r>
                        </m:e>
                        <m:sub>
                          <m:r>
                            <a:rPr lang="en-US" sz="2400" b="0" i="1" smtClean="0">
                              <a:latin typeface="Cambria Math" panose="02040503050406030204" pitchFamily="18" charset="0"/>
                            </a:rPr>
                            <m:t>𝑠</m:t>
                          </m:r>
                        </m:sub>
                      </m:sSub>
                    </m:oMath>
                  </m:oMathPara>
                </a14:m>
                <a:endParaRPr lang="en-US" sz="2400" dirty="0"/>
              </a:p>
            </p:txBody>
          </p:sp>
        </mc:Choice>
        <mc:Fallback xmlns="">
          <p:sp>
            <p:nvSpPr>
              <p:cNvPr id="31" name="TextBox 30">
                <a:extLst>
                  <a:ext uri="{FF2B5EF4-FFF2-40B4-BE49-F238E27FC236}">
                    <a16:creationId xmlns:a16="http://schemas.microsoft.com/office/drawing/2014/main" id="{68259515-BB78-9389-6698-1867B792A10A}"/>
                  </a:ext>
                </a:extLst>
              </p:cNvPr>
              <p:cNvSpPr txBox="1">
                <a:spLocks noRot="1" noChangeAspect="1" noMove="1" noResize="1" noEditPoints="1" noAdjustHandles="1" noChangeArrowheads="1" noChangeShapeType="1" noTextEdit="1"/>
              </p:cNvSpPr>
              <p:nvPr/>
            </p:nvSpPr>
            <p:spPr>
              <a:xfrm>
                <a:off x="6986915" y="2564075"/>
                <a:ext cx="1151563" cy="461665"/>
              </a:xfrm>
              <a:prstGeom prst="rect">
                <a:avLst/>
              </a:prstGeom>
              <a:blipFill>
                <a:blip r:embed="rId8"/>
                <a:stretch>
                  <a:fillRect b="-21622"/>
                </a:stretch>
              </a:blipFill>
            </p:spPr>
            <p:txBody>
              <a:bodyPr/>
              <a:lstStyle/>
              <a:p>
                <a:r>
                  <a:rPr lang="en-US">
                    <a:noFill/>
                  </a:rPr>
                  <a:t> </a:t>
                </a:r>
              </a:p>
            </p:txBody>
          </p:sp>
        </mc:Fallback>
      </mc:AlternateContent>
    </p:spTree>
    <p:extLst>
      <p:ext uri="{BB962C8B-B14F-4D97-AF65-F5344CB8AC3E}">
        <p14:creationId xmlns:p14="http://schemas.microsoft.com/office/powerpoint/2010/main" val="248744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A902F8D-A550-D460-5DE5-8D9597B38B9C}"/>
              </a:ext>
            </a:extLst>
          </p:cNvPr>
          <p:cNvPicPr>
            <a:picLocks noChangeAspect="1"/>
          </p:cNvPicPr>
          <p:nvPr/>
        </p:nvPicPr>
        <p:blipFill rotWithShape="1">
          <a:blip r:embed="rId2"/>
          <a:srcRect l="1254" b="1007"/>
          <a:stretch/>
        </p:blipFill>
        <p:spPr>
          <a:xfrm>
            <a:off x="585015" y="910464"/>
            <a:ext cx="7301932" cy="5479186"/>
          </a:xfrm>
          <a:prstGeom prst="rect">
            <a:avLst/>
          </a:prstGeom>
        </p:spPr>
      </p:pic>
      <p:sp>
        <p:nvSpPr>
          <p:cNvPr id="11" name="Title 1">
            <a:extLst>
              <a:ext uri="{FF2B5EF4-FFF2-40B4-BE49-F238E27FC236}">
                <a16:creationId xmlns:a16="http://schemas.microsoft.com/office/drawing/2014/main" id="{35FD6FAA-F73B-710A-6844-EAC457C5AA1A}"/>
              </a:ext>
            </a:extLst>
          </p:cNvPr>
          <p:cNvSpPr txBox="1">
            <a:spLocks/>
          </p:cNvSpPr>
          <p:nvPr/>
        </p:nvSpPr>
        <p:spPr>
          <a:xfrm>
            <a:off x="337930" y="-844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F-16 Close Call 5/5/16</a:t>
            </a:r>
          </a:p>
        </p:txBody>
      </p:sp>
      <p:cxnSp>
        <p:nvCxnSpPr>
          <p:cNvPr id="12" name="Straight Connector 11">
            <a:extLst>
              <a:ext uri="{FF2B5EF4-FFF2-40B4-BE49-F238E27FC236}">
                <a16:creationId xmlns:a16="http://schemas.microsoft.com/office/drawing/2014/main" id="{F6FD6E9F-E109-1902-C51B-87084F2FFA0B}"/>
              </a:ext>
            </a:extLst>
          </p:cNvPr>
          <p:cNvCxnSpPr>
            <a:cxnSpLocks/>
          </p:cNvCxnSpPr>
          <p:nvPr/>
        </p:nvCxnSpPr>
        <p:spPr>
          <a:xfrm>
            <a:off x="337930" y="836448"/>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04264E5-076B-526A-709B-4875D5FCF203}"/>
              </a:ext>
            </a:extLst>
          </p:cNvPr>
          <p:cNvSpPr txBox="1"/>
          <p:nvPr/>
        </p:nvSpPr>
        <p:spPr>
          <a:xfrm>
            <a:off x="8291055" y="1010236"/>
            <a:ext cx="3077497" cy="461665"/>
          </a:xfrm>
          <a:prstGeom prst="rect">
            <a:avLst/>
          </a:prstGeom>
          <a:noFill/>
        </p:spPr>
        <p:txBody>
          <a:bodyPr wrap="square" rtlCol="0">
            <a:spAutoFit/>
          </a:bodyPr>
          <a:lstStyle/>
          <a:p>
            <a:r>
              <a:rPr lang="en-US" sz="2400" dirty="0">
                <a:solidFill>
                  <a:schemeClr val="accent5">
                    <a:lumMod val="75000"/>
                  </a:schemeClr>
                </a:solidFill>
              </a:rPr>
              <a:t>18</a:t>
            </a:r>
            <a:endParaRPr lang="en-US" sz="2400" dirty="0"/>
          </a:p>
        </p:txBody>
      </p:sp>
      <p:sp>
        <p:nvSpPr>
          <p:cNvPr id="17" name="TextBox 16">
            <a:extLst>
              <a:ext uri="{FF2B5EF4-FFF2-40B4-BE49-F238E27FC236}">
                <a16:creationId xmlns:a16="http://schemas.microsoft.com/office/drawing/2014/main" id="{9F869C24-745A-AE9F-BF80-A82E6DAC16FA}"/>
              </a:ext>
            </a:extLst>
          </p:cNvPr>
          <p:cNvSpPr txBox="1"/>
          <p:nvPr/>
        </p:nvSpPr>
        <p:spPr>
          <a:xfrm>
            <a:off x="8101784" y="294969"/>
            <a:ext cx="1931554" cy="523220"/>
          </a:xfrm>
          <a:prstGeom prst="rect">
            <a:avLst/>
          </a:prstGeom>
          <a:noFill/>
        </p:spPr>
        <p:txBody>
          <a:bodyPr wrap="none" rtlCol="0">
            <a:spAutoFit/>
          </a:bodyPr>
          <a:lstStyle/>
          <a:p>
            <a:r>
              <a:rPr lang="en-US" sz="2800" dirty="0">
                <a:solidFill>
                  <a:schemeClr val="accent5">
                    <a:lumMod val="75000"/>
                  </a:schemeClr>
                </a:solidFill>
              </a:rPr>
              <a:t>Play-by-play</a:t>
            </a:r>
          </a:p>
        </p:txBody>
      </p:sp>
      <p:sp>
        <p:nvSpPr>
          <p:cNvPr id="18" name="TextBox 17">
            <a:extLst>
              <a:ext uri="{FF2B5EF4-FFF2-40B4-BE49-F238E27FC236}">
                <a16:creationId xmlns:a16="http://schemas.microsoft.com/office/drawing/2014/main" id="{16B307D4-D5E9-A0E6-1F17-1788C01EFBCA}"/>
              </a:ext>
            </a:extLst>
          </p:cNvPr>
          <p:cNvSpPr txBox="1"/>
          <p:nvPr/>
        </p:nvSpPr>
        <p:spPr>
          <a:xfrm>
            <a:off x="8283681" y="2716386"/>
            <a:ext cx="3077497" cy="461665"/>
          </a:xfrm>
          <a:prstGeom prst="rect">
            <a:avLst/>
          </a:prstGeom>
          <a:noFill/>
        </p:spPr>
        <p:txBody>
          <a:bodyPr wrap="square" rtlCol="0">
            <a:spAutoFit/>
          </a:bodyPr>
          <a:lstStyle/>
          <a:p>
            <a:r>
              <a:rPr lang="en-US" sz="2400" dirty="0">
                <a:solidFill>
                  <a:schemeClr val="accent5">
                    <a:lumMod val="75000"/>
                  </a:schemeClr>
                </a:solidFill>
              </a:rPr>
              <a:t>30</a:t>
            </a:r>
            <a:endParaRPr lang="en-US" sz="2400" dirty="0"/>
          </a:p>
        </p:txBody>
      </p:sp>
      <p:sp>
        <p:nvSpPr>
          <p:cNvPr id="19" name="TextBox 18">
            <a:extLst>
              <a:ext uri="{FF2B5EF4-FFF2-40B4-BE49-F238E27FC236}">
                <a16:creationId xmlns:a16="http://schemas.microsoft.com/office/drawing/2014/main" id="{63B4C1E8-826A-7D64-B091-B063F9484870}"/>
              </a:ext>
            </a:extLst>
          </p:cNvPr>
          <p:cNvSpPr txBox="1"/>
          <p:nvPr/>
        </p:nvSpPr>
        <p:spPr>
          <a:xfrm>
            <a:off x="8283681" y="3370098"/>
            <a:ext cx="3266768" cy="461665"/>
          </a:xfrm>
          <a:prstGeom prst="rect">
            <a:avLst/>
          </a:prstGeom>
          <a:noFill/>
        </p:spPr>
        <p:txBody>
          <a:bodyPr wrap="square" rtlCol="0">
            <a:spAutoFit/>
          </a:bodyPr>
          <a:lstStyle/>
          <a:p>
            <a:r>
              <a:rPr lang="en-US" sz="2400" dirty="0">
                <a:solidFill>
                  <a:schemeClr val="accent5">
                    <a:lumMod val="75000"/>
                  </a:schemeClr>
                </a:solidFill>
              </a:rPr>
              <a:t>33</a:t>
            </a:r>
            <a:endParaRPr lang="en-US" sz="2400" dirty="0"/>
          </a:p>
        </p:txBody>
      </p:sp>
      <p:sp>
        <p:nvSpPr>
          <p:cNvPr id="20" name="TextBox 19">
            <a:extLst>
              <a:ext uri="{FF2B5EF4-FFF2-40B4-BE49-F238E27FC236}">
                <a16:creationId xmlns:a16="http://schemas.microsoft.com/office/drawing/2014/main" id="{4D34BA74-0821-2319-986B-ACF147FBA0DE}"/>
              </a:ext>
            </a:extLst>
          </p:cNvPr>
          <p:cNvSpPr txBox="1"/>
          <p:nvPr/>
        </p:nvSpPr>
        <p:spPr>
          <a:xfrm>
            <a:off x="8291055" y="4188287"/>
            <a:ext cx="3266768" cy="461665"/>
          </a:xfrm>
          <a:prstGeom prst="rect">
            <a:avLst/>
          </a:prstGeom>
          <a:noFill/>
        </p:spPr>
        <p:txBody>
          <a:bodyPr wrap="square" rtlCol="0">
            <a:spAutoFit/>
          </a:bodyPr>
          <a:lstStyle/>
          <a:p>
            <a:r>
              <a:rPr lang="en-US" sz="2400" dirty="0">
                <a:solidFill>
                  <a:schemeClr val="accent5">
                    <a:lumMod val="75000"/>
                  </a:schemeClr>
                </a:solidFill>
              </a:rPr>
              <a:t>38</a:t>
            </a:r>
            <a:endParaRPr lang="en-US" sz="2400" dirty="0"/>
          </a:p>
        </p:txBody>
      </p:sp>
      <p:cxnSp>
        <p:nvCxnSpPr>
          <p:cNvPr id="21" name="Straight Connector 20">
            <a:extLst>
              <a:ext uri="{FF2B5EF4-FFF2-40B4-BE49-F238E27FC236}">
                <a16:creationId xmlns:a16="http://schemas.microsoft.com/office/drawing/2014/main" id="{4C8BD7E0-71CD-2216-A76E-F0D71060B844}"/>
              </a:ext>
            </a:extLst>
          </p:cNvPr>
          <p:cNvCxnSpPr>
            <a:cxnSpLocks/>
          </p:cNvCxnSpPr>
          <p:nvPr/>
        </p:nvCxnSpPr>
        <p:spPr>
          <a:xfrm>
            <a:off x="8908026" y="1241068"/>
            <a:ext cx="0" cy="4137177"/>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DAD3E49-DFA2-8303-40D6-707861C3A890}"/>
              </a:ext>
            </a:extLst>
          </p:cNvPr>
          <p:cNvSpPr txBox="1"/>
          <p:nvPr/>
        </p:nvSpPr>
        <p:spPr>
          <a:xfrm>
            <a:off x="8300889" y="4848014"/>
            <a:ext cx="3266768" cy="461665"/>
          </a:xfrm>
          <a:prstGeom prst="rect">
            <a:avLst/>
          </a:prstGeom>
          <a:noFill/>
        </p:spPr>
        <p:txBody>
          <a:bodyPr wrap="square" rtlCol="0">
            <a:spAutoFit/>
          </a:bodyPr>
          <a:lstStyle/>
          <a:p>
            <a:r>
              <a:rPr lang="en-US" sz="2400" dirty="0">
                <a:solidFill>
                  <a:schemeClr val="accent5">
                    <a:lumMod val="75000"/>
                  </a:schemeClr>
                </a:solidFill>
              </a:rPr>
              <a:t>41</a:t>
            </a:r>
            <a:endParaRPr lang="en-US" sz="2400" dirty="0"/>
          </a:p>
        </p:txBody>
      </p:sp>
      <p:sp>
        <p:nvSpPr>
          <p:cNvPr id="23" name="TextBox 22">
            <a:extLst>
              <a:ext uri="{FF2B5EF4-FFF2-40B4-BE49-F238E27FC236}">
                <a16:creationId xmlns:a16="http://schemas.microsoft.com/office/drawing/2014/main" id="{E3AF9105-106C-2696-A438-14FD4C0E24BE}"/>
              </a:ext>
            </a:extLst>
          </p:cNvPr>
          <p:cNvSpPr txBox="1"/>
          <p:nvPr/>
        </p:nvSpPr>
        <p:spPr>
          <a:xfrm>
            <a:off x="8291055" y="5847764"/>
            <a:ext cx="3266768" cy="461665"/>
          </a:xfrm>
          <a:prstGeom prst="rect">
            <a:avLst/>
          </a:prstGeom>
          <a:noFill/>
        </p:spPr>
        <p:txBody>
          <a:bodyPr wrap="square" rtlCol="0">
            <a:spAutoFit/>
          </a:bodyPr>
          <a:lstStyle/>
          <a:p>
            <a:r>
              <a:rPr lang="en-US" sz="2400" dirty="0">
                <a:solidFill>
                  <a:schemeClr val="accent5">
                    <a:lumMod val="75000"/>
                  </a:schemeClr>
                </a:solidFill>
              </a:rPr>
              <a:t>65</a:t>
            </a:r>
            <a:endParaRPr lang="en-US" sz="2400" dirty="0"/>
          </a:p>
        </p:txBody>
      </p:sp>
      <p:sp>
        <p:nvSpPr>
          <p:cNvPr id="24" name="TextBox 23">
            <a:extLst>
              <a:ext uri="{FF2B5EF4-FFF2-40B4-BE49-F238E27FC236}">
                <a16:creationId xmlns:a16="http://schemas.microsoft.com/office/drawing/2014/main" id="{AA27272C-2036-EAE9-6035-0F5ADD2A9953}"/>
              </a:ext>
            </a:extLst>
          </p:cNvPr>
          <p:cNvSpPr txBox="1"/>
          <p:nvPr/>
        </p:nvSpPr>
        <p:spPr>
          <a:xfrm>
            <a:off x="10041961" y="1910246"/>
            <a:ext cx="1565024" cy="646331"/>
          </a:xfrm>
          <a:prstGeom prst="rect">
            <a:avLst/>
          </a:prstGeom>
          <a:noFill/>
        </p:spPr>
        <p:txBody>
          <a:bodyPr wrap="square" rtlCol="0">
            <a:spAutoFit/>
          </a:bodyPr>
          <a:lstStyle/>
          <a:p>
            <a:r>
              <a:rPr lang="en-US" dirty="0"/>
              <a:t>Pilot loses</a:t>
            </a:r>
          </a:p>
          <a:p>
            <a:r>
              <a:rPr lang="en-US" dirty="0"/>
              <a:t>consciousness</a:t>
            </a:r>
          </a:p>
        </p:txBody>
      </p:sp>
      <p:sp>
        <p:nvSpPr>
          <p:cNvPr id="25" name="TextBox 24">
            <a:extLst>
              <a:ext uri="{FF2B5EF4-FFF2-40B4-BE49-F238E27FC236}">
                <a16:creationId xmlns:a16="http://schemas.microsoft.com/office/drawing/2014/main" id="{4ED6604E-257B-A90F-6A05-6177E8B3F83A}"/>
              </a:ext>
            </a:extLst>
          </p:cNvPr>
          <p:cNvSpPr txBox="1"/>
          <p:nvPr/>
        </p:nvSpPr>
        <p:spPr>
          <a:xfrm>
            <a:off x="8912258" y="2800810"/>
            <a:ext cx="3266768" cy="338554"/>
          </a:xfrm>
          <a:prstGeom prst="rect">
            <a:avLst/>
          </a:prstGeom>
          <a:noFill/>
        </p:spPr>
        <p:txBody>
          <a:bodyPr wrap="square" rtlCol="0">
            <a:spAutoFit/>
          </a:bodyPr>
          <a:lstStyle/>
          <a:p>
            <a:r>
              <a:rPr lang="en-US" sz="1600" dirty="0"/>
              <a:t>Drops below ‘floor’</a:t>
            </a:r>
          </a:p>
        </p:txBody>
      </p:sp>
      <p:cxnSp>
        <p:nvCxnSpPr>
          <p:cNvPr id="26" name="Straight Connector 25">
            <a:extLst>
              <a:ext uri="{FF2B5EF4-FFF2-40B4-BE49-F238E27FC236}">
                <a16:creationId xmlns:a16="http://schemas.microsoft.com/office/drawing/2014/main" id="{443DF3F7-8D77-F6AA-2525-0C8CCF2A3757}"/>
              </a:ext>
            </a:extLst>
          </p:cNvPr>
          <p:cNvCxnSpPr/>
          <p:nvPr/>
        </p:nvCxnSpPr>
        <p:spPr>
          <a:xfrm>
            <a:off x="10618841" y="1233440"/>
            <a:ext cx="0" cy="6333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C94E338-2996-0BE4-65FE-B1F2C85216B5}"/>
              </a:ext>
            </a:extLst>
          </p:cNvPr>
          <p:cNvCxnSpPr>
            <a:cxnSpLocks/>
          </p:cNvCxnSpPr>
          <p:nvPr/>
        </p:nvCxnSpPr>
        <p:spPr>
          <a:xfrm>
            <a:off x="10604093" y="2632078"/>
            <a:ext cx="0" cy="24627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235505-B60A-D496-DD84-484CCEF865F5}"/>
              </a:ext>
            </a:extLst>
          </p:cNvPr>
          <p:cNvCxnSpPr>
            <a:cxnSpLocks/>
          </p:cNvCxnSpPr>
          <p:nvPr/>
        </p:nvCxnSpPr>
        <p:spPr>
          <a:xfrm>
            <a:off x="10513144" y="1243272"/>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AD79AD5-B529-C432-40E8-8A7FEE5CD6AB}"/>
              </a:ext>
            </a:extLst>
          </p:cNvPr>
          <p:cNvSpPr txBox="1"/>
          <p:nvPr/>
        </p:nvSpPr>
        <p:spPr>
          <a:xfrm>
            <a:off x="8912258" y="3424417"/>
            <a:ext cx="3266768" cy="338554"/>
          </a:xfrm>
          <a:prstGeom prst="rect">
            <a:avLst/>
          </a:prstGeom>
          <a:noFill/>
        </p:spPr>
        <p:txBody>
          <a:bodyPr wrap="square" rtlCol="0">
            <a:spAutoFit/>
          </a:bodyPr>
          <a:lstStyle/>
          <a:p>
            <a:r>
              <a:rPr lang="en-US" sz="1600" dirty="0"/>
              <a:t>55º below horizon</a:t>
            </a:r>
          </a:p>
        </p:txBody>
      </p:sp>
      <p:sp>
        <p:nvSpPr>
          <p:cNvPr id="30" name="TextBox 29">
            <a:extLst>
              <a:ext uri="{FF2B5EF4-FFF2-40B4-BE49-F238E27FC236}">
                <a16:creationId xmlns:a16="http://schemas.microsoft.com/office/drawing/2014/main" id="{E502C0B7-4017-38CE-BC03-445E3D363950}"/>
              </a:ext>
            </a:extLst>
          </p:cNvPr>
          <p:cNvSpPr txBox="1"/>
          <p:nvPr/>
        </p:nvSpPr>
        <p:spPr>
          <a:xfrm>
            <a:off x="10749040" y="4003621"/>
            <a:ext cx="1466699" cy="646331"/>
          </a:xfrm>
          <a:prstGeom prst="rect">
            <a:avLst/>
          </a:prstGeom>
          <a:noFill/>
        </p:spPr>
        <p:txBody>
          <a:bodyPr wrap="square" rtlCol="0">
            <a:spAutoFit/>
          </a:bodyPr>
          <a:lstStyle/>
          <a:p>
            <a:r>
              <a:rPr lang="en-US" dirty="0"/>
              <a:t>Auto-GCAS</a:t>
            </a:r>
          </a:p>
          <a:p>
            <a:r>
              <a:rPr lang="en-US" dirty="0"/>
              <a:t>Activates</a:t>
            </a:r>
          </a:p>
        </p:txBody>
      </p:sp>
      <p:cxnSp>
        <p:nvCxnSpPr>
          <p:cNvPr id="31" name="Straight Connector 30">
            <a:extLst>
              <a:ext uri="{FF2B5EF4-FFF2-40B4-BE49-F238E27FC236}">
                <a16:creationId xmlns:a16="http://schemas.microsoft.com/office/drawing/2014/main" id="{93C154CD-7A11-7618-32DA-91B5C9680B46}"/>
              </a:ext>
            </a:extLst>
          </p:cNvPr>
          <p:cNvCxnSpPr>
            <a:cxnSpLocks/>
          </p:cNvCxnSpPr>
          <p:nvPr/>
        </p:nvCxnSpPr>
        <p:spPr>
          <a:xfrm>
            <a:off x="11262853" y="3609344"/>
            <a:ext cx="0" cy="4448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2102A0C-F276-9B1F-B94F-58585CDB0022}"/>
              </a:ext>
            </a:extLst>
          </p:cNvPr>
          <p:cNvCxnSpPr>
            <a:cxnSpLocks/>
          </p:cNvCxnSpPr>
          <p:nvPr/>
        </p:nvCxnSpPr>
        <p:spPr>
          <a:xfrm>
            <a:off x="11157156" y="3609344"/>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D262B23-A7C6-8783-B673-880B88CC308B}"/>
              </a:ext>
            </a:extLst>
          </p:cNvPr>
          <p:cNvCxnSpPr>
            <a:cxnSpLocks/>
          </p:cNvCxnSpPr>
          <p:nvPr/>
        </p:nvCxnSpPr>
        <p:spPr>
          <a:xfrm>
            <a:off x="11257937" y="4649952"/>
            <a:ext cx="0" cy="4448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B644C2-CBCD-7DEF-C1A9-728D23AE63A7}"/>
              </a:ext>
            </a:extLst>
          </p:cNvPr>
          <p:cNvCxnSpPr>
            <a:cxnSpLocks/>
          </p:cNvCxnSpPr>
          <p:nvPr/>
        </p:nvCxnSpPr>
        <p:spPr>
          <a:xfrm>
            <a:off x="11157156" y="5103443"/>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0277574-9E2C-86D5-12EC-B871C85F18DF}"/>
              </a:ext>
            </a:extLst>
          </p:cNvPr>
          <p:cNvCxnSpPr/>
          <p:nvPr/>
        </p:nvCxnSpPr>
        <p:spPr>
          <a:xfrm>
            <a:off x="8908026" y="5550103"/>
            <a:ext cx="0" cy="196215"/>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DF1A9FD-AB77-8DE7-192C-F241365C5336}"/>
              </a:ext>
            </a:extLst>
          </p:cNvPr>
          <p:cNvCxnSpPr/>
          <p:nvPr/>
        </p:nvCxnSpPr>
        <p:spPr>
          <a:xfrm>
            <a:off x="8908026" y="5847764"/>
            <a:ext cx="0" cy="196215"/>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37D9ABC-2229-3004-0C92-955268355CF2}"/>
              </a:ext>
            </a:extLst>
          </p:cNvPr>
          <p:cNvSpPr txBox="1"/>
          <p:nvPr/>
        </p:nvSpPr>
        <p:spPr>
          <a:xfrm>
            <a:off x="8925232" y="981685"/>
            <a:ext cx="3266768" cy="338554"/>
          </a:xfrm>
          <a:prstGeom prst="rect">
            <a:avLst/>
          </a:prstGeom>
          <a:noFill/>
        </p:spPr>
        <p:txBody>
          <a:bodyPr wrap="square" rtlCol="0">
            <a:spAutoFit/>
          </a:bodyPr>
          <a:lstStyle/>
          <a:p>
            <a:r>
              <a:rPr lang="en-US" sz="1600" dirty="0"/>
              <a:t>8.2 G Maneuver</a:t>
            </a:r>
          </a:p>
        </p:txBody>
      </p:sp>
      <p:cxnSp>
        <p:nvCxnSpPr>
          <p:cNvPr id="40" name="Straight Connector 39">
            <a:extLst>
              <a:ext uri="{FF2B5EF4-FFF2-40B4-BE49-F238E27FC236}">
                <a16:creationId xmlns:a16="http://schemas.microsoft.com/office/drawing/2014/main" id="{835FF3E2-06E9-C14F-66FF-CE2A448D53DB}"/>
              </a:ext>
            </a:extLst>
          </p:cNvPr>
          <p:cNvCxnSpPr>
            <a:cxnSpLocks/>
          </p:cNvCxnSpPr>
          <p:nvPr/>
        </p:nvCxnSpPr>
        <p:spPr>
          <a:xfrm>
            <a:off x="10513144" y="5094789"/>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EC29493F-27EB-4352-CF09-E73A8BA883A4}"/>
              </a:ext>
            </a:extLst>
          </p:cNvPr>
          <p:cNvSpPr/>
          <p:nvPr/>
        </p:nvSpPr>
        <p:spPr>
          <a:xfrm>
            <a:off x="3022014" y="2179793"/>
            <a:ext cx="1694355" cy="1583177"/>
          </a:xfrm>
          <a:prstGeom prst="ellipse">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E521026E-EAFD-D24B-31E0-28AB0F3A7252}"/>
              </a:ext>
            </a:extLst>
          </p:cNvPr>
          <p:cNvSpPr txBox="1"/>
          <p:nvPr/>
        </p:nvSpPr>
        <p:spPr>
          <a:xfrm>
            <a:off x="117804" y="6492062"/>
            <a:ext cx="9866613" cy="307777"/>
          </a:xfrm>
          <a:prstGeom prst="rect">
            <a:avLst/>
          </a:prstGeom>
          <a:noFill/>
        </p:spPr>
        <p:txBody>
          <a:bodyPr wrap="square">
            <a:spAutoFit/>
          </a:bodyPr>
          <a:lstStyle/>
          <a:p>
            <a:r>
              <a:rPr lang="en-US" sz="1400" dirty="0"/>
              <a:t>[2]: Auto GCAS, Lockheed Martin:  </a:t>
            </a:r>
            <a:r>
              <a:rPr lang="en-US" sz="1400" dirty="0">
                <a:hlinkClick r:id="rId3"/>
              </a:rPr>
              <a:t>https://www.lockheedmartin.com/en-us/products/autogcas.html</a:t>
            </a:r>
            <a:endParaRPr lang="en-US" sz="1400" dirty="0"/>
          </a:p>
        </p:txBody>
      </p:sp>
      <p:cxnSp>
        <p:nvCxnSpPr>
          <p:cNvPr id="5" name="Straight Connector 4">
            <a:extLst>
              <a:ext uri="{FF2B5EF4-FFF2-40B4-BE49-F238E27FC236}">
                <a16:creationId xmlns:a16="http://schemas.microsoft.com/office/drawing/2014/main" id="{B9901F59-6A15-320D-CF24-802B9C9088A5}"/>
              </a:ext>
            </a:extLst>
          </p:cNvPr>
          <p:cNvCxnSpPr/>
          <p:nvPr/>
        </p:nvCxnSpPr>
        <p:spPr>
          <a:xfrm>
            <a:off x="98140" y="6492062"/>
            <a:ext cx="1178726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0541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85CEFB8-719D-A294-847A-345680BBAE5F}"/>
              </a:ext>
            </a:extLst>
          </p:cNvPr>
          <p:cNvSpPr/>
          <p:nvPr/>
        </p:nvSpPr>
        <p:spPr>
          <a:xfrm>
            <a:off x="902970" y="813020"/>
            <a:ext cx="10104120" cy="5782922"/>
          </a:xfrm>
          <a:prstGeom prst="rect">
            <a:avLst/>
          </a:prstGeom>
          <a:pattFill prst="dashHorz">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a:extLst>
              <a:ext uri="{FF2B5EF4-FFF2-40B4-BE49-F238E27FC236}">
                <a16:creationId xmlns:a16="http://schemas.microsoft.com/office/drawing/2014/main" id="{DF3C1BDC-C73E-9D42-9198-43134851E483}"/>
              </a:ext>
            </a:extLst>
          </p:cNvPr>
          <p:cNvSpPr/>
          <p:nvPr/>
        </p:nvSpPr>
        <p:spPr>
          <a:xfrm>
            <a:off x="1105669" y="909853"/>
            <a:ext cx="9560733" cy="5686095"/>
          </a:xfrm>
          <a:custGeom>
            <a:avLst/>
            <a:gdLst>
              <a:gd name="connsiteX0" fmla="*/ 4134585 w 6512632"/>
              <a:gd name="connsiteY0" fmla="*/ 61111 h 3811524"/>
              <a:gd name="connsiteX1" fmla="*/ 5037 w 6512632"/>
              <a:gd name="connsiteY1" fmla="*/ 552724 h 3811524"/>
              <a:gd name="connsiteX2" fmla="*/ 3357837 w 6512632"/>
              <a:gd name="connsiteY2" fmla="*/ 3807202 h 3811524"/>
              <a:gd name="connsiteX3" fmla="*/ 6504160 w 6512632"/>
              <a:gd name="connsiteY3" fmla="*/ 1221318 h 3811524"/>
              <a:gd name="connsiteX4" fmla="*/ 4134585 w 6512632"/>
              <a:gd name="connsiteY4" fmla="*/ 61111 h 3811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2632" h="3811524">
                <a:moveTo>
                  <a:pt x="4134585" y="61111"/>
                </a:moveTo>
                <a:cubicBezTo>
                  <a:pt x="3051398" y="-50321"/>
                  <a:pt x="134495" y="-71625"/>
                  <a:pt x="5037" y="552724"/>
                </a:cubicBezTo>
                <a:cubicBezTo>
                  <a:pt x="-124421" y="1177073"/>
                  <a:pt x="2274650" y="3695770"/>
                  <a:pt x="3357837" y="3807202"/>
                </a:cubicBezTo>
                <a:cubicBezTo>
                  <a:pt x="4441024" y="3918634"/>
                  <a:pt x="6373063" y="1844028"/>
                  <a:pt x="6504160" y="1221318"/>
                </a:cubicBezTo>
                <a:cubicBezTo>
                  <a:pt x="6635257" y="598608"/>
                  <a:pt x="5217772" y="172543"/>
                  <a:pt x="4134585" y="61111"/>
                </a:cubicBezTo>
                <a:close/>
              </a:path>
            </a:pathLst>
          </a:custGeom>
          <a:solidFill>
            <a:schemeClr val="accent4">
              <a:lumMod val="20000"/>
              <a:lumOff val="80000"/>
            </a:schemeClr>
          </a:solid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5">
            <a:extLst>
              <a:ext uri="{FF2B5EF4-FFF2-40B4-BE49-F238E27FC236}">
                <a16:creationId xmlns:a16="http://schemas.microsoft.com/office/drawing/2014/main" id="{370254B5-7A59-303A-1836-097FEC188769}"/>
              </a:ext>
            </a:extLst>
          </p:cNvPr>
          <p:cNvSpPr/>
          <p:nvPr/>
        </p:nvSpPr>
        <p:spPr>
          <a:xfrm>
            <a:off x="2643695" y="2025096"/>
            <a:ext cx="6281090" cy="3559738"/>
          </a:xfrm>
          <a:custGeom>
            <a:avLst/>
            <a:gdLst>
              <a:gd name="connsiteX0" fmla="*/ 4134585 w 6512632"/>
              <a:gd name="connsiteY0" fmla="*/ 61111 h 3811524"/>
              <a:gd name="connsiteX1" fmla="*/ 5037 w 6512632"/>
              <a:gd name="connsiteY1" fmla="*/ 552724 h 3811524"/>
              <a:gd name="connsiteX2" fmla="*/ 3357837 w 6512632"/>
              <a:gd name="connsiteY2" fmla="*/ 3807202 h 3811524"/>
              <a:gd name="connsiteX3" fmla="*/ 6504160 w 6512632"/>
              <a:gd name="connsiteY3" fmla="*/ 1221318 h 3811524"/>
              <a:gd name="connsiteX4" fmla="*/ 4134585 w 6512632"/>
              <a:gd name="connsiteY4" fmla="*/ 61111 h 3811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2632" h="3811524">
                <a:moveTo>
                  <a:pt x="4134585" y="61111"/>
                </a:moveTo>
                <a:cubicBezTo>
                  <a:pt x="3051398" y="-50321"/>
                  <a:pt x="134495" y="-71625"/>
                  <a:pt x="5037" y="552724"/>
                </a:cubicBezTo>
                <a:cubicBezTo>
                  <a:pt x="-124421" y="1177073"/>
                  <a:pt x="2274650" y="3695770"/>
                  <a:pt x="3357837" y="3807202"/>
                </a:cubicBezTo>
                <a:cubicBezTo>
                  <a:pt x="4441024" y="3918634"/>
                  <a:pt x="6373063" y="1844028"/>
                  <a:pt x="6504160" y="1221318"/>
                </a:cubicBezTo>
                <a:cubicBezTo>
                  <a:pt x="6635257" y="598608"/>
                  <a:pt x="5217772" y="172543"/>
                  <a:pt x="4134585" y="61111"/>
                </a:cubicBezTo>
                <a:close/>
              </a:path>
            </a:pathLst>
          </a:custGeom>
          <a:solidFill>
            <a:schemeClr val="accent1">
              <a:lumMod val="20000"/>
              <a:lumOff val="80000"/>
            </a:schemeClr>
          </a:solidFill>
          <a:ln w="3810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36A8B935-31AF-7027-D70B-BB15DC96A2AB}"/>
              </a:ext>
            </a:extLst>
          </p:cNvPr>
          <p:cNvSpPr/>
          <p:nvPr/>
        </p:nvSpPr>
        <p:spPr>
          <a:xfrm rot="8144481">
            <a:off x="5424240" y="1519556"/>
            <a:ext cx="2112264" cy="2113936"/>
          </a:xfrm>
          <a:prstGeom prst="ellipse">
            <a:avLst/>
          </a:prstGeom>
          <a:noFill/>
          <a:ln w="317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3C920B0-E38B-933D-6C56-D73F2EBD5969}"/>
              </a:ext>
            </a:extLst>
          </p:cNvPr>
          <p:cNvSpPr/>
          <p:nvPr/>
        </p:nvSpPr>
        <p:spPr>
          <a:xfrm rot="8144481">
            <a:off x="5424240" y="1527171"/>
            <a:ext cx="2112264" cy="2113936"/>
          </a:xfrm>
          <a:prstGeom prst="ellipse">
            <a:avLst/>
          </a:prstGeom>
          <a:noFill/>
          <a:ln w="317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12">
            <a:extLst>
              <a:ext uri="{FF2B5EF4-FFF2-40B4-BE49-F238E27FC236}">
                <a16:creationId xmlns:a16="http://schemas.microsoft.com/office/drawing/2014/main" id="{50609C03-2D10-12B5-B2C3-C978560B3305}"/>
              </a:ext>
            </a:extLst>
          </p:cNvPr>
          <p:cNvSpPr/>
          <p:nvPr/>
        </p:nvSpPr>
        <p:spPr>
          <a:xfrm>
            <a:off x="3803116" y="1981569"/>
            <a:ext cx="1799673" cy="2438400"/>
          </a:xfrm>
          <a:custGeom>
            <a:avLst/>
            <a:gdLst>
              <a:gd name="connsiteX0" fmla="*/ 1465377 w 1799673"/>
              <a:gd name="connsiteY0" fmla="*/ 2438400 h 2438400"/>
              <a:gd name="connsiteX1" fmla="*/ 370 w 1799673"/>
              <a:gd name="connsiteY1" fmla="*/ 1415845 h 2438400"/>
              <a:gd name="connsiteX2" fmla="*/ 1327725 w 1799673"/>
              <a:gd name="connsiteY2" fmla="*/ 462116 h 2438400"/>
              <a:gd name="connsiteX3" fmla="*/ 1799673 w 1799673"/>
              <a:gd name="connsiteY3" fmla="*/ 0 h 2438400"/>
            </a:gdLst>
            <a:ahLst/>
            <a:cxnLst>
              <a:cxn ang="0">
                <a:pos x="connsiteX0" y="connsiteY0"/>
              </a:cxn>
              <a:cxn ang="0">
                <a:pos x="connsiteX1" y="connsiteY1"/>
              </a:cxn>
              <a:cxn ang="0">
                <a:pos x="connsiteX2" y="connsiteY2"/>
              </a:cxn>
              <a:cxn ang="0">
                <a:pos x="connsiteX3" y="connsiteY3"/>
              </a:cxn>
            </a:cxnLst>
            <a:rect l="l" t="t" r="r" b="b"/>
            <a:pathLst>
              <a:path w="1799673" h="2438400">
                <a:moveTo>
                  <a:pt x="1465377" y="2438400"/>
                </a:moveTo>
                <a:cubicBezTo>
                  <a:pt x="744344" y="2091813"/>
                  <a:pt x="23312" y="1745226"/>
                  <a:pt x="370" y="1415845"/>
                </a:cubicBezTo>
                <a:cubicBezTo>
                  <a:pt x="-22572" y="1086464"/>
                  <a:pt x="1027841" y="698090"/>
                  <a:pt x="1327725" y="462116"/>
                </a:cubicBezTo>
                <a:cubicBezTo>
                  <a:pt x="1627609" y="226142"/>
                  <a:pt x="1713641" y="113071"/>
                  <a:pt x="1799673" y="0"/>
                </a:cubicBezTo>
              </a:path>
            </a:pathLst>
          </a:custGeom>
          <a:no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descr="Airplane with solid fill">
            <a:extLst>
              <a:ext uri="{FF2B5EF4-FFF2-40B4-BE49-F238E27FC236}">
                <a16:creationId xmlns:a16="http://schemas.microsoft.com/office/drawing/2014/main" id="{1A69F512-3394-3D02-EFEA-DD3D689A8B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7741473">
            <a:off x="4998997" y="4177601"/>
            <a:ext cx="459693" cy="457200"/>
          </a:xfrm>
          <a:prstGeom prst="rect">
            <a:avLst/>
          </a:prstGeom>
        </p:spPr>
      </p:pic>
      <p:sp>
        <p:nvSpPr>
          <p:cNvPr id="42" name="TextBox 41">
            <a:extLst>
              <a:ext uri="{FF2B5EF4-FFF2-40B4-BE49-F238E27FC236}">
                <a16:creationId xmlns:a16="http://schemas.microsoft.com/office/drawing/2014/main" id="{9E7EB7C7-8FD9-49DB-5987-B646F38C6D7E}"/>
              </a:ext>
            </a:extLst>
          </p:cNvPr>
          <p:cNvSpPr txBox="1"/>
          <p:nvPr/>
        </p:nvSpPr>
        <p:spPr>
          <a:xfrm>
            <a:off x="2737482" y="2344063"/>
            <a:ext cx="2011576" cy="400110"/>
          </a:xfrm>
          <a:prstGeom prst="rect">
            <a:avLst/>
          </a:prstGeom>
          <a:noFill/>
        </p:spPr>
        <p:txBody>
          <a:bodyPr wrap="none" rtlCol="0">
            <a:spAutoFit/>
          </a:bodyPr>
          <a:lstStyle/>
          <a:p>
            <a:r>
              <a:rPr lang="en-US" sz="2000" dirty="0">
                <a:solidFill>
                  <a:schemeClr val="accent2">
                    <a:lumMod val="50000"/>
                  </a:schemeClr>
                </a:solidFill>
              </a:rPr>
              <a:t>Advanced System</a:t>
            </a:r>
          </a:p>
        </p:txBody>
      </p:sp>
      <p:sp>
        <p:nvSpPr>
          <p:cNvPr id="43" name="TextBox 42">
            <a:extLst>
              <a:ext uri="{FF2B5EF4-FFF2-40B4-BE49-F238E27FC236}">
                <a16:creationId xmlns:a16="http://schemas.microsoft.com/office/drawing/2014/main" id="{F85DAB7D-2E68-4748-87DA-E0E0E9F3D334}"/>
              </a:ext>
            </a:extLst>
          </p:cNvPr>
          <p:cNvSpPr txBox="1"/>
          <p:nvPr/>
        </p:nvSpPr>
        <p:spPr>
          <a:xfrm>
            <a:off x="5351742" y="1136346"/>
            <a:ext cx="2622685" cy="400110"/>
          </a:xfrm>
          <a:prstGeom prst="rect">
            <a:avLst/>
          </a:prstGeom>
          <a:noFill/>
        </p:spPr>
        <p:txBody>
          <a:bodyPr wrap="square" rtlCol="0">
            <a:spAutoFit/>
          </a:bodyPr>
          <a:lstStyle/>
          <a:p>
            <a:r>
              <a:rPr lang="en-US" sz="2000" dirty="0">
                <a:solidFill>
                  <a:schemeClr val="accent6">
                    <a:lumMod val="75000"/>
                  </a:schemeClr>
                </a:solidFill>
              </a:rPr>
              <a:t>Reversionary System</a:t>
            </a:r>
          </a:p>
        </p:txBody>
      </p:sp>
      <p:sp>
        <p:nvSpPr>
          <p:cNvPr id="46" name="Title 1">
            <a:extLst>
              <a:ext uri="{FF2B5EF4-FFF2-40B4-BE49-F238E27FC236}">
                <a16:creationId xmlns:a16="http://schemas.microsoft.com/office/drawing/2014/main" id="{1681F248-39CA-EE49-5D73-FC3AED8DE2A2}"/>
              </a:ext>
            </a:extLst>
          </p:cNvPr>
          <p:cNvSpPr txBox="1">
            <a:spLocks/>
          </p:cNvSpPr>
          <p:nvPr/>
        </p:nvSpPr>
        <p:spPr>
          <a:xfrm>
            <a:off x="331307" y="-272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Geofenced Operations (simplified)</a:t>
            </a:r>
          </a:p>
        </p:txBody>
      </p:sp>
      <p:cxnSp>
        <p:nvCxnSpPr>
          <p:cNvPr id="47" name="Straight Connector 46">
            <a:extLst>
              <a:ext uri="{FF2B5EF4-FFF2-40B4-BE49-F238E27FC236}">
                <a16:creationId xmlns:a16="http://schemas.microsoft.com/office/drawing/2014/main" id="{0FA04955-EF58-1B30-ED30-98849A0C5DB7}"/>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4984181-D781-C86F-9A03-25EE1F927628}"/>
                  </a:ext>
                </a:extLst>
              </p:cNvPr>
              <p:cNvSpPr txBox="1"/>
              <p:nvPr/>
            </p:nvSpPr>
            <p:spPr>
              <a:xfrm>
                <a:off x="8333556" y="2764177"/>
                <a:ext cx="51167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𝐵</m:t>
                      </m:r>
                    </m:oMath>
                  </m:oMathPara>
                </a14:m>
                <a:endParaRPr lang="en-US" sz="2800" dirty="0"/>
              </a:p>
            </p:txBody>
          </p:sp>
        </mc:Choice>
        <mc:Fallback xmlns="">
          <p:sp>
            <p:nvSpPr>
              <p:cNvPr id="2" name="TextBox 1">
                <a:extLst>
                  <a:ext uri="{FF2B5EF4-FFF2-40B4-BE49-F238E27FC236}">
                    <a16:creationId xmlns:a16="http://schemas.microsoft.com/office/drawing/2014/main" id="{D4984181-D781-C86F-9A03-25EE1F927628}"/>
                  </a:ext>
                </a:extLst>
              </p:cNvPr>
              <p:cNvSpPr txBox="1">
                <a:spLocks noRot="1" noChangeAspect="1" noMove="1" noResize="1" noEditPoints="1" noAdjustHandles="1" noChangeArrowheads="1" noChangeShapeType="1" noTextEdit="1"/>
              </p:cNvSpPr>
              <p:nvPr/>
            </p:nvSpPr>
            <p:spPr>
              <a:xfrm>
                <a:off x="8333556" y="2764177"/>
                <a:ext cx="511679"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1D5039A-C051-C8C9-4C9B-A71D43E29598}"/>
                  </a:ext>
                </a:extLst>
              </p:cNvPr>
              <p:cNvSpPr txBox="1"/>
              <p:nvPr/>
            </p:nvSpPr>
            <p:spPr>
              <a:xfrm>
                <a:off x="10174794" y="2259790"/>
                <a:ext cx="49160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𝑌</m:t>
                      </m:r>
                    </m:oMath>
                  </m:oMathPara>
                </a14:m>
                <a:endParaRPr lang="en-US" sz="2800" dirty="0"/>
              </a:p>
            </p:txBody>
          </p:sp>
        </mc:Choice>
        <mc:Fallback xmlns="">
          <p:sp>
            <p:nvSpPr>
              <p:cNvPr id="3" name="TextBox 2">
                <a:extLst>
                  <a:ext uri="{FF2B5EF4-FFF2-40B4-BE49-F238E27FC236}">
                    <a16:creationId xmlns:a16="http://schemas.microsoft.com/office/drawing/2014/main" id="{81D5039A-C051-C8C9-4C9B-A71D43E29598}"/>
                  </a:ext>
                </a:extLst>
              </p:cNvPr>
              <p:cNvSpPr txBox="1">
                <a:spLocks noRot="1" noChangeAspect="1" noMove="1" noResize="1" noEditPoints="1" noAdjustHandles="1" noChangeArrowheads="1" noChangeShapeType="1" noTextEdit="1"/>
              </p:cNvSpPr>
              <p:nvPr/>
            </p:nvSpPr>
            <p:spPr>
              <a:xfrm>
                <a:off x="10174794" y="2259790"/>
                <a:ext cx="491608"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D65CF9-EC93-290D-6A44-973EF8EEDFFE}"/>
                  </a:ext>
                </a:extLst>
              </p:cNvPr>
              <p:cNvSpPr txBox="1"/>
              <p:nvPr/>
            </p:nvSpPr>
            <p:spPr>
              <a:xfrm>
                <a:off x="10540150" y="806348"/>
                <a:ext cx="50616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oMath>
                  </m:oMathPara>
                </a14:m>
                <a:endParaRPr lang="en-US" sz="2800" dirty="0"/>
              </a:p>
            </p:txBody>
          </p:sp>
        </mc:Choice>
        <mc:Fallback xmlns="">
          <p:sp>
            <p:nvSpPr>
              <p:cNvPr id="4" name="TextBox 3">
                <a:extLst>
                  <a:ext uri="{FF2B5EF4-FFF2-40B4-BE49-F238E27FC236}">
                    <a16:creationId xmlns:a16="http://schemas.microsoft.com/office/drawing/2014/main" id="{C2D65CF9-EC93-290D-6A44-973EF8EEDFFE}"/>
                  </a:ext>
                </a:extLst>
              </p:cNvPr>
              <p:cNvSpPr txBox="1">
                <a:spLocks noRot="1" noChangeAspect="1" noMove="1" noResize="1" noEditPoints="1" noAdjustHandles="1" noChangeArrowheads="1" noChangeShapeType="1" noTextEdit="1"/>
              </p:cNvSpPr>
              <p:nvPr/>
            </p:nvSpPr>
            <p:spPr>
              <a:xfrm>
                <a:off x="10540150" y="806348"/>
                <a:ext cx="506164"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2092FA8-6DC7-BD90-A08B-4EAA4E649D38}"/>
                  </a:ext>
                </a:extLst>
              </p:cNvPr>
              <p:cNvSpPr txBox="1"/>
              <p:nvPr/>
            </p:nvSpPr>
            <p:spPr>
              <a:xfrm>
                <a:off x="1654000" y="2992475"/>
                <a:ext cx="6097904" cy="668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i="1" smtClean="0">
                              <a:solidFill>
                                <a:schemeClr val="accent2">
                                  <a:lumMod val="75000"/>
                                </a:schemeClr>
                              </a:solidFill>
                              <a:latin typeface="Cambria Math" panose="02040503050406030204" pitchFamily="18" charset="0"/>
                            </a:rPr>
                          </m:ctrlPr>
                        </m:sSupPr>
                        <m:e>
                          <m:r>
                            <a:rPr lang="en-US" sz="1800" i="1">
                              <a:solidFill>
                                <a:schemeClr val="accent2">
                                  <a:lumMod val="75000"/>
                                </a:schemeClr>
                              </a:solidFill>
                              <a:latin typeface="Cambria Math" panose="02040503050406030204" pitchFamily="18" charset="0"/>
                            </a:rPr>
                            <m:t>𝑥</m:t>
                          </m:r>
                        </m:e>
                        <m:sup>
                          <m:r>
                            <a:rPr lang="en-US" sz="1800" i="1">
                              <a:solidFill>
                                <a:schemeClr val="accent2">
                                  <a:lumMod val="75000"/>
                                </a:schemeClr>
                              </a:solidFill>
                              <a:latin typeface="Cambria Math" panose="02040503050406030204" pitchFamily="18" charset="0"/>
                            </a:rPr>
                            <m:t>′</m:t>
                          </m:r>
                        </m:sup>
                      </m:sSup>
                      <m:r>
                        <a:rPr lang="en-US" sz="1800" i="1">
                          <a:solidFill>
                            <a:schemeClr val="accent2">
                              <a:lumMod val="75000"/>
                            </a:schemeClr>
                          </a:solidFill>
                          <a:latin typeface="Cambria Math" panose="02040503050406030204" pitchFamily="18" charset="0"/>
                        </a:rPr>
                        <m:t>=</m:t>
                      </m:r>
                      <m:sSub>
                        <m:sSubPr>
                          <m:ctrlPr>
                            <a:rPr lang="en-US" sz="1800" i="1">
                              <a:solidFill>
                                <a:schemeClr val="accent2">
                                  <a:lumMod val="75000"/>
                                </a:schemeClr>
                              </a:solidFill>
                              <a:latin typeface="Cambria Math" panose="02040503050406030204" pitchFamily="18" charset="0"/>
                            </a:rPr>
                          </m:ctrlPr>
                        </m:sSubPr>
                        <m:e>
                          <m:r>
                            <a:rPr lang="en-US" sz="1800" i="1">
                              <a:solidFill>
                                <a:schemeClr val="accent2">
                                  <a:lumMod val="75000"/>
                                </a:schemeClr>
                              </a:solidFill>
                              <a:latin typeface="Cambria Math" panose="02040503050406030204" pitchFamily="18" charset="0"/>
                            </a:rPr>
                            <m:t>𝑓</m:t>
                          </m:r>
                        </m:e>
                        <m:sub>
                          <m:r>
                            <a:rPr lang="en-US" sz="1800" i="1">
                              <a:solidFill>
                                <a:schemeClr val="accent2">
                                  <a:lumMod val="75000"/>
                                </a:schemeClr>
                              </a:solidFill>
                              <a:latin typeface="Cambria Math" panose="02040503050406030204" pitchFamily="18" charset="0"/>
                            </a:rPr>
                            <m:t>𝑥</m:t>
                          </m:r>
                        </m:sub>
                      </m:sSub>
                      <m:r>
                        <a:rPr lang="en-US" sz="1800" b="0" i="1" smtClean="0">
                          <a:solidFill>
                            <a:schemeClr val="accent2">
                              <a:lumMod val="75000"/>
                            </a:schemeClr>
                          </a:solidFill>
                          <a:latin typeface="Cambria Math" panose="02040503050406030204" pitchFamily="18" charset="0"/>
                        </a:rPr>
                        <m:t>,</m:t>
                      </m:r>
                    </m:oMath>
                  </m:oMathPara>
                </a14:m>
                <a:endParaRPr lang="en-US" sz="1800" b="0" i="1" dirty="0">
                  <a:solidFill>
                    <a:schemeClr val="accent2">
                      <a:lumMod val="7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1800" i="1">
                              <a:solidFill>
                                <a:schemeClr val="accent2">
                                  <a:lumMod val="75000"/>
                                </a:schemeClr>
                              </a:solidFill>
                              <a:latin typeface="Cambria Math" panose="02040503050406030204" pitchFamily="18" charset="0"/>
                            </a:rPr>
                          </m:ctrlPr>
                        </m:sSupPr>
                        <m:e>
                          <m:r>
                            <a:rPr lang="en-US" sz="1800" i="1">
                              <a:solidFill>
                                <a:schemeClr val="accent2">
                                  <a:lumMod val="75000"/>
                                </a:schemeClr>
                              </a:solidFill>
                              <a:latin typeface="Cambria Math" panose="02040503050406030204" pitchFamily="18" charset="0"/>
                            </a:rPr>
                            <m:t>𝑦</m:t>
                          </m:r>
                        </m:e>
                        <m:sup>
                          <m:r>
                            <a:rPr lang="en-US" sz="1800" i="1">
                              <a:solidFill>
                                <a:schemeClr val="accent2">
                                  <a:lumMod val="75000"/>
                                </a:schemeClr>
                              </a:solidFill>
                              <a:latin typeface="Cambria Math" panose="02040503050406030204" pitchFamily="18" charset="0"/>
                            </a:rPr>
                            <m:t>′</m:t>
                          </m:r>
                        </m:sup>
                      </m:sSup>
                      <m:r>
                        <a:rPr lang="en-US" sz="1800" i="1">
                          <a:solidFill>
                            <a:schemeClr val="accent2">
                              <a:lumMod val="75000"/>
                            </a:schemeClr>
                          </a:solidFill>
                          <a:latin typeface="Cambria Math" panose="02040503050406030204" pitchFamily="18" charset="0"/>
                        </a:rPr>
                        <m:t>=</m:t>
                      </m:r>
                      <m:sSub>
                        <m:sSubPr>
                          <m:ctrlPr>
                            <a:rPr lang="en-US" sz="1800" i="1">
                              <a:solidFill>
                                <a:schemeClr val="accent2">
                                  <a:lumMod val="75000"/>
                                </a:schemeClr>
                              </a:solidFill>
                              <a:latin typeface="Cambria Math" panose="02040503050406030204" pitchFamily="18" charset="0"/>
                            </a:rPr>
                          </m:ctrlPr>
                        </m:sSubPr>
                        <m:e>
                          <m:r>
                            <a:rPr lang="en-US" sz="1800" i="1">
                              <a:solidFill>
                                <a:schemeClr val="accent2">
                                  <a:lumMod val="75000"/>
                                </a:schemeClr>
                              </a:solidFill>
                              <a:latin typeface="Cambria Math" panose="02040503050406030204" pitchFamily="18" charset="0"/>
                            </a:rPr>
                            <m:t>𝑓</m:t>
                          </m:r>
                        </m:e>
                        <m:sub>
                          <m:r>
                            <a:rPr lang="en-US" sz="1800" i="1">
                              <a:solidFill>
                                <a:schemeClr val="accent2">
                                  <a:lumMod val="75000"/>
                                </a:schemeClr>
                              </a:solidFill>
                              <a:latin typeface="Cambria Math" panose="02040503050406030204" pitchFamily="18" charset="0"/>
                            </a:rPr>
                            <m:t>𝑦</m:t>
                          </m:r>
                        </m:sub>
                      </m:sSub>
                    </m:oMath>
                  </m:oMathPara>
                </a14:m>
                <a:endParaRPr lang="en-US" dirty="0">
                  <a:solidFill>
                    <a:schemeClr val="accent2">
                      <a:lumMod val="75000"/>
                    </a:schemeClr>
                  </a:solidFill>
                </a:endParaRPr>
              </a:p>
            </p:txBody>
          </p:sp>
        </mc:Choice>
        <mc:Fallback xmlns="">
          <p:sp>
            <p:nvSpPr>
              <p:cNvPr id="7" name="TextBox 6">
                <a:extLst>
                  <a:ext uri="{FF2B5EF4-FFF2-40B4-BE49-F238E27FC236}">
                    <a16:creationId xmlns:a16="http://schemas.microsoft.com/office/drawing/2014/main" id="{32092FA8-6DC7-BD90-A08B-4EAA4E649D38}"/>
                  </a:ext>
                </a:extLst>
              </p:cNvPr>
              <p:cNvSpPr txBox="1">
                <a:spLocks noRot="1" noChangeAspect="1" noMove="1" noResize="1" noEditPoints="1" noAdjustHandles="1" noChangeArrowheads="1" noChangeShapeType="1" noTextEdit="1"/>
              </p:cNvSpPr>
              <p:nvPr/>
            </p:nvSpPr>
            <p:spPr>
              <a:xfrm>
                <a:off x="1654000" y="2992475"/>
                <a:ext cx="6097904" cy="668260"/>
              </a:xfrm>
              <a:prstGeom prst="rect">
                <a:avLst/>
              </a:prstGeom>
              <a:blipFill>
                <a:blip r:embed="rId8"/>
                <a:stretch>
                  <a:fillRect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2DC4BBF-6D88-B7E3-7A90-048BEAEC389A}"/>
                  </a:ext>
                </a:extLst>
              </p:cNvPr>
              <p:cNvSpPr txBox="1"/>
              <p:nvPr/>
            </p:nvSpPr>
            <p:spPr>
              <a:xfrm>
                <a:off x="4144192" y="3646615"/>
                <a:ext cx="5651402" cy="698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1800" b="1" i="1" smtClean="0">
                              <a:solidFill>
                                <a:schemeClr val="accent6">
                                  <a:lumMod val="75000"/>
                                </a:schemeClr>
                              </a:solidFill>
                              <a:latin typeface="Cambria Math" panose="02040503050406030204" pitchFamily="18" charset="0"/>
                            </a:rPr>
                          </m:ctrlPr>
                        </m:eqArrPr>
                        <m:e>
                          <m:sSup>
                            <m:sSupPr>
                              <m:ctrlPr>
                                <a:rPr lang="en-US" sz="1800" b="1" i="1" smtClean="0">
                                  <a:solidFill>
                                    <a:schemeClr val="accent6">
                                      <a:lumMod val="75000"/>
                                    </a:schemeClr>
                                  </a:solidFill>
                                  <a:latin typeface="Cambria Math" panose="02040503050406030204" pitchFamily="18" charset="0"/>
                                </a:rPr>
                              </m:ctrlPr>
                            </m:sSupPr>
                            <m:e>
                              <m:r>
                                <a:rPr lang="en-US" sz="1800" b="1" i="1" smtClean="0">
                                  <a:solidFill>
                                    <a:schemeClr val="accent6">
                                      <a:lumMod val="75000"/>
                                    </a:schemeClr>
                                  </a:solidFill>
                                  <a:latin typeface="Cambria Math" panose="02040503050406030204" pitchFamily="18" charset="0"/>
                                </a:rPr>
                                <m:t>𝒙</m:t>
                              </m:r>
                            </m:e>
                            <m:sup>
                              <m:r>
                                <a:rPr lang="en-US" sz="1800" b="1" i="1" smtClean="0">
                                  <a:solidFill>
                                    <a:schemeClr val="accent6">
                                      <a:lumMod val="75000"/>
                                    </a:schemeClr>
                                  </a:solidFill>
                                  <a:latin typeface="Cambria Math" panose="02040503050406030204" pitchFamily="18" charset="0"/>
                                </a:rPr>
                                <m:t>′</m:t>
                              </m:r>
                            </m:sup>
                          </m:sSup>
                          <m:r>
                            <a:rPr lang="en-US" sz="1800" b="1" i="1" smtClean="0">
                              <a:solidFill>
                                <a:schemeClr val="accent6">
                                  <a:lumMod val="75000"/>
                                </a:schemeClr>
                              </a:solidFill>
                              <a:latin typeface="Cambria Math" panose="02040503050406030204" pitchFamily="18" charset="0"/>
                            </a:rPr>
                            <m:t>=−</m:t>
                          </m:r>
                          <m:r>
                            <a:rPr lang="en-US" sz="1800" b="1" i="1" smtClean="0">
                              <a:solidFill>
                                <a:schemeClr val="accent6">
                                  <a:lumMod val="75000"/>
                                </a:schemeClr>
                              </a:solidFill>
                              <a:latin typeface="Cambria Math" panose="02040503050406030204" pitchFamily="18" charset="0"/>
                            </a:rPr>
                            <m:t>𝒘</m:t>
                          </m:r>
                          <m:r>
                            <a:rPr lang="en-US" sz="1800" b="1" i="1" smtClean="0">
                              <a:solidFill>
                                <a:schemeClr val="accent6">
                                  <a:lumMod val="75000"/>
                                </a:schemeClr>
                              </a:solidFill>
                              <a:latin typeface="Cambria Math" panose="02040503050406030204" pitchFamily="18" charset="0"/>
                            </a:rPr>
                            <m:t> </m:t>
                          </m:r>
                          <m:d>
                            <m:dPr>
                              <m:ctrlPr>
                                <a:rPr lang="en-US" sz="1800" b="1" i="1" smtClean="0">
                                  <a:solidFill>
                                    <a:schemeClr val="accent6">
                                      <a:lumMod val="75000"/>
                                    </a:schemeClr>
                                  </a:solidFill>
                                  <a:latin typeface="Cambria Math" panose="02040503050406030204" pitchFamily="18" charset="0"/>
                                </a:rPr>
                              </m:ctrlPr>
                            </m:dPr>
                            <m:e>
                              <m:r>
                                <a:rPr lang="en-US" sz="1800" b="1" i="1" smtClean="0">
                                  <a:solidFill>
                                    <a:schemeClr val="accent6">
                                      <a:lumMod val="75000"/>
                                    </a:schemeClr>
                                  </a:solidFill>
                                  <a:latin typeface="Cambria Math" panose="02040503050406030204" pitchFamily="18" charset="0"/>
                                </a:rPr>
                                <m:t>𝒚</m:t>
                              </m:r>
                              <m:r>
                                <a:rPr lang="en-US" sz="1800" b="1" i="1" smtClean="0">
                                  <a:solidFill>
                                    <a:schemeClr val="accent6">
                                      <a:lumMod val="75000"/>
                                    </a:schemeClr>
                                  </a:solidFill>
                                  <a:latin typeface="Cambria Math" panose="02040503050406030204" pitchFamily="18" charset="0"/>
                                </a:rPr>
                                <m:t>−</m:t>
                              </m:r>
                              <m:sSub>
                                <m:sSubPr>
                                  <m:ctrlPr>
                                    <a:rPr lang="en-US" sz="1800" b="1" i="1" smtClean="0">
                                      <a:solidFill>
                                        <a:schemeClr val="accent6">
                                          <a:lumMod val="75000"/>
                                        </a:schemeClr>
                                      </a:solidFill>
                                      <a:latin typeface="Cambria Math" panose="02040503050406030204" pitchFamily="18" charset="0"/>
                                    </a:rPr>
                                  </m:ctrlPr>
                                </m:sSubPr>
                                <m:e>
                                  <m:r>
                                    <a:rPr lang="en-US" sz="1800" b="1" i="1" smtClean="0">
                                      <a:solidFill>
                                        <a:schemeClr val="accent6">
                                          <a:lumMod val="75000"/>
                                        </a:schemeClr>
                                      </a:solidFill>
                                      <a:latin typeface="Cambria Math" panose="02040503050406030204" pitchFamily="18" charset="0"/>
                                    </a:rPr>
                                    <m:t>𝒚</m:t>
                                  </m:r>
                                </m:e>
                                <m:sub>
                                  <m:r>
                                    <a:rPr lang="en-US" sz="1800" b="1" i="1" smtClean="0">
                                      <a:solidFill>
                                        <a:schemeClr val="accent6">
                                          <a:lumMod val="75000"/>
                                        </a:schemeClr>
                                      </a:solidFill>
                                      <a:latin typeface="Cambria Math" panose="02040503050406030204" pitchFamily="18" charset="0"/>
                                    </a:rPr>
                                    <m:t>𝟎</m:t>
                                  </m:r>
                                </m:sub>
                              </m:sSub>
                            </m:e>
                          </m:d>
                          <m:r>
                            <a:rPr lang="en-US" sz="1800" b="1" i="1" smtClean="0">
                              <a:solidFill>
                                <a:schemeClr val="accent6">
                                  <a:lumMod val="75000"/>
                                </a:schemeClr>
                              </a:solidFill>
                              <a:latin typeface="Cambria Math" panose="02040503050406030204" pitchFamily="18" charset="0"/>
                            </a:rPr>
                            <m:t>+</m:t>
                          </m:r>
                          <m:sSub>
                            <m:sSubPr>
                              <m:ctrlPr>
                                <a:rPr lang="en-US" sz="1800" b="1" i="1" smtClean="0">
                                  <a:solidFill>
                                    <a:schemeClr val="accent6">
                                      <a:lumMod val="75000"/>
                                    </a:schemeClr>
                                  </a:solidFill>
                                  <a:latin typeface="Cambria Math" panose="02040503050406030204" pitchFamily="18" charset="0"/>
                                </a:rPr>
                              </m:ctrlPr>
                            </m:sSubPr>
                            <m:e>
                              <m:r>
                                <a:rPr lang="en-US" sz="1800" b="1" i="1" smtClean="0">
                                  <a:solidFill>
                                    <a:schemeClr val="accent6">
                                      <a:lumMod val="75000"/>
                                    </a:schemeClr>
                                  </a:solidFill>
                                  <a:latin typeface="Cambria Math" panose="02040503050406030204" pitchFamily="18" charset="0"/>
                                </a:rPr>
                                <m:t>𝒇</m:t>
                              </m:r>
                            </m:e>
                            <m:sub>
                              <m:r>
                                <a:rPr lang="en-US" sz="1800" b="1" i="1" smtClean="0">
                                  <a:solidFill>
                                    <a:schemeClr val="accent6">
                                      <a:lumMod val="75000"/>
                                    </a:schemeClr>
                                  </a:solidFill>
                                  <a:latin typeface="Cambria Math" panose="02040503050406030204" pitchFamily="18" charset="0"/>
                                </a:rPr>
                                <m:t>𝟎</m:t>
                              </m:r>
                              <m:r>
                                <a:rPr lang="en-US" sz="1800" b="1" i="1" smtClean="0">
                                  <a:solidFill>
                                    <a:schemeClr val="accent6">
                                      <a:lumMod val="75000"/>
                                    </a:schemeClr>
                                  </a:solidFill>
                                  <a:latin typeface="Cambria Math" panose="02040503050406030204" pitchFamily="18" charset="0"/>
                                </a:rPr>
                                <m:t>,</m:t>
                              </m:r>
                              <m:r>
                                <a:rPr lang="en-US" sz="1800" b="1" i="1" smtClean="0">
                                  <a:solidFill>
                                    <a:schemeClr val="accent6">
                                      <a:lumMod val="75000"/>
                                    </a:schemeClr>
                                  </a:solidFill>
                                  <a:latin typeface="Cambria Math" panose="02040503050406030204" pitchFamily="18" charset="0"/>
                                </a:rPr>
                                <m:t>𝒙</m:t>
                              </m:r>
                            </m:sub>
                          </m:sSub>
                        </m:e>
                        <m:e>
                          <m:sSup>
                            <m:sSupPr>
                              <m:ctrlPr>
                                <a:rPr lang="en-US" sz="1800" b="1" i="1" smtClean="0">
                                  <a:solidFill>
                                    <a:schemeClr val="accent6">
                                      <a:lumMod val="75000"/>
                                    </a:schemeClr>
                                  </a:solidFill>
                                  <a:latin typeface="Cambria Math" panose="02040503050406030204" pitchFamily="18" charset="0"/>
                                </a:rPr>
                              </m:ctrlPr>
                            </m:sSupPr>
                            <m:e>
                              <m:r>
                                <a:rPr lang="en-US" sz="1800" b="1" i="1" smtClean="0">
                                  <a:solidFill>
                                    <a:schemeClr val="accent6">
                                      <a:lumMod val="75000"/>
                                    </a:schemeClr>
                                  </a:solidFill>
                                  <a:latin typeface="Cambria Math" panose="02040503050406030204" pitchFamily="18" charset="0"/>
                                </a:rPr>
                                <m:t>𝒚</m:t>
                              </m:r>
                            </m:e>
                            <m:sup>
                              <m:r>
                                <a:rPr lang="en-US" sz="1800" b="1" i="1" smtClean="0">
                                  <a:solidFill>
                                    <a:schemeClr val="accent6">
                                      <a:lumMod val="75000"/>
                                    </a:schemeClr>
                                  </a:solidFill>
                                  <a:latin typeface="Cambria Math" panose="02040503050406030204" pitchFamily="18" charset="0"/>
                                </a:rPr>
                                <m:t>′</m:t>
                              </m:r>
                            </m:sup>
                          </m:sSup>
                          <m:r>
                            <a:rPr lang="en-US" sz="1800" b="1" i="1" smtClean="0">
                              <a:solidFill>
                                <a:schemeClr val="accent6">
                                  <a:lumMod val="75000"/>
                                </a:schemeClr>
                              </a:solidFill>
                              <a:latin typeface="Cambria Math" panose="02040503050406030204" pitchFamily="18" charset="0"/>
                            </a:rPr>
                            <m:t>=</m:t>
                          </m:r>
                          <m:r>
                            <a:rPr lang="en-US" sz="1800" b="1" i="1" smtClean="0">
                              <a:solidFill>
                                <a:schemeClr val="accent6">
                                  <a:lumMod val="75000"/>
                                </a:schemeClr>
                              </a:solidFill>
                              <a:latin typeface="Cambria Math" panose="02040503050406030204" pitchFamily="18" charset="0"/>
                            </a:rPr>
                            <m:t>𝒘</m:t>
                          </m:r>
                          <m:r>
                            <a:rPr lang="en-US" sz="1800" b="1" i="1" smtClean="0">
                              <a:solidFill>
                                <a:schemeClr val="accent6">
                                  <a:lumMod val="75000"/>
                                </a:schemeClr>
                              </a:solidFill>
                              <a:latin typeface="Cambria Math" panose="02040503050406030204" pitchFamily="18" charset="0"/>
                            </a:rPr>
                            <m:t> </m:t>
                          </m:r>
                          <m:d>
                            <m:dPr>
                              <m:ctrlPr>
                                <a:rPr lang="en-US" sz="1800" b="1" i="1" smtClean="0">
                                  <a:solidFill>
                                    <a:schemeClr val="accent6">
                                      <a:lumMod val="75000"/>
                                    </a:schemeClr>
                                  </a:solidFill>
                                  <a:latin typeface="Cambria Math" panose="02040503050406030204" pitchFamily="18" charset="0"/>
                                </a:rPr>
                              </m:ctrlPr>
                            </m:dPr>
                            <m:e>
                              <m:r>
                                <a:rPr lang="en-US" sz="1800" b="1" i="1" smtClean="0">
                                  <a:solidFill>
                                    <a:schemeClr val="accent6">
                                      <a:lumMod val="75000"/>
                                    </a:schemeClr>
                                  </a:solidFill>
                                  <a:latin typeface="Cambria Math" panose="02040503050406030204" pitchFamily="18" charset="0"/>
                                </a:rPr>
                                <m:t>𝒙</m:t>
                              </m:r>
                              <m:r>
                                <a:rPr lang="en-US" sz="1800" b="1" i="1" smtClean="0">
                                  <a:solidFill>
                                    <a:schemeClr val="accent6">
                                      <a:lumMod val="75000"/>
                                    </a:schemeClr>
                                  </a:solidFill>
                                  <a:latin typeface="Cambria Math" panose="02040503050406030204" pitchFamily="18" charset="0"/>
                                </a:rPr>
                                <m:t>−</m:t>
                              </m:r>
                              <m:sSub>
                                <m:sSubPr>
                                  <m:ctrlPr>
                                    <a:rPr lang="en-US" sz="1800" b="1" i="1" smtClean="0">
                                      <a:solidFill>
                                        <a:schemeClr val="accent6">
                                          <a:lumMod val="75000"/>
                                        </a:schemeClr>
                                      </a:solidFill>
                                      <a:latin typeface="Cambria Math" panose="02040503050406030204" pitchFamily="18" charset="0"/>
                                    </a:rPr>
                                  </m:ctrlPr>
                                </m:sSubPr>
                                <m:e>
                                  <m:r>
                                    <a:rPr lang="en-US" sz="1800" b="1" i="1" smtClean="0">
                                      <a:solidFill>
                                        <a:schemeClr val="accent6">
                                          <a:lumMod val="75000"/>
                                        </a:schemeClr>
                                      </a:solidFill>
                                      <a:latin typeface="Cambria Math" panose="02040503050406030204" pitchFamily="18" charset="0"/>
                                    </a:rPr>
                                    <m:t>𝒙</m:t>
                                  </m:r>
                                </m:e>
                                <m:sub>
                                  <m:r>
                                    <a:rPr lang="en-US" sz="1800" b="1" i="1" smtClean="0">
                                      <a:solidFill>
                                        <a:schemeClr val="accent6">
                                          <a:lumMod val="75000"/>
                                        </a:schemeClr>
                                      </a:solidFill>
                                      <a:latin typeface="Cambria Math" panose="02040503050406030204" pitchFamily="18" charset="0"/>
                                    </a:rPr>
                                    <m:t>𝟎</m:t>
                                  </m:r>
                                </m:sub>
                              </m:sSub>
                            </m:e>
                          </m:d>
                          <m:r>
                            <a:rPr lang="en-US" sz="1800" b="1" i="1" smtClean="0">
                              <a:solidFill>
                                <a:schemeClr val="accent6">
                                  <a:lumMod val="75000"/>
                                </a:schemeClr>
                              </a:solidFill>
                              <a:latin typeface="Cambria Math" panose="02040503050406030204" pitchFamily="18" charset="0"/>
                            </a:rPr>
                            <m:t>+</m:t>
                          </m:r>
                          <m:sSub>
                            <m:sSubPr>
                              <m:ctrlPr>
                                <a:rPr lang="en-US" sz="1800" b="1" i="1" smtClean="0">
                                  <a:solidFill>
                                    <a:schemeClr val="accent6">
                                      <a:lumMod val="75000"/>
                                    </a:schemeClr>
                                  </a:solidFill>
                                  <a:latin typeface="Cambria Math" panose="02040503050406030204" pitchFamily="18" charset="0"/>
                                </a:rPr>
                              </m:ctrlPr>
                            </m:sSubPr>
                            <m:e>
                              <m:r>
                                <a:rPr lang="en-US" sz="1800" b="1" i="1" smtClean="0">
                                  <a:solidFill>
                                    <a:schemeClr val="accent6">
                                      <a:lumMod val="75000"/>
                                    </a:schemeClr>
                                  </a:solidFill>
                                  <a:latin typeface="Cambria Math" panose="02040503050406030204" pitchFamily="18" charset="0"/>
                                </a:rPr>
                                <m:t>𝒇</m:t>
                              </m:r>
                            </m:e>
                            <m:sub>
                              <m:r>
                                <a:rPr lang="en-US" sz="1800" b="1" i="1" smtClean="0">
                                  <a:solidFill>
                                    <a:schemeClr val="accent6">
                                      <a:lumMod val="75000"/>
                                    </a:schemeClr>
                                  </a:solidFill>
                                  <a:latin typeface="Cambria Math" panose="02040503050406030204" pitchFamily="18" charset="0"/>
                                </a:rPr>
                                <m:t>𝟎</m:t>
                              </m:r>
                              <m:r>
                                <a:rPr lang="en-US" sz="1800" b="1" i="1" smtClean="0">
                                  <a:solidFill>
                                    <a:schemeClr val="accent6">
                                      <a:lumMod val="75000"/>
                                    </a:schemeClr>
                                  </a:solidFill>
                                  <a:latin typeface="Cambria Math" panose="02040503050406030204" pitchFamily="18" charset="0"/>
                                </a:rPr>
                                <m:t>,</m:t>
                              </m:r>
                              <m:r>
                                <a:rPr lang="en-US" sz="1800" b="1" i="1" smtClean="0">
                                  <a:solidFill>
                                    <a:schemeClr val="accent6">
                                      <a:lumMod val="75000"/>
                                    </a:schemeClr>
                                  </a:solidFill>
                                  <a:latin typeface="Cambria Math" panose="02040503050406030204" pitchFamily="18" charset="0"/>
                                </a:rPr>
                                <m:t>𝒚</m:t>
                              </m:r>
                              <m:r>
                                <a:rPr lang="en-US" sz="1800" b="1" i="1" smtClean="0">
                                  <a:solidFill>
                                    <a:schemeClr val="accent6">
                                      <a:lumMod val="75000"/>
                                    </a:schemeClr>
                                  </a:solidFill>
                                  <a:latin typeface="Cambria Math" panose="02040503050406030204" pitchFamily="18" charset="0"/>
                                </a:rPr>
                                <m:t> </m:t>
                              </m:r>
                            </m:sub>
                          </m:sSub>
                        </m:e>
                      </m:eqArr>
                    </m:oMath>
                  </m:oMathPara>
                </a14:m>
                <a:endParaRPr lang="en-US" b="1" dirty="0">
                  <a:solidFill>
                    <a:schemeClr val="accent6">
                      <a:lumMod val="75000"/>
                    </a:schemeClr>
                  </a:solidFill>
                </a:endParaRPr>
              </a:p>
            </p:txBody>
          </p:sp>
        </mc:Choice>
        <mc:Fallback xmlns="">
          <p:sp>
            <p:nvSpPr>
              <p:cNvPr id="10" name="TextBox 9">
                <a:extLst>
                  <a:ext uri="{FF2B5EF4-FFF2-40B4-BE49-F238E27FC236}">
                    <a16:creationId xmlns:a16="http://schemas.microsoft.com/office/drawing/2014/main" id="{82DC4BBF-6D88-B7E3-7A90-048BEAEC389A}"/>
                  </a:ext>
                </a:extLst>
              </p:cNvPr>
              <p:cNvSpPr txBox="1">
                <a:spLocks noRot="1" noChangeAspect="1" noMove="1" noResize="1" noEditPoints="1" noAdjustHandles="1" noChangeArrowheads="1" noChangeShapeType="1" noTextEdit="1"/>
              </p:cNvSpPr>
              <p:nvPr/>
            </p:nvSpPr>
            <p:spPr>
              <a:xfrm>
                <a:off x="4144192" y="3646615"/>
                <a:ext cx="5651402" cy="698268"/>
              </a:xfrm>
              <a:prstGeom prst="rect">
                <a:avLst/>
              </a:prstGeom>
              <a:blipFill>
                <a:blip r:embed="rId9"/>
                <a:stretch>
                  <a:fillRect b="-3571"/>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7A996411-982B-2ADD-588E-A2569D97319E}"/>
              </a:ext>
            </a:extLst>
          </p:cNvPr>
          <p:cNvCxnSpPr/>
          <p:nvPr/>
        </p:nvCxnSpPr>
        <p:spPr>
          <a:xfrm>
            <a:off x="6609781" y="5548863"/>
            <a:ext cx="469236" cy="655946"/>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4E94380-04C8-E357-3AAD-7CA88ECA58F1}"/>
                  </a:ext>
                </a:extLst>
              </p:cNvPr>
              <p:cNvSpPr txBox="1"/>
              <p:nvPr/>
            </p:nvSpPr>
            <p:spPr>
              <a:xfrm>
                <a:off x="6598194" y="5020851"/>
                <a:ext cx="2131600" cy="8988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chemeClr val="accent1">
                                  <a:lumMod val="75000"/>
                                </a:schemeClr>
                              </a:solidFill>
                              <a:latin typeface="Cambria Math" panose="02040503050406030204" pitchFamily="18" charset="0"/>
                            </a:rPr>
                          </m:ctrlPr>
                        </m:fPr>
                        <m:num>
                          <m:r>
                            <a:rPr lang="en-US" sz="2400" b="0" i="1" smtClean="0">
                              <a:solidFill>
                                <a:schemeClr val="accent1">
                                  <a:lumMod val="75000"/>
                                </a:schemeClr>
                              </a:solidFill>
                              <a:latin typeface="Cambria Math" panose="02040503050406030204" pitchFamily="18" charset="0"/>
                            </a:rPr>
                            <m:t>2</m:t>
                          </m:r>
                          <m:rad>
                            <m:radPr>
                              <m:degHide m:val="on"/>
                              <m:ctrlPr>
                                <a:rPr lang="en-US" sz="2400" b="0" i="1" smtClean="0">
                                  <a:solidFill>
                                    <a:schemeClr val="accent1">
                                      <a:lumMod val="75000"/>
                                    </a:schemeClr>
                                  </a:solidFill>
                                  <a:latin typeface="Cambria Math" panose="02040503050406030204" pitchFamily="18" charset="0"/>
                                </a:rPr>
                              </m:ctrlPr>
                            </m:radPr>
                            <m:deg/>
                            <m:e>
                              <m:r>
                                <a:rPr lang="en-US" sz="2400" b="0" i="1" smtClean="0">
                                  <a:solidFill>
                                    <a:schemeClr val="accent1">
                                      <a:lumMod val="75000"/>
                                    </a:schemeClr>
                                  </a:solidFill>
                                  <a:latin typeface="Cambria Math" panose="02040503050406030204" pitchFamily="18" charset="0"/>
                                </a:rPr>
                                <m:t>2</m:t>
                              </m:r>
                            </m:e>
                          </m:rad>
                          <m:sSub>
                            <m:sSubPr>
                              <m:ctrlPr>
                                <a:rPr lang="en-US" sz="2400" b="0" i="1" smtClean="0">
                                  <a:solidFill>
                                    <a:schemeClr val="accent1">
                                      <a:lumMod val="75000"/>
                                    </a:schemeClr>
                                  </a:solidFill>
                                  <a:latin typeface="Cambria Math" panose="02040503050406030204" pitchFamily="18" charset="0"/>
                                </a:rPr>
                              </m:ctrlPr>
                            </m:sSubPr>
                            <m:e>
                              <m:r>
                                <a:rPr lang="en-US" sz="2400" b="0" i="1" smtClean="0">
                                  <a:solidFill>
                                    <a:schemeClr val="accent1">
                                      <a:lumMod val="75000"/>
                                    </a:schemeClr>
                                  </a:solidFill>
                                  <a:latin typeface="Cambria Math" panose="02040503050406030204" pitchFamily="18" charset="0"/>
                                </a:rPr>
                                <m:t>𝑣</m:t>
                              </m:r>
                            </m:e>
                            <m:sub>
                              <m:r>
                                <a:rPr lang="en-US" sz="2400" b="0" i="1" smtClean="0">
                                  <a:solidFill>
                                    <a:schemeClr val="accent1">
                                      <a:lumMod val="75000"/>
                                    </a:schemeClr>
                                  </a:solidFill>
                                  <a:latin typeface="Cambria Math" panose="02040503050406030204" pitchFamily="18" charset="0"/>
                                </a:rPr>
                                <m:t>𝑚𝑎𝑥</m:t>
                              </m:r>
                            </m:sub>
                          </m:sSub>
                        </m:num>
                        <m:den>
                          <m:r>
                            <a:rPr lang="en-US" sz="2400" b="0" i="1" smtClean="0">
                              <a:solidFill>
                                <a:schemeClr val="accent1">
                                  <a:lumMod val="75000"/>
                                </a:schemeClr>
                              </a:solidFill>
                              <a:latin typeface="Cambria Math" panose="02040503050406030204" pitchFamily="18" charset="0"/>
                            </a:rPr>
                            <m:t>𝑤</m:t>
                          </m:r>
                        </m:den>
                      </m:f>
                    </m:oMath>
                  </m:oMathPara>
                </a14:m>
                <a:endParaRPr lang="en-US" sz="2400" dirty="0">
                  <a:solidFill>
                    <a:schemeClr val="accent1">
                      <a:lumMod val="75000"/>
                    </a:schemeClr>
                  </a:solidFill>
                </a:endParaRPr>
              </a:p>
            </p:txBody>
          </p:sp>
        </mc:Choice>
        <mc:Fallback xmlns="">
          <p:sp>
            <p:nvSpPr>
              <p:cNvPr id="23" name="TextBox 22">
                <a:extLst>
                  <a:ext uri="{FF2B5EF4-FFF2-40B4-BE49-F238E27FC236}">
                    <a16:creationId xmlns:a16="http://schemas.microsoft.com/office/drawing/2014/main" id="{14E94380-04C8-E357-3AAD-7CA88ECA58F1}"/>
                  </a:ext>
                </a:extLst>
              </p:cNvPr>
              <p:cNvSpPr txBox="1">
                <a:spLocks noRot="1" noChangeAspect="1" noMove="1" noResize="1" noEditPoints="1" noAdjustHandles="1" noChangeArrowheads="1" noChangeShapeType="1" noTextEdit="1"/>
              </p:cNvSpPr>
              <p:nvPr/>
            </p:nvSpPr>
            <p:spPr>
              <a:xfrm>
                <a:off x="6598194" y="5020851"/>
                <a:ext cx="2131600" cy="89888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24073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Diagram&#10;&#10;Description automatically generated with medium confidence">
            <a:extLst>
              <a:ext uri="{FF2B5EF4-FFF2-40B4-BE49-F238E27FC236}">
                <a16:creationId xmlns:a16="http://schemas.microsoft.com/office/drawing/2014/main" id="{8AB6AE52-112C-57F6-9AAA-3823DB3324E0}"/>
              </a:ext>
            </a:extLst>
          </p:cNvPr>
          <p:cNvPicPr>
            <a:picLocks noChangeAspect="1"/>
          </p:cNvPicPr>
          <p:nvPr/>
        </p:nvPicPr>
        <p:blipFill rotWithShape="1">
          <a:blip r:embed="rId3"/>
          <a:srcRect l="30854" t="15724" r="33030" b="5678"/>
          <a:stretch/>
        </p:blipFill>
        <p:spPr>
          <a:xfrm>
            <a:off x="406778" y="1091419"/>
            <a:ext cx="4456554" cy="5455570"/>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3AE8B09-3BA6-2806-6ECA-B6C875F584C9}"/>
                  </a:ext>
                </a:extLst>
              </p:cNvPr>
              <p:cNvSpPr/>
              <p:nvPr/>
            </p:nvSpPr>
            <p:spPr>
              <a:xfrm>
                <a:off x="5468306" y="1128039"/>
                <a:ext cx="6116948" cy="5455548"/>
              </a:xfrm>
              <a:prstGeom prst="rect">
                <a:avLst/>
              </a:prstGeom>
              <a:solidFill>
                <a:schemeClr val="bg1"/>
              </a:solidFill>
              <a:ln w="508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𝑆</m:t>
                                  </m:r>
                                </m:sub>
                              </m:sSub>
                              <m:r>
                                <a:rPr lang="en-US" i="1">
                                  <a:latin typeface="Cambria Math" panose="02040503050406030204" pitchFamily="18" charset="0"/>
                                </a:rPr>
                                <m:t>(</m:t>
                              </m:r>
                              <m:r>
                                <a:rPr lang="en-US" i="1">
                                  <a:latin typeface="Cambria Math" panose="02040503050406030204" pitchFamily="18" charset="0"/>
                                </a:rPr>
                                <m:t>𝛼</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𝑚</m:t>
                              </m:r>
                            </m:e>
                            <m:sub>
                              <m:r>
                                <a:rPr lang="en-US" i="1">
                                  <a:latin typeface="Cambria Math" panose="02040503050406030204" pitchFamily="18" charset="0"/>
                                  <a:ea typeface="Cambria Math" panose="02040503050406030204" pitchFamily="18" charset="0"/>
                                </a:rPr>
                                <m:t>𝑆</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𝛽</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rPr>
                            <m:t>∗</m:t>
                          </m:r>
                        </m:sup>
                      </m:sSup>
                      <m:r>
                        <a:rPr lang="en-US" i="1">
                          <a:latin typeface="Cambria Math" panose="02040503050406030204" pitchFamily="18" charset="0"/>
                        </a:rPr>
                        <m:t>] </m:t>
                      </m:r>
                      <m:r>
                        <a:rPr lang="en-US" i="1">
                          <a:latin typeface="Cambria Math" panose="02040503050406030204" pitchFamily="18" charset="0"/>
                        </a:rPr>
                        <m:t>𝑃</m:t>
                      </m:r>
                    </m:oMath>
                  </m:oMathPara>
                </a14:m>
                <a:endParaRPr lang="en-US" dirty="0"/>
              </a:p>
            </p:txBody>
          </p:sp>
        </mc:Choice>
        <mc:Fallback xmlns="">
          <p:sp>
            <p:nvSpPr>
              <p:cNvPr id="11" name="Rectangle 10">
                <a:extLst>
                  <a:ext uri="{FF2B5EF4-FFF2-40B4-BE49-F238E27FC236}">
                    <a16:creationId xmlns:a16="http://schemas.microsoft.com/office/drawing/2014/main" id="{73AE8B09-3BA6-2806-6ECA-B6C875F584C9}"/>
                  </a:ext>
                </a:extLst>
              </p:cNvPr>
              <p:cNvSpPr>
                <a:spLocks noRot="1" noChangeAspect="1" noMove="1" noResize="1" noEditPoints="1" noAdjustHandles="1" noChangeArrowheads="1" noChangeShapeType="1" noTextEdit="1"/>
              </p:cNvSpPr>
              <p:nvPr/>
            </p:nvSpPr>
            <p:spPr>
              <a:xfrm>
                <a:off x="5468306" y="1128039"/>
                <a:ext cx="6116948" cy="5455548"/>
              </a:xfrm>
              <a:prstGeom prst="rect">
                <a:avLst/>
              </a:prstGeom>
              <a:blipFill>
                <a:blip r:embed="rId4"/>
                <a:stretch>
                  <a:fillRect/>
                </a:stretch>
              </a:blipFill>
              <a:ln w="50800">
                <a:solidFill>
                  <a:schemeClr val="accent6">
                    <a:lumMod val="75000"/>
                  </a:schemeClr>
                </a:solidFill>
                <a:prstDash val="sysDash"/>
              </a:ln>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1FB875BC-5DAC-33E4-9054-4F5178F69968}"/>
              </a:ext>
            </a:extLst>
          </p:cNvPr>
          <p:cNvCxnSpPr>
            <a:cxnSpLocks/>
          </p:cNvCxnSpPr>
          <p:nvPr/>
        </p:nvCxnSpPr>
        <p:spPr>
          <a:xfrm>
            <a:off x="427859" y="864926"/>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393B3D7-D0A0-FACE-C422-2A6B10B56634}"/>
              </a:ext>
            </a:extLst>
          </p:cNvPr>
          <p:cNvSpPr>
            <a:spLocks noGrp="1"/>
          </p:cNvSpPr>
          <p:nvPr>
            <p:ph type="title"/>
          </p:nvPr>
        </p:nvSpPr>
        <p:spPr>
          <a:xfrm>
            <a:off x="337930" y="-87027"/>
            <a:ext cx="10515600" cy="1325563"/>
          </a:xfrm>
        </p:spPr>
        <p:txBody>
          <a:bodyPr>
            <a:normAutofit/>
          </a:bodyPr>
          <a:lstStyle/>
          <a:p>
            <a:r>
              <a:rPr lang="en-US" sz="3600" b="1" dirty="0">
                <a:solidFill>
                  <a:schemeClr val="accent1">
                    <a:lumMod val="75000"/>
                  </a:schemeClr>
                </a:solidFill>
              </a:rPr>
              <a:t>Geofence RTA</a:t>
            </a:r>
          </a:p>
        </p:txBody>
      </p:sp>
      <p:sp>
        <p:nvSpPr>
          <p:cNvPr id="9" name="Rectangle 8">
            <a:extLst>
              <a:ext uri="{FF2B5EF4-FFF2-40B4-BE49-F238E27FC236}">
                <a16:creationId xmlns:a16="http://schemas.microsoft.com/office/drawing/2014/main" id="{E73926FC-81BC-64FE-0364-B89D7629F11C}"/>
              </a:ext>
            </a:extLst>
          </p:cNvPr>
          <p:cNvSpPr/>
          <p:nvPr/>
        </p:nvSpPr>
        <p:spPr>
          <a:xfrm>
            <a:off x="427859" y="1091463"/>
            <a:ext cx="4456554" cy="545557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9E5D855-BE60-C305-17A2-8543B735EB8B}"/>
                  </a:ext>
                </a:extLst>
              </p:cNvPr>
              <p:cNvSpPr txBox="1"/>
              <p:nvPr/>
            </p:nvSpPr>
            <p:spPr>
              <a:xfrm>
                <a:off x="5206763" y="1566594"/>
                <a:ext cx="651630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m:t>
                              </m:r>
                              <m:r>
                                <a:rPr lang="en-US" sz="2800" b="0" i="1" smtClean="0">
                                  <a:latin typeface="Cambria Math" panose="02040503050406030204" pitchFamily="18" charset="0"/>
                                </a:rPr>
                                <m:t>𝐵</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𝑚</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m:t>
                                  </m:r>
                                  <m:r>
                                    <a:rPr lang="en-US" sz="2800" b="0" i="1" smtClean="0">
                                      <a:latin typeface="Cambria Math" panose="02040503050406030204" pitchFamily="18" charset="0"/>
                                    </a:rPr>
                                    <m:t>𝛼</m:t>
                                  </m:r>
                                  <m:r>
                                    <a:rPr lang="en-US" sz="2800" b="0" i="1" smtClean="0">
                                      <a:latin typeface="Cambria Math" panose="02040503050406030204" pitchFamily="18" charset="0"/>
                                    </a:rPr>
                                    <m:t>) </m:t>
                                  </m:r>
                                </m:e>
                                <m:sub>
                                  <m:r>
                                    <a:rPr lang="en-US" sz="2800" b="0" i="1" smtClean="0">
                                      <a:latin typeface="Cambria Math" panose="02040503050406030204" pitchFamily="18" charset="0"/>
                                    </a:rPr>
                                    <m:t>  </m:t>
                                  </m:r>
                                </m:sub>
                              </m:sSub>
                            </m:e>
                          </m:d>
                          <m:r>
                            <a:rPr lang="en-US" sz="2800" b="0" i="1" smtClean="0">
                              <a:latin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𝐵</m:t>
                          </m:r>
                          <m:r>
                            <a:rPr lang="en-US" sz="2800" b="0" i="1" smtClean="0">
                              <a:latin typeface="Cambria Math" panose="02040503050406030204" pitchFamily="18" charset="0"/>
                              <a:ea typeface="Cambria Math" panose="02040503050406030204" pitchFamily="18" charset="0"/>
                            </a:rPr>
                            <m:t> ; </m:t>
                          </m:r>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𝑅</m:t>
                      </m:r>
                    </m:oMath>
                  </m:oMathPara>
                </a14:m>
                <a:endParaRPr lang="en-US" sz="2800" dirty="0"/>
              </a:p>
            </p:txBody>
          </p:sp>
        </mc:Choice>
        <mc:Fallback xmlns="">
          <p:sp>
            <p:nvSpPr>
              <p:cNvPr id="16" name="TextBox 15">
                <a:extLst>
                  <a:ext uri="{FF2B5EF4-FFF2-40B4-BE49-F238E27FC236}">
                    <a16:creationId xmlns:a16="http://schemas.microsoft.com/office/drawing/2014/main" id="{E9E5D855-BE60-C305-17A2-8543B735EB8B}"/>
                  </a:ext>
                </a:extLst>
              </p:cNvPr>
              <p:cNvSpPr txBox="1">
                <a:spLocks noRot="1" noChangeAspect="1" noMove="1" noResize="1" noEditPoints="1" noAdjustHandles="1" noChangeArrowheads="1" noChangeShapeType="1" noTextEdit="1"/>
              </p:cNvSpPr>
              <p:nvPr/>
            </p:nvSpPr>
            <p:spPr>
              <a:xfrm>
                <a:off x="5206763" y="1566594"/>
                <a:ext cx="6516302" cy="430887"/>
              </a:xfrm>
              <a:prstGeom prst="rect">
                <a:avLst/>
              </a:prstGeom>
              <a:blipFill>
                <a:blip r:embed="rId5"/>
                <a:stretch>
                  <a:fillRect t="-8571" b="-3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15CA23D-A9E6-D01B-A6D7-04A5AA4D0702}"/>
                  </a:ext>
                </a:extLst>
              </p:cNvPr>
              <p:cNvSpPr txBox="1"/>
              <p:nvPr/>
            </p:nvSpPr>
            <p:spPr>
              <a:xfrm>
                <a:off x="5268920" y="4280917"/>
                <a:ext cx="6516302"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𝑏𝑑𝑟𝑦</m:t>
                          </m:r>
                          <m:r>
                            <a:rPr lang="en-US" sz="2800" b="0" i="1" smtClean="0">
                              <a:latin typeface="Cambria Math" panose="02040503050406030204" pitchFamily="18" charset="0"/>
                            </a:rPr>
                            <m:t>?</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𝐵</m:t>
                              </m:r>
                            </m:e>
                          </m:d>
                          <m:r>
                            <a:rPr lang="en-US" sz="2800" b="0" i="1" smtClean="0">
                              <a:latin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𝐵</m:t>
                          </m:r>
                          <m:r>
                            <a:rPr lang="en-US" sz="2800" b="0" i="1" smtClean="0">
                              <a:latin typeface="Cambria Math" panose="02040503050406030204" pitchFamily="18" charset="0"/>
                              <a:ea typeface="Cambria Math" panose="02040503050406030204" pitchFamily="18" charset="0"/>
                            </a:rPr>
                            <m:t> ; </m:t>
                          </m:r>
                          <m:r>
                            <a:rPr lang="en-US" sz="2800" b="0" i="1" smtClean="0">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𝐵</m:t>
                      </m:r>
                    </m:oMath>
                  </m:oMathPara>
                </a14:m>
                <a:endParaRPr lang="en-US" sz="2800" dirty="0"/>
              </a:p>
            </p:txBody>
          </p:sp>
        </mc:Choice>
        <mc:Fallback xmlns="">
          <p:sp>
            <p:nvSpPr>
              <p:cNvPr id="18" name="TextBox 17">
                <a:extLst>
                  <a:ext uri="{FF2B5EF4-FFF2-40B4-BE49-F238E27FC236}">
                    <a16:creationId xmlns:a16="http://schemas.microsoft.com/office/drawing/2014/main" id="{215CA23D-A9E6-D01B-A6D7-04A5AA4D0702}"/>
                  </a:ext>
                </a:extLst>
              </p:cNvPr>
              <p:cNvSpPr txBox="1">
                <a:spLocks noRot="1" noChangeAspect="1" noMove="1" noResize="1" noEditPoints="1" noAdjustHandles="1" noChangeArrowheads="1" noChangeShapeType="1" noTextEdit="1"/>
              </p:cNvSpPr>
              <p:nvPr/>
            </p:nvSpPr>
            <p:spPr>
              <a:xfrm>
                <a:off x="5268920" y="4280917"/>
                <a:ext cx="6516302" cy="430887"/>
              </a:xfrm>
              <a:prstGeom prst="rect">
                <a:avLst/>
              </a:prstGeom>
              <a:blipFill>
                <a:blip r:embed="rId6"/>
                <a:stretch>
                  <a:fillRect t="-5556"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B47CC15-DE82-83AB-E521-F074A49D046E}"/>
                  </a:ext>
                </a:extLst>
              </p:cNvPr>
              <p:cNvSpPr txBox="1"/>
              <p:nvPr/>
            </p:nvSpPr>
            <p:spPr>
              <a:xfrm>
                <a:off x="-1632539" y="3094870"/>
                <a:ext cx="6097904" cy="668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1800" i="1" smtClean="0">
                              <a:solidFill>
                                <a:schemeClr val="accent2">
                                  <a:lumMod val="75000"/>
                                </a:schemeClr>
                              </a:solidFill>
                              <a:latin typeface="Cambria Math" panose="02040503050406030204" pitchFamily="18" charset="0"/>
                            </a:rPr>
                          </m:ctrlPr>
                        </m:sSupPr>
                        <m:e>
                          <m:r>
                            <a:rPr lang="en-US" sz="1800" i="1">
                              <a:solidFill>
                                <a:schemeClr val="accent2">
                                  <a:lumMod val="75000"/>
                                </a:schemeClr>
                              </a:solidFill>
                              <a:latin typeface="Cambria Math" panose="02040503050406030204" pitchFamily="18" charset="0"/>
                            </a:rPr>
                            <m:t>𝑥</m:t>
                          </m:r>
                        </m:e>
                        <m:sup>
                          <m:r>
                            <a:rPr lang="en-US" sz="1800" i="1">
                              <a:solidFill>
                                <a:schemeClr val="accent2">
                                  <a:lumMod val="75000"/>
                                </a:schemeClr>
                              </a:solidFill>
                              <a:latin typeface="Cambria Math" panose="02040503050406030204" pitchFamily="18" charset="0"/>
                            </a:rPr>
                            <m:t>′</m:t>
                          </m:r>
                        </m:sup>
                      </m:sSup>
                      <m:r>
                        <a:rPr lang="en-US" sz="1800" i="1">
                          <a:solidFill>
                            <a:schemeClr val="accent2">
                              <a:lumMod val="75000"/>
                            </a:schemeClr>
                          </a:solidFill>
                          <a:latin typeface="Cambria Math" panose="02040503050406030204" pitchFamily="18" charset="0"/>
                        </a:rPr>
                        <m:t>=</m:t>
                      </m:r>
                      <m:sSub>
                        <m:sSubPr>
                          <m:ctrlPr>
                            <a:rPr lang="en-US" sz="1800" i="1">
                              <a:solidFill>
                                <a:schemeClr val="accent2">
                                  <a:lumMod val="75000"/>
                                </a:schemeClr>
                              </a:solidFill>
                              <a:latin typeface="Cambria Math" panose="02040503050406030204" pitchFamily="18" charset="0"/>
                            </a:rPr>
                          </m:ctrlPr>
                        </m:sSubPr>
                        <m:e>
                          <m:r>
                            <a:rPr lang="en-US" sz="1800" i="1">
                              <a:solidFill>
                                <a:schemeClr val="accent2">
                                  <a:lumMod val="75000"/>
                                </a:schemeClr>
                              </a:solidFill>
                              <a:latin typeface="Cambria Math" panose="02040503050406030204" pitchFamily="18" charset="0"/>
                            </a:rPr>
                            <m:t>𝑓</m:t>
                          </m:r>
                        </m:e>
                        <m:sub>
                          <m:r>
                            <a:rPr lang="en-US" sz="1800" i="1">
                              <a:solidFill>
                                <a:schemeClr val="accent2">
                                  <a:lumMod val="75000"/>
                                </a:schemeClr>
                              </a:solidFill>
                              <a:latin typeface="Cambria Math" panose="02040503050406030204" pitchFamily="18" charset="0"/>
                            </a:rPr>
                            <m:t>𝑥</m:t>
                          </m:r>
                        </m:sub>
                      </m:sSub>
                      <m:r>
                        <a:rPr lang="en-US" sz="1800" b="0" i="1" smtClean="0">
                          <a:solidFill>
                            <a:schemeClr val="accent2">
                              <a:lumMod val="75000"/>
                            </a:schemeClr>
                          </a:solidFill>
                          <a:latin typeface="Cambria Math" panose="02040503050406030204" pitchFamily="18" charset="0"/>
                        </a:rPr>
                        <m:t>,</m:t>
                      </m:r>
                    </m:oMath>
                  </m:oMathPara>
                </a14:m>
                <a:endParaRPr lang="en-US" sz="1800" b="0" i="1" dirty="0">
                  <a:solidFill>
                    <a:schemeClr val="accent2">
                      <a:lumMod val="7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1800" i="1">
                              <a:solidFill>
                                <a:schemeClr val="accent2">
                                  <a:lumMod val="75000"/>
                                </a:schemeClr>
                              </a:solidFill>
                              <a:latin typeface="Cambria Math" panose="02040503050406030204" pitchFamily="18" charset="0"/>
                            </a:rPr>
                          </m:ctrlPr>
                        </m:sSupPr>
                        <m:e>
                          <m:r>
                            <a:rPr lang="en-US" sz="1800" i="1">
                              <a:solidFill>
                                <a:schemeClr val="accent2">
                                  <a:lumMod val="75000"/>
                                </a:schemeClr>
                              </a:solidFill>
                              <a:latin typeface="Cambria Math" panose="02040503050406030204" pitchFamily="18" charset="0"/>
                            </a:rPr>
                            <m:t>𝑦</m:t>
                          </m:r>
                        </m:e>
                        <m:sup>
                          <m:r>
                            <a:rPr lang="en-US" sz="1800" i="1">
                              <a:solidFill>
                                <a:schemeClr val="accent2">
                                  <a:lumMod val="75000"/>
                                </a:schemeClr>
                              </a:solidFill>
                              <a:latin typeface="Cambria Math" panose="02040503050406030204" pitchFamily="18" charset="0"/>
                            </a:rPr>
                            <m:t>′</m:t>
                          </m:r>
                        </m:sup>
                      </m:sSup>
                      <m:r>
                        <a:rPr lang="en-US" sz="1800" i="1">
                          <a:solidFill>
                            <a:schemeClr val="accent2">
                              <a:lumMod val="75000"/>
                            </a:schemeClr>
                          </a:solidFill>
                          <a:latin typeface="Cambria Math" panose="02040503050406030204" pitchFamily="18" charset="0"/>
                        </a:rPr>
                        <m:t>=</m:t>
                      </m:r>
                      <m:sSub>
                        <m:sSubPr>
                          <m:ctrlPr>
                            <a:rPr lang="en-US" sz="1800" i="1">
                              <a:solidFill>
                                <a:schemeClr val="accent2">
                                  <a:lumMod val="75000"/>
                                </a:schemeClr>
                              </a:solidFill>
                              <a:latin typeface="Cambria Math" panose="02040503050406030204" pitchFamily="18" charset="0"/>
                            </a:rPr>
                          </m:ctrlPr>
                        </m:sSubPr>
                        <m:e>
                          <m:r>
                            <a:rPr lang="en-US" sz="1800" i="1">
                              <a:solidFill>
                                <a:schemeClr val="accent2">
                                  <a:lumMod val="75000"/>
                                </a:schemeClr>
                              </a:solidFill>
                              <a:latin typeface="Cambria Math" panose="02040503050406030204" pitchFamily="18" charset="0"/>
                            </a:rPr>
                            <m:t>𝑓</m:t>
                          </m:r>
                        </m:e>
                        <m:sub>
                          <m:r>
                            <a:rPr lang="en-US" sz="1800" i="1">
                              <a:solidFill>
                                <a:schemeClr val="accent2">
                                  <a:lumMod val="75000"/>
                                </a:schemeClr>
                              </a:solidFill>
                              <a:latin typeface="Cambria Math" panose="02040503050406030204" pitchFamily="18" charset="0"/>
                            </a:rPr>
                            <m:t>𝑦</m:t>
                          </m:r>
                        </m:sub>
                      </m:sSub>
                    </m:oMath>
                  </m:oMathPara>
                </a14:m>
                <a:endParaRPr lang="en-US" dirty="0">
                  <a:solidFill>
                    <a:schemeClr val="accent2">
                      <a:lumMod val="75000"/>
                    </a:schemeClr>
                  </a:solidFill>
                </a:endParaRPr>
              </a:p>
            </p:txBody>
          </p:sp>
        </mc:Choice>
        <mc:Fallback xmlns="">
          <p:sp>
            <p:nvSpPr>
              <p:cNvPr id="21" name="TextBox 20">
                <a:extLst>
                  <a:ext uri="{FF2B5EF4-FFF2-40B4-BE49-F238E27FC236}">
                    <a16:creationId xmlns:a16="http://schemas.microsoft.com/office/drawing/2014/main" id="{7B47CC15-DE82-83AB-E521-F074A49D046E}"/>
                  </a:ext>
                </a:extLst>
              </p:cNvPr>
              <p:cNvSpPr txBox="1">
                <a:spLocks noRot="1" noChangeAspect="1" noMove="1" noResize="1" noEditPoints="1" noAdjustHandles="1" noChangeArrowheads="1" noChangeShapeType="1" noTextEdit="1"/>
              </p:cNvSpPr>
              <p:nvPr/>
            </p:nvSpPr>
            <p:spPr>
              <a:xfrm>
                <a:off x="-1632539" y="3094870"/>
                <a:ext cx="6097904" cy="668260"/>
              </a:xfrm>
              <a:prstGeom prst="rect">
                <a:avLst/>
              </a:prstGeom>
              <a:blipFill>
                <a:blip r:embed="rId7"/>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86E8094-0DD4-EEE0-B358-C756632F2CA2}"/>
                  </a:ext>
                </a:extLst>
              </p:cNvPr>
              <p:cNvSpPr txBox="1"/>
              <p:nvPr/>
            </p:nvSpPr>
            <p:spPr>
              <a:xfrm>
                <a:off x="754655" y="3728539"/>
                <a:ext cx="5651402" cy="6982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1800" i="1" smtClean="0">
                              <a:solidFill>
                                <a:schemeClr val="accent6">
                                  <a:lumMod val="75000"/>
                                </a:schemeClr>
                              </a:solidFill>
                              <a:latin typeface="Cambria Math" panose="02040503050406030204" pitchFamily="18" charset="0"/>
                            </a:rPr>
                          </m:ctrlPr>
                        </m:eqArrPr>
                        <m:e>
                          <m:sSup>
                            <m:sSupPr>
                              <m:ctrlPr>
                                <a:rPr lang="en-US" sz="1800" i="1" smtClean="0">
                                  <a:solidFill>
                                    <a:schemeClr val="accent6">
                                      <a:lumMod val="75000"/>
                                    </a:schemeClr>
                                  </a:solidFill>
                                  <a:latin typeface="Cambria Math" panose="02040503050406030204" pitchFamily="18" charset="0"/>
                                </a:rPr>
                              </m:ctrlPr>
                            </m:sSupPr>
                            <m:e>
                              <m:r>
                                <a:rPr lang="en-US" sz="1800" b="0" i="1" smtClean="0">
                                  <a:solidFill>
                                    <a:schemeClr val="accent6">
                                      <a:lumMod val="75000"/>
                                    </a:schemeClr>
                                  </a:solidFill>
                                  <a:latin typeface="Cambria Math" panose="02040503050406030204" pitchFamily="18" charset="0"/>
                                </a:rPr>
                                <m:t>𝑥</m:t>
                              </m:r>
                            </m:e>
                            <m:sup>
                              <m:r>
                                <a:rPr lang="en-US" sz="1800" b="0" i="1" smtClean="0">
                                  <a:solidFill>
                                    <a:schemeClr val="accent6">
                                      <a:lumMod val="75000"/>
                                    </a:schemeClr>
                                  </a:solidFill>
                                  <a:latin typeface="Cambria Math" panose="02040503050406030204" pitchFamily="18" charset="0"/>
                                </a:rPr>
                                <m:t>′</m:t>
                              </m:r>
                            </m:sup>
                          </m:sSup>
                          <m:r>
                            <a:rPr lang="en-US" sz="1800" b="0" i="1" smtClean="0">
                              <a:solidFill>
                                <a:schemeClr val="accent6">
                                  <a:lumMod val="75000"/>
                                </a:schemeClr>
                              </a:solidFill>
                              <a:latin typeface="Cambria Math" panose="02040503050406030204" pitchFamily="18" charset="0"/>
                            </a:rPr>
                            <m:t>=−</m:t>
                          </m:r>
                          <m:r>
                            <a:rPr lang="en-US" sz="1800" b="0" i="1" smtClean="0">
                              <a:solidFill>
                                <a:schemeClr val="accent6">
                                  <a:lumMod val="75000"/>
                                </a:schemeClr>
                              </a:solidFill>
                              <a:latin typeface="Cambria Math" panose="02040503050406030204" pitchFamily="18" charset="0"/>
                            </a:rPr>
                            <m:t>𝑤</m:t>
                          </m:r>
                          <m:r>
                            <a:rPr lang="en-US" sz="1800" b="0" i="1" smtClean="0">
                              <a:solidFill>
                                <a:schemeClr val="accent6">
                                  <a:lumMod val="75000"/>
                                </a:schemeClr>
                              </a:solidFill>
                              <a:latin typeface="Cambria Math" panose="02040503050406030204" pitchFamily="18" charset="0"/>
                            </a:rPr>
                            <m:t> </m:t>
                          </m:r>
                          <m:d>
                            <m:dPr>
                              <m:ctrlPr>
                                <a:rPr lang="en-US" sz="1800" i="1" smtClean="0">
                                  <a:solidFill>
                                    <a:schemeClr val="accent6">
                                      <a:lumMod val="75000"/>
                                    </a:schemeClr>
                                  </a:solidFill>
                                  <a:latin typeface="Cambria Math" panose="02040503050406030204" pitchFamily="18" charset="0"/>
                                </a:rPr>
                              </m:ctrlPr>
                            </m:dPr>
                            <m:e>
                              <m:r>
                                <a:rPr lang="en-US" sz="1800" b="0" i="1" smtClean="0">
                                  <a:solidFill>
                                    <a:schemeClr val="accent6">
                                      <a:lumMod val="75000"/>
                                    </a:schemeClr>
                                  </a:solidFill>
                                  <a:latin typeface="Cambria Math" panose="02040503050406030204" pitchFamily="18" charset="0"/>
                                </a:rPr>
                                <m:t>𝑦</m:t>
                              </m:r>
                              <m:r>
                                <a:rPr lang="en-US" sz="1800" b="0" i="1" smtClean="0">
                                  <a:solidFill>
                                    <a:schemeClr val="accent6">
                                      <a:lumMod val="75000"/>
                                    </a:schemeClr>
                                  </a:solidFill>
                                  <a:latin typeface="Cambria Math" panose="02040503050406030204" pitchFamily="18" charset="0"/>
                                </a:rPr>
                                <m:t>−</m:t>
                              </m:r>
                              <m:sSub>
                                <m:sSubPr>
                                  <m:ctrlPr>
                                    <a:rPr lang="en-US" sz="1800" i="1" smtClean="0">
                                      <a:solidFill>
                                        <a:schemeClr val="accent6">
                                          <a:lumMod val="75000"/>
                                        </a:schemeClr>
                                      </a:solidFill>
                                      <a:latin typeface="Cambria Math" panose="02040503050406030204" pitchFamily="18" charset="0"/>
                                    </a:rPr>
                                  </m:ctrlPr>
                                </m:sSubPr>
                                <m:e>
                                  <m:r>
                                    <a:rPr lang="en-US" sz="1800" b="0" i="1" smtClean="0">
                                      <a:solidFill>
                                        <a:schemeClr val="accent6">
                                          <a:lumMod val="75000"/>
                                        </a:schemeClr>
                                      </a:solidFill>
                                      <a:latin typeface="Cambria Math" panose="02040503050406030204" pitchFamily="18" charset="0"/>
                                    </a:rPr>
                                    <m:t>𝑦</m:t>
                                  </m:r>
                                </m:e>
                                <m:sub>
                                  <m:r>
                                    <a:rPr lang="en-US" sz="1800" b="0" i="1" smtClean="0">
                                      <a:solidFill>
                                        <a:schemeClr val="accent6">
                                          <a:lumMod val="75000"/>
                                        </a:schemeClr>
                                      </a:solidFill>
                                      <a:latin typeface="Cambria Math" panose="02040503050406030204" pitchFamily="18" charset="0"/>
                                    </a:rPr>
                                    <m:t>0</m:t>
                                  </m:r>
                                </m:sub>
                              </m:sSub>
                            </m:e>
                          </m:d>
                          <m:r>
                            <a:rPr lang="en-US" sz="1800" b="0" i="1" smtClean="0">
                              <a:solidFill>
                                <a:schemeClr val="accent6">
                                  <a:lumMod val="75000"/>
                                </a:schemeClr>
                              </a:solidFill>
                              <a:latin typeface="Cambria Math" panose="02040503050406030204" pitchFamily="18" charset="0"/>
                            </a:rPr>
                            <m:t>+</m:t>
                          </m:r>
                          <m:sSub>
                            <m:sSubPr>
                              <m:ctrlPr>
                                <a:rPr lang="en-US" sz="1800" i="1" smtClean="0">
                                  <a:solidFill>
                                    <a:schemeClr val="accent6">
                                      <a:lumMod val="75000"/>
                                    </a:schemeClr>
                                  </a:solidFill>
                                  <a:latin typeface="Cambria Math" panose="02040503050406030204" pitchFamily="18" charset="0"/>
                                </a:rPr>
                              </m:ctrlPr>
                            </m:sSubPr>
                            <m:e>
                              <m:r>
                                <a:rPr lang="en-US" sz="1800" b="0" i="1" smtClean="0">
                                  <a:solidFill>
                                    <a:schemeClr val="accent6">
                                      <a:lumMod val="75000"/>
                                    </a:schemeClr>
                                  </a:solidFill>
                                  <a:latin typeface="Cambria Math" panose="02040503050406030204" pitchFamily="18" charset="0"/>
                                </a:rPr>
                                <m:t>𝑓</m:t>
                              </m:r>
                            </m:e>
                            <m:sub>
                              <m:r>
                                <a:rPr lang="en-US" sz="1800" b="0" i="1" smtClean="0">
                                  <a:solidFill>
                                    <a:schemeClr val="accent6">
                                      <a:lumMod val="75000"/>
                                    </a:schemeClr>
                                  </a:solidFill>
                                  <a:latin typeface="Cambria Math" panose="02040503050406030204" pitchFamily="18" charset="0"/>
                                </a:rPr>
                                <m:t>0,</m:t>
                              </m:r>
                              <m:r>
                                <a:rPr lang="en-US" sz="1800" b="0" i="1" smtClean="0">
                                  <a:solidFill>
                                    <a:schemeClr val="accent6">
                                      <a:lumMod val="75000"/>
                                    </a:schemeClr>
                                  </a:solidFill>
                                  <a:latin typeface="Cambria Math" panose="02040503050406030204" pitchFamily="18" charset="0"/>
                                </a:rPr>
                                <m:t>𝑥</m:t>
                              </m:r>
                            </m:sub>
                          </m:sSub>
                        </m:e>
                        <m:e>
                          <m:sSup>
                            <m:sSupPr>
                              <m:ctrlPr>
                                <a:rPr lang="en-US" sz="1800" i="1" smtClean="0">
                                  <a:solidFill>
                                    <a:schemeClr val="accent6">
                                      <a:lumMod val="75000"/>
                                    </a:schemeClr>
                                  </a:solidFill>
                                  <a:latin typeface="Cambria Math" panose="02040503050406030204" pitchFamily="18" charset="0"/>
                                </a:rPr>
                              </m:ctrlPr>
                            </m:sSupPr>
                            <m:e>
                              <m:r>
                                <a:rPr lang="en-US" sz="1800" b="0" i="1" smtClean="0">
                                  <a:solidFill>
                                    <a:schemeClr val="accent6">
                                      <a:lumMod val="75000"/>
                                    </a:schemeClr>
                                  </a:solidFill>
                                  <a:latin typeface="Cambria Math" panose="02040503050406030204" pitchFamily="18" charset="0"/>
                                </a:rPr>
                                <m:t>𝑦</m:t>
                              </m:r>
                            </m:e>
                            <m:sup>
                              <m:r>
                                <a:rPr lang="en-US" sz="1800" b="0" i="1" smtClean="0">
                                  <a:solidFill>
                                    <a:schemeClr val="accent6">
                                      <a:lumMod val="75000"/>
                                    </a:schemeClr>
                                  </a:solidFill>
                                  <a:latin typeface="Cambria Math" panose="02040503050406030204" pitchFamily="18" charset="0"/>
                                </a:rPr>
                                <m:t>′</m:t>
                              </m:r>
                            </m:sup>
                          </m:sSup>
                          <m:r>
                            <a:rPr lang="en-US" sz="1800" b="0" i="1" smtClean="0">
                              <a:solidFill>
                                <a:schemeClr val="accent6">
                                  <a:lumMod val="75000"/>
                                </a:schemeClr>
                              </a:solidFill>
                              <a:latin typeface="Cambria Math" panose="02040503050406030204" pitchFamily="18" charset="0"/>
                            </a:rPr>
                            <m:t>=</m:t>
                          </m:r>
                          <m:r>
                            <a:rPr lang="en-US" sz="1800" b="0" i="1" smtClean="0">
                              <a:solidFill>
                                <a:schemeClr val="accent6">
                                  <a:lumMod val="75000"/>
                                </a:schemeClr>
                              </a:solidFill>
                              <a:latin typeface="Cambria Math" panose="02040503050406030204" pitchFamily="18" charset="0"/>
                            </a:rPr>
                            <m:t>𝑤</m:t>
                          </m:r>
                          <m:r>
                            <a:rPr lang="en-US" sz="1800" b="0" i="1" smtClean="0">
                              <a:solidFill>
                                <a:schemeClr val="accent6">
                                  <a:lumMod val="75000"/>
                                </a:schemeClr>
                              </a:solidFill>
                              <a:latin typeface="Cambria Math" panose="02040503050406030204" pitchFamily="18" charset="0"/>
                            </a:rPr>
                            <m:t> </m:t>
                          </m:r>
                          <m:d>
                            <m:dPr>
                              <m:ctrlPr>
                                <a:rPr lang="en-US" sz="1800" i="1" smtClean="0">
                                  <a:solidFill>
                                    <a:schemeClr val="accent6">
                                      <a:lumMod val="75000"/>
                                    </a:schemeClr>
                                  </a:solidFill>
                                  <a:latin typeface="Cambria Math" panose="02040503050406030204" pitchFamily="18" charset="0"/>
                                </a:rPr>
                              </m:ctrlPr>
                            </m:dPr>
                            <m:e>
                              <m:r>
                                <a:rPr lang="en-US" sz="1800" b="0" i="1" smtClean="0">
                                  <a:solidFill>
                                    <a:schemeClr val="accent6">
                                      <a:lumMod val="75000"/>
                                    </a:schemeClr>
                                  </a:solidFill>
                                  <a:latin typeface="Cambria Math" panose="02040503050406030204" pitchFamily="18" charset="0"/>
                                </a:rPr>
                                <m:t>𝑥</m:t>
                              </m:r>
                              <m:r>
                                <a:rPr lang="en-US" sz="1800" b="0" i="1" smtClean="0">
                                  <a:solidFill>
                                    <a:schemeClr val="accent6">
                                      <a:lumMod val="75000"/>
                                    </a:schemeClr>
                                  </a:solidFill>
                                  <a:latin typeface="Cambria Math" panose="02040503050406030204" pitchFamily="18" charset="0"/>
                                </a:rPr>
                                <m:t>−</m:t>
                              </m:r>
                              <m:sSub>
                                <m:sSubPr>
                                  <m:ctrlPr>
                                    <a:rPr lang="en-US" sz="1800" i="1" smtClean="0">
                                      <a:solidFill>
                                        <a:schemeClr val="accent6">
                                          <a:lumMod val="75000"/>
                                        </a:schemeClr>
                                      </a:solidFill>
                                      <a:latin typeface="Cambria Math" panose="02040503050406030204" pitchFamily="18" charset="0"/>
                                    </a:rPr>
                                  </m:ctrlPr>
                                </m:sSubPr>
                                <m:e>
                                  <m:r>
                                    <a:rPr lang="en-US" sz="1800" b="0" i="1" smtClean="0">
                                      <a:solidFill>
                                        <a:schemeClr val="accent6">
                                          <a:lumMod val="75000"/>
                                        </a:schemeClr>
                                      </a:solidFill>
                                      <a:latin typeface="Cambria Math" panose="02040503050406030204" pitchFamily="18" charset="0"/>
                                    </a:rPr>
                                    <m:t>𝑥</m:t>
                                  </m:r>
                                </m:e>
                                <m:sub>
                                  <m:r>
                                    <a:rPr lang="en-US" sz="1800" b="0" i="1" smtClean="0">
                                      <a:solidFill>
                                        <a:schemeClr val="accent6">
                                          <a:lumMod val="75000"/>
                                        </a:schemeClr>
                                      </a:solidFill>
                                      <a:latin typeface="Cambria Math" panose="02040503050406030204" pitchFamily="18" charset="0"/>
                                    </a:rPr>
                                    <m:t>0</m:t>
                                  </m:r>
                                </m:sub>
                              </m:sSub>
                            </m:e>
                          </m:d>
                          <m:r>
                            <a:rPr lang="en-US" sz="1800" b="0" i="1" smtClean="0">
                              <a:solidFill>
                                <a:schemeClr val="accent6">
                                  <a:lumMod val="75000"/>
                                </a:schemeClr>
                              </a:solidFill>
                              <a:latin typeface="Cambria Math" panose="02040503050406030204" pitchFamily="18" charset="0"/>
                            </a:rPr>
                            <m:t>+</m:t>
                          </m:r>
                          <m:sSub>
                            <m:sSubPr>
                              <m:ctrlPr>
                                <a:rPr lang="en-US" sz="1800" i="1" smtClean="0">
                                  <a:solidFill>
                                    <a:schemeClr val="accent6">
                                      <a:lumMod val="75000"/>
                                    </a:schemeClr>
                                  </a:solidFill>
                                  <a:latin typeface="Cambria Math" panose="02040503050406030204" pitchFamily="18" charset="0"/>
                                </a:rPr>
                              </m:ctrlPr>
                            </m:sSubPr>
                            <m:e>
                              <m:r>
                                <a:rPr lang="en-US" sz="1800" b="0" i="1" smtClean="0">
                                  <a:solidFill>
                                    <a:schemeClr val="accent6">
                                      <a:lumMod val="75000"/>
                                    </a:schemeClr>
                                  </a:solidFill>
                                  <a:latin typeface="Cambria Math" panose="02040503050406030204" pitchFamily="18" charset="0"/>
                                </a:rPr>
                                <m:t>𝑓</m:t>
                              </m:r>
                            </m:e>
                            <m:sub>
                              <m:r>
                                <a:rPr lang="en-US" sz="1800" b="0" i="1" smtClean="0">
                                  <a:solidFill>
                                    <a:schemeClr val="accent6">
                                      <a:lumMod val="75000"/>
                                    </a:schemeClr>
                                  </a:solidFill>
                                  <a:latin typeface="Cambria Math" panose="02040503050406030204" pitchFamily="18" charset="0"/>
                                </a:rPr>
                                <m:t>0,</m:t>
                              </m:r>
                              <m:r>
                                <a:rPr lang="en-US" sz="1800" b="0" i="1" smtClean="0">
                                  <a:solidFill>
                                    <a:schemeClr val="accent6">
                                      <a:lumMod val="75000"/>
                                    </a:schemeClr>
                                  </a:solidFill>
                                  <a:latin typeface="Cambria Math" panose="02040503050406030204" pitchFamily="18" charset="0"/>
                                </a:rPr>
                                <m:t>𝑦</m:t>
                              </m:r>
                              <m:r>
                                <a:rPr lang="en-US" sz="1800" b="0" i="1" smtClean="0">
                                  <a:solidFill>
                                    <a:schemeClr val="accent6">
                                      <a:lumMod val="75000"/>
                                    </a:schemeClr>
                                  </a:solidFill>
                                  <a:latin typeface="Cambria Math" panose="02040503050406030204" pitchFamily="18" charset="0"/>
                                </a:rPr>
                                <m:t> </m:t>
                              </m:r>
                            </m:sub>
                          </m:sSub>
                        </m:e>
                      </m:eqArr>
                    </m:oMath>
                  </m:oMathPara>
                </a14:m>
                <a:endParaRPr lang="en-US" dirty="0">
                  <a:solidFill>
                    <a:schemeClr val="accent6">
                      <a:lumMod val="75000"/>
                    </a:schemeClr>
                  </a:solidFill>
                </a:endParaRPr>
              </a:p>
            </p:txBody>
          </p:sp>
        </mc:Choice>
        <mc:Fallback xmlns="">
          <p:sp>
            <p:nvSpPr>
              <p:cNvPr id="22" name="TextBox 21">
                <a:extLst>
                  <a:ext uri="{FF2B5EF4-FFF2-40B4-BE49-F238E27FC236}">
                    <a16:creationId xmlns:a16="http://schemas.microsoft.com/office/drawing/2014/main" id="{E86E8094-0DD4-EEE0-B358-C756632F2CA2}"/>
                  </a:ext>
                </a:extLst>
              </p:cNvPr>
              <p:cNvSpPr txBox="1">
                <a:spLocks noRot="1" noChangeAspect="1" noMove="1" noResize="1" noEditPoints="1" noAdjustHandles="1" noChangeArrowheads="1" noChangeShapeType="1" noTextEdit="1"/>
              </p:cNvSpPr>
              <p:nvPr/>
            </p:nvSpPr>
            <p:spPr>
              <a:xfrm>
                <a:off x="754655" y="3728539"/>
                <a:ext cx="5651402" cy="698268"/>
              </a:xfrm>
              <a:prstGeom prst="rect">
                <a:avLst/>
              </a:prstGeom>
              <a:blipFill>
                <a:blip r:embed="rId8"/>
                <a:stretch>
                  <a:fillRect b="-5357"/>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54A319F7-2D56-9CD1-B382-1C3F8335DC01}"/>
              </a:ext>
            </a:extLst>
          </p:cNvPr>
          <p:cNvCxnSpPr/>
          <p:nvPr/>
        </p:nvCxnSpPr>
        <p:spPr>
          <a:xfrm>
            <a:off x="3278280" y="5584162"/>
            <a:ext cx="469236" cy="655946"/>
          </a:xfrm>
          <a:prstGeom prst="straightConnector1">
            <a:avLst/>
          </a:prstGeom>
          <a:ln w="34925">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A9D5FB5-6B93-EB2B-349A-782E3D2A6196}"/>
                  </a:ext>
                </a:extLst>
              </p:cNvPr>
              <p:cNvSpPr txBox="1"/>
              <p:nvPr/>
            </p:nvSpPr>
            <p:spPr>
              <a:xfrm>
                <a:off x="3266693" y="5172186"/>
                <a:ext cx="1872272" cy="8945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400" b="0" i="1" smtClean="0">
                              <a:solidFill>
                                <a:schemeClr val="accent1">
                                  <a:lumMod val="75000"/>
                                </a:schemeClr>
                              </a:solidFill>
                              <a:latin typeface="Cambria Math" panose="02040503050406030204" pitchFamily="18" charset="0"/>
                            </a:rPr>
                          </m:ctrlPr>
                        </m:fPr>
                        <m:num>
                          <m:r>
                            <a:rPr lang="en-US" sz="2400" b="0" i="1" smtClean="0">
                              <a:solidFill>
                                <a:schemeClr val="accent1">
                                  <a:lumMod val="75000"/>
                                </a:schemeClr>
                              </a:solidFill>
                              <a:latin typeface="Cambria Math" panose="02040503050406030204" pitchFamily="18" charset="0"/>
                            </a:rPr>
                            <m:t>2</m:t>
                          </m:r>
                          <m:rad>
                            <m:radPr>
                              <m:degHide m:val="on"/>
                              <m:ctrlPr>
                                <a:rPr lang="en-US" sz="2400" b="0" i="1" smtClean="0">
                                  <a:solidFill>
                                    <a:schemeClr val="accent1">
                                      <a:lumMod val="75000"/>
                                    </a:schemeClr>
                                  </a:solidFill>
                                  <a:latin typeface="Cambria Math" panose="02040503050406030204" pitchFamily="18" charset="0"/>
                                </a:rPr>
                              </m:ctrlPr>
                            </m:radPr>
                            <m:deg/>
                            <m:e>
                              <m:r>
                                <a:rPr lang="en-US" sz="2400" b="0" i="1" smtClean="0">
                                  <a:solidFill>
                                    <a:schemeClr val="accent1">
                                      <a:lumMod val="75000"/>
                                    </a:schemeClr>
                                  </a:solidFill>
                                  <a:latin typeface="Cambria Math" panose="02040503050406030204" pitchFamily="18" charset="0"/>
                                </a:rPr>
                                <m:t>2</m:t>
                              </m:r>
                            </m:e>
                          </m:rad>
                          <m:sSub>
                            <m:sSubPr>
                              <m:ctrlPr>
                                <a:rPr lang="en-US" sz="2400" b="0" i="1" smtClean="0">
                                  <a:solidFill>
                                    <a:schemeClr val="accent1">
                                      <a:lumMod val="75000"/>
                                    </a:schemeClr>
                                  </a:solidFill>
                                  <a:latin typeface="Cambria Math" panose="02040503050406030204" pitchFamily="18" charset="0"/>
                                </a:rPr>
                              </m:ctrlPr>
                            </m:sSubPr>
                            <m:e>
                              <m:r>
                                <a:rPr lang="en-US" sz="2400" b="0" i="1" smtClean="0">
                                  <a:solidFill>
                                    <a:schemeClr val="accent1">
                                      <a:lumMod val="75000"/>
                                    </a:schemeClr>
                                  </a:solidFill>
                                  <a:latin typeface="Cambria Math" panose="02040503050406030204" pitchFamily="18" charset="0"/>
                                </a:rPr>
                                <m:t>𝑣</m:t>
                              </m:r>
                            </m:e>
                            <m:sub>
                              <m:r>
                                <a:rPr lang="en-US" sz="2400" b="0" i="1" smtClean="0">
                                  <a:solidFill>
                                    <a:schemeClr val="accent1">
                                      <a:lumMod val="75000"/>
                                    </a:schemeClr>
                                  </a:solidFill>
                                  <a:latin typeface="Cambria Math" panose="02040503050406030204" pitchFamily="18" charset="0"/>
                                </a:rPr>
                                <m:t>𝑚𝑎𝑥</m:t>
                              </m:r>
                            </m:sub>
                          </m:sSub>
                        </m:num>
                        <m:den>
                          <m:r>
                            <a:rPr lang="en-US" sz="2400" b="0" i="1" smtClean="0">
                              <a:solidFill>
                                <a:schemeClr val="accent1">
                                  <a:lumMod val="75000"/>
                                </a:schemeClr>
                              </a:solidFill>
                              <a:latin typeface="Cambria Math" panose="02040503050406030204" pitchFamily="18" charset="0"/>
                            </a:rPr>
                            <m:t>𝑤</m:t>
                          </m:r>
                        </m:den>
                      </m:f>
                    </m:oMath>
                  </m:oMathPara>
                </a14:m>
                <a:endParaRPr lang="en-US" sz="2400" dirty="0">
                  <a:solidFill>
                    <a:schemeClr val="accent1">
                      <a:lumMod val="75000"/>
                    </a:schemeClr>
                  </a:solidFill>
                </a:endParaRPr>
              </a:p>
            </p:txBody>
          </p:sp>
        </mc:Choice>
        <mc:Fallback xmlns="">
          <p:sp>
            <p:nvSpPr>
              <p:cNvPr id="24" name="TextBox 23">
                <a:extLst>
                  <a:ext uri="{FF2B5EF4-FFF2-40B4-BE49-F238E27FC236}">
                    <a16:creationId xmlns:a16="http://schemas.microsoft.com/office/drawing/2014/main" id="{3A9D5FB5-6B93-EB2B-349A-782E3D2A6196}"/>
                  </a:ext>
                </a:extLst>
              </p:cNvPr>
              <p:cNvSpPr txBox="1">
                <a:spLocks noRot="1" noChangeAspect="1" noMove="1" noResize="1" noEditPoints="1" noAdjustHandles="1" noChangeArrowheads="1" noChangeShapeType="1" noTextEdit="1"/>
              </p:cNvSpPr>
              <p:nvPr/>
            </p:nvSpPr>
            <p:spPr>
              <a:xfrm>
                <a:off x="3266693" y="5172186"/>
                <a:ext cx="1872272" cy="89455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638AC1E-9CD9-7356-ED7D-1F8D5F52F260}"/>
                  </a:ext>
                </a:extLst>
              </p:cNvPr>
              <p:cNvSpPr txBox="1"/>
              <p:nvPr/>
            </p:nvSpPr>
            <p:spPr>
              <a:xfrm>
                <a:off x="353664" y="6023769"/>
                <a:ext cx="50616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oMath>
                  </m:oMathPara>
                </a14:m>
                <a:endParaRPr lang="en-US" sz="2800" dirty="0"/>
              </a:p>
            </p:txBody>
          </p:sp>
        </mc:Choice>
        <mc:Fallback xmlns="">
          <p:sp>
            <p:nvSpPr>
              <p:cNvPr id="25" name="TextBox 24">
                <a:extLst>
                  <a:ext uri="{FF2B5EF4-FFF2-40B4-BE49-F238E27FC236}">
                    <a16:creationId xmlns:a16="http://schemas.microsoft.com/office/drawing/2014/main" id="{8638AC1E-9CD9-7356-ED7D-1F8D5F52F260}"/>
                  </a:ext>
                </a:extLst>
              </p:cNvPr>
              <p:cNvSpPr txBox="1">
                <a:spLocks noRot="1" noChangeAspect="1" noMove="1" noResize="1" noEditPoints="1" noAdjustHandles="1" noChangeArrowheads="1" noChangeShapeType="1" noTextEdit="1"/>
              </p:cNvSpPr>
              <p:nvPr/>
            </p:nvSpPr>
            <p:spPr>
              <a:xfrm>
                <a:off x="353664" y="6023769"/>
                <a:ext cx="506164"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B8B5F19-280F-14F3-AA2C-B2B93F8BA33A}"/>
                  </a:ext>
                </a:extLst>
              </p:cNvPr>
              <p:cNvSpPr txBox="1"/>
              <p:nvPr/>
            </p:nvSpPr>
            <p:spPr>
              <a:xfrm>
                <a:off x="2523488" y="6052581"/>
                <a:ext cx="491608"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𝑌</m:t>
                      </m:r>
                    </m:oMath>
                  </m:oMathPara>
                </a14:m>
                <a:endParaRPr lang="en-US" sz="2800" dirty="0"/>
              </a:p>
            </p:txBody>
          </p:sp>
        </mc:Choice>
        <mc:Fallback xmlns="">
          <p:sp>
            <p:nvSpPr>
              <p:cNvPr id="26" name="TextBox 25">
                <a:extLst>
                  <a:ext uri="{FF2B5EF4-FFF2-40B4-BE49-F238E27FC236}">
                    <a16:creationId xmlns:a16="http://schemas.microsoft.com/office/drawing/2014/main" id="{2B8B5F19-280F-14F3-AA2C-B2B93F8BA33A}"/>
                  </a:ext>
                </a:extLst>
              </p:cNvPr>
              <p:cNvSpPr txBox="1">
                <a:spLocks noRot="1" noChangeAspect="1" noMove="1" noResize="1" noEditPoints="1" noAdjustHandles="1" noChangeArrowheads="1" noChangeShapeType="1" noTextEdit="1"/>
              </p:cNvSpPr>
              <p:nvPr/>
            </p:nvSpPr>
            <p:spPr>
              <a:xfrm>
                <a:off x="2523488" y="6052581"/>
                <a:ext cx="491608" cy="52322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98360B5-B79F-3EF5-8A97-704FF5F873AB}"/>
                  </a:ext>
                </a:extLst>
              </p:cNvPr>
              <p:cNvSpPr txBox="1"/>
              <p:nvPr/>
            </p:nvSpPr>
            <p:spPr>
              <a:xfrm>
                <a:off x="2494726" y="5087286"/>
                <a:ext cx="51167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𝐵</m:t>
                      </m:r>
                    </m:oMath>
                  </m:oMathPara>
                </a14:m>
                <a:endParaRPr lang="en-US" sz="2800" dirty="0"/>
              </a:p>
            </p:txBody>
          </p:sp>
        </mc:Choice>
        <mc:Fallback xmlns="">
          <p:sp>
            <p:nvSpPr>
              <p:cNvPr id="28" name="TextBox 27">
                <a:extLst>
                  <a:ext uri="{FF2B5EF4-FFF2-40B4-BE49-F238E27FC236}">
                    <a16:creationId xmlns:a16="http://schemas.microsoft.com/office/drawing/2014/main" id="{A98360B5-B79F-3EF5-8A97-704FF5F873AB}"/>
                  </a:ext>
                </a:extLst>
              </p:cNvPr>
              <p:cNvSpPr txBox="1">
                <a:spLocks noRot="1" noChangeAspect="1" noMove="1" noResize="1" noEditPoints="1" noAdjustHandles="1" noChangeArrowheads="1" noChangeShapeType="1" noTextEdit="1"/>
              </p:cNvSpPr>
              <p:nvPr/>
            </p:nvSpPr>
            <p:spPr>
              <a:xfrm>
                <a:off x="2494726" y="5087286"/>
                <a:ext cx="511679" cy="523220"/>
              </a:xfrm>
              <a:prstGeom prst="rect">
                <a:avLst/>
              </a:prstGeom>
              <a:blipFill>
                <a:blip r:embed="rId12"/>
                <a:stretch>
                  <a:fillRect/>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0674BA5B-974A-702B-9799-757D33D74D17}"/>
              </a:ext>
            </a:extLst>
          </p:cNvPr>
          <p:cNvSpPr txBox="1"/>
          <p:nvPr/>
        </p:nvSpPr>
        <p:spPr>
          <a:xfrm>
            <a:off x="7730418" y="3241280"/>
            <a:ext cx="734496" cy="523220"/>
          </a:xfrm>
          <a:prstGeom prst="rect">
            <a:avLst/>
          </a:prstGeom>
          <a:noFill/>
        </p:spPr>
        <p:txBody>
          <a:bodyPr wrap="none" rtlCol="0">
            <a:spAutoFit/>
          </a:bodyPr>
          <a:lstStyle/>
          <a:p>
            <a:r>
              <a:rPr lang="en-US" sz="2800" dirty="0">
                <a:solidFill>
                  <a:schemeClr val="accent1">
                    <a:lumMod val="75000"/>
                  </a:schemeClr>
                </a:solidFill>
              </a:rPr>
              <a:t>and</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712B5B5-C79E-15BA-FB31-4201826CCE1B}"/>
                  </a:ext>
                </a:extLst>
              </p:cNvPr>
              <p:cNvSpPr txBox="1"/>
              <p:nvPr/>
            </p:nvSpPr>
            <p:spPr>
              <a:xfrm>
                <a:off x="-2741531" y="3226832"/>
                <a:ext cx="6913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2">
                              <a:lumMod val="75000"/>
                            </a:schemeClr>
                          </a:solidFill>
                          <a:latin typeface="Cambria Math" panose="02040503050406030204" pitchFamily="18" charset="0"/>
                        </a:rPr>
                        <m:t>𝛼</m:t>
                      </m:r>
                      <m:r>
                        <a:rPr lang="en-US" sz="1800" b="0" i="1" smtClean="0">
                          <a:solidFill>
                            <a:schemeClr val="accent2">
                              <a:lumMod val="75000"/>
                            </a:schemeClr>
                          </a:solidFill>
                          <a:latin typeface="Cambria Math" panose="02040503050406030204" pitchFamily="18" charset="0"/>
                        </a:rPr>
                        <m:t>=</m:t>
                      </m:r>
                    </m:oMath>
                  </m:oMathPara>
                </a14:m>
                <a:endParaRPr lang="en-US" dirty="0">
                  <a:solidFill>
                    <a:schemeClr val="accent2">
                      <a:lumMod val="75000"/>
                    </a:schemeClr>
                  </a:solidFill>
                </a:endParaRPr>
              </a:p>
            </p:txBody>
          </p:sp>
        </mc:Choice>
        <mc:Fallback xmlns="">
          <p:sp>
            <p:nvSpPr>
              <p:cNvPr id="34" name="TextBox 33">
                <a:extLst>
                  <a:ext uri="{FF2B5EF4-FFF2-40B4-BE49-F238E27FC236}">
                    <a16:creationId xmlns:a16="http://schemas.microsoft.com/office/drawing/2014/main" id="{B712B5B5-C79E-15BA-FB31-4201826CCE1B}"/>
                  </a:ext>
                </a:extLst>
              </p:cNvPr>
              <p:cNvSpPr txBox="1">
                <a:spLocks noRot="1" noChangeAspect="1" noMove="1" noResize="1" noEditPoints="1" noAdjustHandles="1" noChangeArrowheads="1" noChangeShapeType="1" noTextEdit="1"/>
              </p:cNvSpPr>
              <p:nvPr/>
            </p:nvSpPr>
            <p:spPr>
              <a:xfrm>
                <a:off x="-2741531" y="3226832"/>
                <a:ext cx="6913880" cy="369332"/>
              </a:xfrm>
              <a:prstGeom prst="rect">
                <a:avLst/>
              </a:prstGeom>
              <a:blipFill>
                <a:blip r:embed="rId13"/>
                <a:stretch>
                  <a:fillRect/>
                </a:stretch>
              </a:blipFill>
            </p:spPr>
            <p:txBody>
              <a:bodyPr/>
              <a:lstStyle/>
              <a:p>
                <a:r>
                  <a:rPr lang="en-US">
                    <a:noFill/>
                  </a:rPr>
                  <a:t> </a:t>
                </a:r>
              </a:p>
            </p:txBody>
          </p:sp>
        </mc:Fallback>
      </mc:AlternateContent>
      <p:sp>
        <p:nvSpPr>
          <p:cNvPr id="35" name="Left Brace 34">
            <a:extLst>
              <a:ext uri="{FF2B5EF4-FFF2-40B4-BE49-F238E27FC236}">
                <a16:creationId xmlns:a16="http://schemas.microsoft.com/office/drawing/2014/main" id="{E2E5FD99-0848-1479-5C9D-FBD2B2A311A8}"/>
              </a:ext>
            </a:extLst>
          </p:cNvPr>
          <p:cNvSpPr/>
          <p:nvPr/>
        </p:nvSpPr>
        <p:spPr>
          <a:xfrm>
            <a:off x="924561" y="3149781"/>
            <a:ext cx="121920" cy="557962"/>
          </a:xfrm>
          <a:prstGeom prst="leftBrac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16F6A4A-2FD3-EE41-904F-F9F3FE669A88}"/>
                  </a:ext>
                </a:extLst>
              </p:cNvPr>
              <p:cNvSpPr txBox="1"/>
              <p:nvPr/>
            </p:nvSpPr>
            <p:spPr>
              <a:xfrm>
                <a:off x="-1407930" y="3867157"/>
                <a:ext cx="691388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accent6">
                              <a:lumMod val="75000"/>
                            </a:schemeClr>
                          </a:solidFill>
                          <a:latin typeface="Cambria Math" panose="02040503050406030204" pitchFamily="18" charset="0"/>
                        </a:rPr>
                        <m:t>𝛽</m:t>
                      </m:r>
                      <m:r>
                        <a:rPr lang="en-US" sz="1800" b="0" i="1" smtClean="0">
                          <a:solidFill>
                            <a:schemeClr val="accent6">
                              <a:lumMod val="75000"/>
                            </a:schemeClr>
                          </a:solidFill>
                          <a:latin typeface="Cambria Math" panose="02040503050406030204" pitchFamily="18" charset="0"/>
                        </a:rPr>
                        <m:t>=</m:t>
                      </m:r>
                    </m:oMath>
                  </m:oMathPara>
                </a14:m>
                <a:endParaRPr lang="en-US" dirty="0">
                  <a:solidFill>
                    <a:schemeClr val="accent2">
                      <a:lumMod val="75000"/>
                    </a:schemeClr>
                  </a:solidFill>
                </a:endParaRPr>
              </a:p>
            </p:txBody>
          </p:sp>
        </mc:Choice>
        <mc:Fallback xmlns="">
          <p:sp>
            <p:nvSpPr>
              <p:cNvPr id="36" name="TextBox 35">
                <a:extLst>
                  <a:ext uri="{FF2B5EF4-FFF2-40B4-BE49-F238E27FC236}">
                    <a16:creationId xmlns:a16="http://schemas.microsoft.com/office/drawing/2014/main" id="{916F6A4A-2FD3-EE41-904F-F9F3FE669A88}"/>
                  </a:ext>
                </a:extLst>
              </p:cNvPr>
              <p:cNvSpPr txBox="1">
                <a:spLocks noRot="1" noChangeAspect="1" noMove="1" noResize="1" noEditPoints="1" noAdjustHandles="1" noChangeArrowheads="1" noChangeShapeType="1" noTextEdit="1"/>
              </p:cNvSpPr>
              <p:nvPr/>
            </p:nvSpPr>
            <p:spPr>
              <a:xfrm>
                <a:off x="-1407930" y="3867157"/>
                <a:ext cx="6913880" cy="369332"/>
              </a:xfrm>
              <a:prstGeom prst="rect">
                <a:avLst/>
              </a:prstGeom>
              <a:blipFill>
                <a:blip r:embed="rId14"/>
                <a:stretch>
                  <a:fillRect b="-13333"/>
                </a:stretch>
              </a:blipFill>
            </p:spPr>
            <p:txBody>
              <a:bodyPr/>
              <a:lstStyle/>
              <a:p>
                <a:r>
                  <a:rPr lang="en-US">
                    <a:noFill/>
                  </a:rPr>
                  <a:t> </a:t>
                </a:r>
              </a:p>
            </p:txBody>
          </p:sp>
        </mc:Fallback>
      </mc:AlternateContent>
      <p:sp>
        <p:nvSpPr>
          <p:cNvPr id="37" name="Left Brace 36">
            <a:extLst>
              <a:ext uri="{FF2B5EF4-FFF2-40B4-BE49-F238E27FC236}">
                <a16:creationId xmlns:a16="http://schemas.microsoft.com/office/drawing/2014/main" id="{EB9E8DB4-8719-DC9A-F20D-C13176C96FB8}"/>
              </a:ext>
            </a:extLst>
          </p:cNvPr>
          <p:cNvSpPr/>
          <p:nvPr/>
        </p:nvSpPr>
        <p:spPr>
          <a:xfrm>
            <a:off x="2258162" y="3790106"/>
            <a:ext cx="121920" cy="557962"/>
          </a:xfrm>
          <a:prstGeom prst="leftBrace">
            <a:avLst/>
          </a:prstGeom>
          <a:ln w="190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TextBox 37">
            <a:extLst>
              <a:ext uri="{FF2B5EF4-FFF2-40B4-BE49-F238E27FC236}">
                <a16:creationId xmlns:a16="http://schemas.microsoft.com/office/drawing/2014/main" id="{48E316B5-B116-A998-1A01-E3CAE81B3F6A}"/>
              </a:ext>
            </a:extLst>
          </p:cNvPr>
          <p:cNvSpPr txBox="1"/>
          <p:nvPr/>
        </p:nvSpPr>
        <p:spPr>
          <a:xfrm>
            <a:off x="6304480" y="2241964"/>
            <a:ext cx="5135246" cy="400110"/>
          </a:xfrm>
          <a:prstGeom prst="rect">
            <a:avLst/>
          </a:prstGeom>
          <a:noFill/>
        </p:spPr>
        <p:txBody>
          <a:bodyPr wrap="square" rtlCol="0">
            <a:spAutoFit/>
          </a:bodyPr>
          <a:lstStyle/>
          <a:p>
            <a:r>
              <a:rPr lang="en-US" dirty="0"/>
              <a:t>“The </a:t>
            </a:r>
            <a:r>
              <a:rPr lang="en-US" sz="2000" dirty="0"/>
              <a:t>aircraft</a:t>
            </a:r>
            <a:r>
              <a:rPr lang="en-US" dirty="0"/>
              <a:t> never goes into the red region ” </a:t>
            </a:r>
          </a:p>
        </p:txBody>
      </p:sp>
      <p:sp>
        <p:nvSpPr>
          <p:cNvPr id="39" name="TextBox 38">
            <a:extLst>
              <a:ext uri="{FF2B5EF4-FFF2-40B4-BE49-F238E27FC236}">
                <a16:creationId xmlns:a16="http://schemas.microsoft.com/office/drawing/2014/main" id="{C010B4D6-4D8E-A4C3-0ABF-E3A4F75FA6D8}"/>
              </a:ext>
            </a:extLst>
          </p:cNvPr>
          <p:cNvSpPr txBox="1"/>
          <p:nvPr/>
        </p:nvSpPr>
        <p:spPr>
          <a:xfrm>
            <a:off x="6105103" y="4818243"/>
            <a:ext cx="5135246" cy="707886"/>
          </a:xfrm>
          <a:prstGeom prst="rect">
            <a:avLst/>
          </a:prstGeom>
          <a:noFill/>
        </p:spPr>
        <p:txBody>
          <a:bodyPr wrap="square" rtlCol="0">
            <a:spAutoFit/>
          </a:bodyPr>
          <a:lstStyle/>
          <a:p>
            <a:pPr algn="ctr"/>
            <a:r>
              <a:rPr lang="en-US" sz="2000" dirty="0"/>
              <a:t>“If the aircraft exits the blue region, it will </a:t>
            </a:r>
          </a:p>
          <a:p>
            <a:pPr algn="ctr"/>
            <a:r>
              <a:rPr lang="en-US" sz="2000" dirty="0"/>
              <a:t>Eventually return to the blue region ” </a:t>
            </a:r>
          </a:p>
        </p:txBody>
      </p:sp>
    </p:spTree>
    <p:extLst>
      <p:ext uri="{BB962C8B-B14F-4D97-AF65-F5344CB8AC3E}">
        <p14:creationId xmlns:p14="http://schemas.microsoft.com/office/powerpoint/2010/main" val="6663508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8B186-E4C6-A494-E90D-40566F8B1F4F}"/>
              </a:ext>
            </a:extLst>
          </p:cNvPr>
          <p:cNvPicPr>
            <a:picLocks noChangeAspect="1"/>
          </p:cNvPicPr>
          <p:nvPr/>
        </p:nvPicPr>
        <p:blipFill>
          <a:blip r:embed="rId2"/>
          <a:stretch>
            <a:fillRect/>
          </a:stretch>
        </p:blipFill>
        <p:spPr>
          <a:xfrm>
            <a:off x="191787" y="2013436"/>
            <a:ext cx="5157433" cy="2901055"/>
          </a:xfrm>
          <a:prstGeom prst="rect">
            <a:avLst/>
          </a:prstGeom>
        </p:spPr>
      </p:pic>
      <p:cxnSp>
        <p:nvCxnSpPr>
          <p:cNvPr id="13" name="Straight Connector 12">
            <a:extLst>
              <a:ext uri="{FF2B5EF4-FFF2-40B4-BE49-F238E27FC236}">
                <a16:creationId xmlns:a16="http://schemas.microsoft.com/office/drawing/2014/main" id="{48F2AA96-A1B5-7CE0-3CD5-961118209A32}"/>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3CB4C0EE-1813-BD07-9A1C-9CED38A35BAB}"/>
              </a:ext>
            </a:extLst>
          </p:cNvPr>
          <p:cNvSpPr txBox="1">
            <a:spLocks/>
          </p:cNvSpPr>
          <p:nvPr/>
        </p:nvSpPr>
        <p:spPr>
          <a:xfrm>
            <a:off x="331307" y="-272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Conclusion</a:t>
            </a:r>
          </a:p>
        </p:txBody>
      </p:sp>
      <p:cxnSp>
        <p:nvCxnSpPr>
          <p:cNvPr id="32" name="Straight Connector 31">
            <a:extLst>
              <a:ext uri="{FF2B5EF4-FFF2-40B4-BE49-F238E27FC236}">
                <a16:creationId xmlns:a16="http://schemas.microsoft.com/office/drawing/2014/main" id="{8B7740DF-C16F-37AF-CD6E-5F14E90261C9}"/>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3F829F-694E-536A-65D5-53EB3710A9EB}"/>
              </a:ext>
            </a:extLst>
          </p:cNvPr>
          <p:cNvSpPr txBox="1"/>
          <p:nvPr/>
        </p:nvSpPr>
        <p:spPr>
          <a:xfrm>
            <a:off x="176796" y="6372187"/>
            <a:ext cx="11802257" cy="276999"/>
          </a:xfrm>
          <a:prstGeom prst="rect">
            <a:avLst/>
          </a:prstGeom>
          <a:noFill/>
        </p:spPr>
        <p:txBody>
          <a:bodyPr wrap="square">
            <a:spAutoFit/>
          </a:bodyPr>
          <a:lstStyle/>
          <a:p>
            <a:r>
              <a:rPr lang="en-US" sz="1200" dirty="0"/>
              <a:t>[6]: What is F</a:t>
            </a:r>
            <a:r>
              <a:rPr lang="en-US" sz="1200" dirty="0">
                <a:hlinkClick r:id="rId3"/>
              </a:rPr>
              <a:t>o</a:t>
            </a:r>
            <a:r>
              <a:rPr lang="en-US" sz="1200" dirty="0"/>
              <a:t>rmal Methods? LaRC FM Webpage </a:t>
            </a:r>
            <a:r>
              <a:rPr lang="en-US" sz="1200" dirty="0">
                <a:hlinkClick r:id="rId4"/>
              </a:rPr>
              <a:t>https://shemesh.larc.nasa.gov/fm/fm-what.html</a:t>
            </a:r>
            <a:r>
              <a:rPr lang="en-US" sz="1200" dirty="0"/>
              <a:t> </a:t>
            </a:r>
            <a:endParaRPr lang="en-US" sz="1200" dirty="0">
              <a:latin typeface="+mj-lt"/>
            </a:endParaRPr>
          </a:p>
        </p:txBody>
      </p:sp>
      <p:sp>
        <p:nvSpPr>
          <p:cNvPr id="2" name="Rounded Rectangle 1">
            <a:extLst>
              <a:ext uri="{FF2B5EF4-FFF2-40B4-BE49-F238E27FC236}">
                <a16:creationId xmlns:a16="http://schemas.microsoft.com/office/drawing/2014/main" id="{A00A0467-5512-B19F-6E07-3E745896EF07}"/>
              </a:ext>
            </a:extLst>
          </p:cNvPr>
          <p:cNvSpPr/>
          <p:nvPr/>
        </p:nvSpPr>
        <p:spPr>
          <a:xfrm>
            <a:off x="5483911" y="1208920"/>
            <a:ext cx="6516302" cy="458269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dirty="0"/>
          </a:p>
        </p:txBody>
      </p:sp>
      <p:sp>
        <p:nvSpPr>
          <p:cNvPr id="3" name="Title 1">
            <a:extLst>
              <a:ext uri="{FF2B5EF4-FFF2-40B4-BE49-F238E27FC236}">
                <a16:creationId xmlns:a16="http://schemas.microsoft.com/office/drawing/2014/main" id="{1BE10CF7-35C6-479F-9C62-C2CC4BAFFC13}"/>
              </a:ext>
            </a:extLst>
          </p:cNvPr>
          <p:cNvSpPr txBox="1">
            <a:spLocks/>
          </p:cNvSpPr>
          <p:nvPr/>
        </p:nvSpPr>
        <p:spPr>
          <a:xfrm>
            <a:off x="5545019" y="1872273"/>
            <a:ext cx="6253370" cy="177685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accent1">
                    <a:lumMod val="75000"/>
                  </a:schemeClr>
                </a:solidFill>
              </a:rPr>
              <a:t>Formal Methods can be used to assure safety- and mission-critical </a:t>
            </a:r>
            <a:r>
              <a:rPr lang="en-US" sz="3600" b="1" dirty="0" err="1">
                <a:solidFill>
                  <a:schemeClr val="accent1">
                    <a:lumMod val="75000"/>
                  </a:schemeClr>
                </a:solidFill>
              </a:rPr>
              <a:t>systesms</a:t>
            </a:r>
            <a:endParaRPr lang="en-US" sz="3600" b="1" dirty="0">
              <a:solidFill>
                <a:schemeClr val="accent1">
                  <a:lumMod val="75000"/>
                </a:schemeClr>
              </a:solidFill>
            </a:endParaRPr>
          </a:p>
        </p:txBody>
      </p:sp>
      <p:sp>
        <p:nvSpPr>
          <p:cNvPr id="5" name="TextBox 4">
            <a:extLst>
              <a:ext uri="{FF2B5EF4-FFF2-40B4-BE49-F238E27FC236}">
                <a16:creationId xmlns:a16="http://schemas.microsoft.com/office/drawing/2014/main" id="{27B2CB21-0C2C-07EB-F110-0723BCB089E8}"/>
              </a:ext>
            </a:extLst>
          </p:cNvPr>
          <p:cNvSpPr txBox="1"/>
          <p:nvPr/>
        </p:nvSpPr>
        <p:spPr>
          <a:xfrm>
            <a:off x="6459482" y="4184163"/>
            <a:ext cx="4565160" cy="646331"/>
          </a:xfrm>
          <a:prstGeom prst="rect">
            <a:avLst/>
          </a:prstGeom>
          <a:noFill/>
        </p:spPr>
        <p:txBody>
          <a:bodyPr wrap="none" rtlCol="0">
            <a:spAutoFit/>
          </a:bodyPr>
          <a:lstStyle/>
          <a:p>
            <a:r>
              <a:rPr lang="en-US" sz="3600" b="1" dirty="0">
                <a:solidFill>
                  <a:schemeClr val="accent1">
                    <a:lumMod val="75000"/>
                  </a:schemeClr>
                </a:solidFill>
              </a:rPr>
              <a:t>Questions, comments?</a:t>
            </a:r>
          </a:p>
        </p:txBody>
      </p:sp>
      <p:sp>
        <p:nvSpPr>
          <p:cNvPr id="7" name="TextBox 6">
            <a:extLst>
              <a:ext uri="{FF2B5EF4-FFF2-40B4-BE49-F238E27FC236}">
                <a16:creationId xmlns:a16="http://schemas.microsoft.com/office/drawing/2014/main" id="{7C5B68D7-5D04-4F6B-BE64-CD9F97018836}"/>
              </a:ext>
            </a:extLst>
          </p:cNvPr>
          <p:cNvSpPr txBox="1"/>
          <p:nvPr/>
        </p:nvSpPr>
        <p:spPr>
          <a:xfrm>
            <a:off x="5677726" y="3615751"/>
            <a:ext cx="6221575" cy="646331"/>
          </a:xfrm>
          <a:prstGeom prst="rect">
            <a:avLst/>
          </a:prstGeom>
          <a:noFill/>
        </p:spPr>
        <p:txBody>
          <a:bodyPr wrap="none" rtlCol="0">
            <a:spAutoFit/>
          </a:bodyPr>
          <a:lstStyle/>
          <a:p>
            <a:r>
              <a:rPr lang="en-US" sz="3600" b="1" dirty="0">
                <a:solidFill>
                  <a:schemeClr val="accent1">
                    <a:lumMod val="75000"/>
                  </a:schemeClr>
                </a:solidFill>
              </a:rPr>
              <a:t>Thank you for paying attention!</a:t>
            </a:r>
          </a:p>
        </p:txBody>
      </p:sp>
      <p:sp>
        <p:nvSpPr>
          <p:cNvPr id="8" name="TextBox 7">
            <a:extLst>
              <a:ext uri="{FF2B5EF4-FFF2-40B4-BE49-F238E27FC236}">
                <a16:creationId xmlns:a16="http://schemas.microsoft.com/office/drawing/2014/main" id="{DFF27E47-C221-76AA-F753-646DD932AA9F}"/>
              </a:ext>
            </a:extLst>
          </p:cNvPr>
          <p:cNvSpPr txBox="1"/>
          <p:nvPr/>
        </p:nvSpPr>
        <p:spPr>
          <a:xfrm>
            <a:off x="7025887" y="5144573"/>
            <a:ext cx="3432350" cy="461665"/>
          </a:xfrm>
          <a:prstGeom prst="rect">
            <a:avLst/>
          </a:prstGeom>
          <a:noFill/>
        </p:spPr>
        <p:txBody>
          <a:bodyPr wrap="none" rtlCol="0">
            <a:spAutoFit/>
          </a:bodyPr>
          <a:lstStyle/>
          <a:p>
            <a:r>
              <a:rPr lang="en-US" sz="2400" b="1" dirty="0" err="1">
                <a:solidFill>
                  <a:schemeClr val="accent1">
                    <a:lumMod val="75000"/>
                  </a:schemeClr>
                </a:solidFill>
              </a:rPr>
              <a:t>J.Tanner.Slagel@nasa.gov</a:t>
            </a:r>
            <a:endParaRPr lang="en-US" sz="2400" b="1" dirty="0">
              <a:solidFill>
                <a:schemeClr val="accent1">
                  <a:lumMod val="75000"/>
                </a:schemeClr>
              </a:solidFill>
            </a:endParaRPr>
          </a:p>
        </p:txBody>
      </p:sp>
    </p:spTree>
    <p:extLst>
      <p:ext uri="{BB962C8B-B14F-4D97-AF65-F5344CB8AC3E}">
        <p14:creationId xmlns:p14="http://schemas.microsoft.com/office/powerpoint/2010/main" val="773852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iagram&#10;&#10;Description automatically generated">
            <a:extLst>
              <a:ext uri="{FF2B5EF4-FFF2-40B4-BE49-F238E27FC236}">
                <a16:creationId xmlns:a16="http://schemas.microsoft.com/office/drawing/2014/main" id="{6E553DC1-550B-DA78-20F8-CB0B56D9E724}"/>
              </a:ext>
            </a:extLst>
          </p:cNvPr>
          <p:cNvPicPr>
            <a:picLocks noChangeAspect="1"/>
          </p:cNvPicPr>
          <p:nvPr/>
        </p:nvPicPr>
        <p:blipFill rotWithShape="1">
          <a:blip r:embed="rId2"/>
          <a:srcRect l="1357" b="919"/>
          <a:stretch/>
        </p:blipFill>
        <p:spPr>
          <a:xfrm>
            <a:off x="585015" y="910521"/>
            <a:ext cx="7287737" cy="5479128"/>
          </a:xfrm>
          <a:prstGeom prst="rect">
            <a:avLst/>
          </a:prstGeom>
        </p:spPr>
      </p:pic>
      <p:sp>
        <p:nvSpPr>
          <p:cNvPr id="4" name="Title 1">
            <a:extLst>
              <a:ext uri="{FF2B5EF4-FFF2-40B4-BE49-F238E27FC236}">
                <a16:creationId xmlns:a16="http://schemas.microsoft.com/office/drawing/2014/main" id="{8C872DD7-B714-664E-3F62-B1A06F0606AE}"/>
              </a:ext>
            </a:extLst>
          </p:cNvPr>
          <p:cNvSpPr txBox="1">
            <a:spLocks/>
          </p:cNvSpPr>
          <p:nvPr/>
        </p:nvSpPr>
        <p:spPr>
          <a:xfrm>
            <a:off x="337930" y="-844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F-16 Close Call 5/5/16</a:t>
            </a:r>
          </a:p>
        </p:txBody>
      </p:sp>
      <p:cxnSp>
        <p:nvCxnSpPr>
          <p:cNvPr id="5" name="Straight Connector 4">
            <a:extLst>
              <a:ext uri="{FF2B5EF4-FFF2-40B4-BE49-F238E27FC236}">
                <a16:creationId xmlns:a16="http://schemas.microsoft.com/office/drawing/2014/main" id="{A884A4B1-6870-7800-20FA-3630A2785538}"/>
              </a:ext>
            </a:extLst>
          </p:cNvPr>
          <p:cNvCxnSpPr>
            <a:cxnSpLocks/>
          </p:cNvCxnSpPr>
          <p:nvPr/>
        </p:nvCxnSpPr>
        <p:spPr>
          <a:xfrm>
            <a:off x="337930" y="836448"/>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4B02329-4913-25C7-0A92-3BC983BC685B}"/>
              </a:ext>
            </a:extLst>
          </p:cNvPr>
          <p:cNvSpPr txBox="1"/>
          <p:nvPr/>
        </p:nvSpPr>
        <p:spPr>
          <a:xfrm>
            <a:off x="8291055" y="1010236"/>
            <a:ext cx="3077497" cy="461665"/>
          </a:xfrm>
          <a:prstGeom prst="rect">
            <a:avLst/>
          </a:prstGeom>
          <a:noFill/>
        </p:spPr>
        <p:txBody>
          <a:bodyPr wrap="square" rtlCol="0">
            <a:spAutoFit/>
          </a:bodyPr>
          <a:lstStyle/>
          <a:p>
            <a:r>
              <a:rPr lang="en-US" sz="2400" dirty="0">
                <a:solidFill>
                  <a:schemeClr val="accent5">
                    <a:lumMod val="75000"/>
                  </a:schemeClr>
                </a:solidFill>
              </a:rPr>
              <a:t>18</a:t>
            </a:r>
            <a:endParaRPr lang="en-US" sz="2400" dirty="0"/>
          </a:p>
        </p:txBody>
      </p:sp>
      <p:sp>
        <p:nvSpPr>
          <p:cNvPr id="11" name="TextBox 10">
            <a:extLst>
              <a:ext uri="{FF2B5EF4-FFF2-40B4-BE49-F238E27FC236}">
                <a16:creationId xmlns:a16="http://schemas.microsoft.com/office/drawing/2014/main" id="{219B0792-E320-00A4-C0C2-9A2B91ABDDE3}"/>
              </a:ext>
            </a:extLst>
          </p:cNvPr>
          <p:cNvSpPr txBox="1"/>
          <p:nvPr/>
        </p:nvSpPr>
        <p:spPr>
          <a:xfrm>
            <a:off x="8101784" y="294969"/>
            <a:ext cx="1931554" cy="523220"/>
          </a:xfrm>
          <a:prstGeom prst="rect">
            <a:avLst/>
          </a:prstGeom>
          <a:noFill/>
        </p:spPr>
        <p:txBody>
          <a:bodyPr wrap="none" rtlCol="0">
            <a:spAutoFit/>
          </a:bodyPr>
          <a:lstStyle/>
          <a:p>
            <a:r>
              <a:rPr lang="en-US" sz="2800" dirty="0">
                <a:solidFill>
                  <a:schemeClr val="accent5">
                    <a:lumMod val="75000"/>
                  </a:schemeClr>
                </a:solidFill>
              </a:rPr>
              <a:t>Play-by-play</a:t>
            </a:r>
          </a:p>
        </p:txBody>
      </p:sp>
      <p:sp>
        <p:nvSpPr>
          <p:cNvPr id="12" name="TextBox 11">
            <a:extLst>
              <a:ext uri="{FF2B5EF4-FFF2-40B4-BE49-F238E27FC236}">
                <a16:creationId xmlns:a16="http://schemas.microsoft.com/office/drawing/2014/main" id="{74D084AE-AAD6-873E-9B54-3A8430D5312D}"/>
              </a:ext>
            </a:extLst>
          </p:cNvPr>
          <p:cNvSpPr txBox="1"/>
          <p:nvPr/>
        </p:nvSpPr>
        <p:spPr>
          <a:xfrm>
            <a:off x="8283681" y="2716386"/>
            <a:ext cx="3077497" cy="461665"/>
          </a:xfrm>
          <a:prstGeom prst="rect">
            <a:avLst/>
          </a:prstGeom>
          <a:noFill/>
        </p:spPr>
        <p:txBody>
          <a:bodyPr wrap="square" rtlCol="0">
            <a:spAutoFit/>
          </a:bodyPr>
          <a:lstStyle/>
          <a:p>
            <a:r>
              <a:rPr lang="en-US" sz="2400" dirty="0">
                <a:solidFill>
                  <a:schemeClr val="accent5">
                    <a:lumMod val="75000"/>
                  </a:schemeClr>
                </a:solidFill>
              </a:rPr>
              <a:t>30</a:t>
            </a:r>
            <a:endParaRPr lang="en-US" sz="2400" dirty="0"/>
          </a:p>
        </p:txBody>
      </p:sp>
      <p:sp>
        <p:nvSpPr>
          <p:cNvPr id="13" name="TextBox 12">
            <a:extLst>
              <a:ext uri="{FF2B5EF4-FFF2-40B4-BE49-F238E27FC236}">
                <a16:creationId xmlns:a16="http://schemas.microsoft.com/office/drawing/2014/main" id="{30E5E7D3-C793-210E-677A-BF441A09D3B0}"/>
              </a:ext>
            </a:extLst>
          </p:cNvPr>
          <p:cNvSpPr txBox="1"/>
          <p:nvPr/>
        </p:nvSpPr>
        <p:spPr>
          <a:xfrm>
            <a:off x="8283681" y="3370098"/>
            <a:ext cx="3266768" cy="461665"/>
          </a:xfrm>
          <a:prstGeom prst="rect">
            <a:avLst/>
          </a:prstGeom>
          <a:noFill/>
        </p:spPr>
        <p:txBody>
          <a:bodyPr wrap="square" rtlCol="0">
            <a:spAutoFit/>
          </a:bodyPr>
          <a:lstStyle/>
          <a:p>
            <a:r>
              <a:rPr lang="en-US" sz="2400" dirty="0">
                <a:solidFill>
                  <a:schemeClr val="accent5">
                    <a:lumMod val="75000"/>
                  </a:schemeClr>
                </a:solidFill>
              </a:rPr>
              <a:t>33</a:t>
            </a:r>
            <a:endParaRPr lang="en-US" sz="2400" dirty="0"/>
          </a:p>
        </p:txBody>
      </p:sp>
      <p:sp>
        <p:nvSpPr>
          <p:cNvPr id="14" name="TextBox 13">
            <a:extLst>
              <a:ext uri="{FF2B5EF4-FFF2-40B4-BE49-F238E27FC236}">
                <a16:creationId xmlns:a16="http://schemas.microsoft.com/office/drawing/2014/main" id="{5A293917-3DE0-CDF4-83AC-D1C2B0E6C239}"/>
              </a:ext>
            </a:extLst>
          </p:cNvPr>
          <p:cNvSpPr txBox="1"/>
          <p:nvPr/>
        </p:nvSpPr>
        <p:spPr>
          <a:xfrm>
            <a:off x="8291055" y="4188287"/>
            <a:ext cx="3266768" cy="461665"/>
          </a:xfrm>
          <a:prstGeom prst="rect">
            <a:avLst/>
          </a:prstGeom>
          <a:noFill/>
        </p:spPr>
        <p:txBody>
          <a:bodyPr wrap="square" rtlCol="0">
            <a:spAutoFit/>
          </a:bodyPr>
          <a:lstStyle/>
          <a:p>
            <a:r>
              <a:rPr lang="en-US" sz="2400" dirty="0">
                <a:solidFill>
                  <a:schemeClr val="accent5">
                    <a:lumMod val="75000"/>
                  </a:schemeClr>
                </a:solidFill>
              </a:rPr>
              <a:t>38</a:t>
            </a:r>
            <a:endParaRPr lang="en-US" sz="2400" dirty="0"/>
          </a:p>
        </p:txBody>
      </p:sp>
      <p:cxnSp>
        <p:nvCxnSpPr>
          <p:cNvPr id="15" name="Straight Connector 14">
            <a:extLst>
              <a:ext uri="{FF2B5EF4-FFF2-40B4-BE49-F238E27FC236}">
                <a16:creationId xmlns:a16="http://schemas.microsoft.com/office/drawing/2014/main" id="{362B7A16-C0E5-F69E-867C-7A75A32819A6}"/>
              </a:ext>
            </a:extLst>
          </p:cNvPr>
          <p:cNvCxnSpPr>
            <a:cxnSpLocks/>
          </p:cNvCxnSpPr>
          <p:nvPr/>
        </p:nvCxnSpPr>
        <p:spPr>
          <a:xfrm>
            <a:off x="8908026" y="1241068"/>
            <a:ext cx="0" cy="4137177"/>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1F9E593-9F9F-F5F4-437F-4E34DA902523}"/>
              </a:ext>
            </a:extLst>
          </p:cNvPr>
          <p:cNvSpPr txBox="1"/>
          <p:nvPr/>
        </p:nvSpPr>
        <p:spPr>
          <a:xfrm>
            <a:off x="8300889" y="4848014"/>
            <a:ext cx="3266768" cy="461665"/>
          </a:xfrm>
          <a:prstGeom prst="rect">
            <a:avLst/>
          </a:prstGeom>
          <a:noFill/>
        </p:spPr>
        <p:txBody>
          <a:bodyPr wrap="square" rtlCol="0">
            <a:spAutoFit/>
          </a:bodyPr>
          <a:lstStyle/>
          <a:p>
            <a:r>
              <a:rPr lang="en-US" sz="2400" dirty="0">
                <a:solidFill>
                  <a:schemeClr val="accent5">
                    <a:lumMod val="75000"/>
                  </a:schemeClr>
                </a:solidFill>
              </a:rPr>
              <a:t>41</a:t>
            </a:r>
            <a:endParaRPr lang="en-US" sz="2400" dirty="0"/>
          </a:p>
        </p:txBody>
      </p:sp>
      <p:sp>
        <p:nvSpPr>
          <p:cNvPr id="17" name="TextBox 16">
            <a:extLst>
              <a:ext uri="{FF2B5EF4-FFF2-40B4-BE49-F238E27FC236}">
                <a16:creationId xmlns:a16="http://schemas.microsoft.com/office/drawing/2014/main" id="{7EAA943E-23AB-AFD6-AB2E-907802728D5E}"/>
              </a:ext>
            </a:extLst>
          </p:cNvPr>
          <p:cNvSpPr txBox="1"/>
          <p:nvPr/>
        </p:nvSpPr>
        <p:spPr>
          <a:xfrm>
            <a:off x="8291055" y="5847764"/>
            <a:ext cx="3266768" cy="461665"/>
          </a:xfrm>
          <a:prstGeom prst="rect">
            <a:avLst/>
          </a:prstGeom>
          <a:noFill/>
        </p:spPr>
        <p:txBody>
          <a:bodyPr wrap="square" rtlCol="0">
            <a:spAutoFit/>
          </a:bodyPr>
          <a:lstStyle/>
          <a:p>
            <a:r>
              <a:rPr lang="en-US" sz="2400" dirty="0">
                <a:solidFill>
                  <a:schemeClr val="accent5">
                    <a:lumMod val="75000"/>
                  </a:schemeClr>
                </a:solidFill>
              </a:rPr>
              <a:t>65</a:t>
            </a:r>
            <a:endParaRPr lang="en-US" sz="2400" dirty="0"/>
          </a:p>
        </p:txBody>
      </p:sp>
      <p:sp>
        <p:nvSpPr>
          <p:cNvPr id="18" name="TextBox 17">
            <a:extLst>
              <a:ext uri="{FF2B5EF4-FFF2-40B4-BE49-F238E27FC236}">
                <a16:creationId xmlns:a16="http://schemas.microsoft.com/office/drawing/2014/main" id="{31D7017B-3C91-48E8-D119-353DA5870DA7}"/>
              </a:ext>
            </a:extLst>
          </p:cNvPr>
          <p:cNvSpPr txBox="1"/>
          <p:nvPr/>
        </p:nvSpPr>
        <p:spPr>
          <a:xfrm>
            <a:off x="10041961" y="1910246"/>
            <a:ext cx="1565024" cy="646331"/>
          </a:xfrm>
          <a:prstGeom prst="rect">
            <a:avLst/>
          </a:prstGeom>
          <a:noFill/>
        </p:spPr>
        <p:txBody>
          <a:bodyPr wrap="square" rtlCol="0">
            <a:spAutoFit/>
          </a:bodyPr>
          <a:lstStyle/>
          <a:p>
            <a:r>
              <a:rPr lang="en-US" dirty="0"/>
              <a:t>Pilot loses</a:t>
            </a:r>
          </a:p>
          <a:p>
            <a:r>
              <a:rPr lang="en-US" dirty="0"/>
              <a:t>consciousness</a:t>
            </a:r>
          </a:p>
        </p:txBody>
      </p:sp>
      <p:sp>
        <p:nvSpPr>
          <p:cNvPr id="19" name="TextBox 18">
            <a:extLst>
              <a:ext uri="{FF2B5EF4-FFF2-40B4-BE49-F238E27FC236}">
                <a16:creationId xmlns:a16="http://schemas.microsoft.com/office/drawing/2014/main" id="{63B8841F-23A9-7F6D-A4AD-55ABFB817D42}"/>
              </a:ext>
            </a:extLst>
          </p:cNvPr>
          <p:cNvSpPr txBox="1"/>
          <p:nvPr/>
        </p:nvSpPr>
        <p:spPr>
          <a:xfrm>
            <a:off x="8912258" y="2800810"/>
            <a:ext cx="3266768" cy="338554"/>
          </a:xfrm>
          <a:prstGeom prst="rect">
            <a:avLst/>
          </a:prstGeom>
          <a:noFill/>
        </p:spPr>
        <p:txBody>
          <a:bodyPr wrap="square" rtlCol="0">
            <a:spAutoFit/>
          </a:bodyPr>
          <a:lstStyle/>
          <a:p>
            <a:r>
              <a:rPr lang="en-US" sz="1600" dirty="0"/>
              <a:t>Drops below ‘floor’</a:t>
            </a:r>
          </a:p>
        </p:txBody>
      </p:sp>
      <p:cxnSp>
        <p:nvCxnSpPr>
          <p:cNvPr id="20" name="Straight Connector 19">
            <a:extLst>
              <a:ext uri="{FF2B5EF4-FFF2-40B4-BE49-F238E27FC236}">
                <a16:creationId xmlns:a16="http://schemas.microsoft.com/office/drawing/2014/main" id="{BAE8BA8E-74FA-5D81-C71F-029A6021EE68}"/>
              </a:ext>
            </a:extLst>
          </p:cNvPr>
          <p:cNvCxnSpPr/>
          <p:nvPr/>
        </p:nvCxnSpPr>
        <p:spPr>
          <a:xfrm>
            <a:off x="10618841" y="1233440"/>
            <a:ext cx="0" cy="6333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02D7FCA-C26B-1C00-C196-00F985D8DC27}"/>
              </a:ext>
            </a:extLst>
          </p:cNvPr>
          <p:cNvCxnSpPr>
            <a:cxnSpLocks/>
          </p:cNvCxnSpPr>
          <p:nvPr/>
        </p:nvCxnSpPr>
        <p:spPr>
          <a:xfrm>
            <a:off x="10604093" y="2632078"/>
            <a:ext cx="0" cy="24627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8ED6C14-AEFF-6002-ECE8-9CF38CBB4B8F}"/>
              </a:ext>
            </a:extLst>
          </p:cNvPr>
          <p:cNvCxnSpPr>
            <a:cxnSpLocks/>
          </p:cNvCxnSpPr>
          <p:nvPr/>
        </p:nvCxnSpPr>
        <p:spPr>
          <a:xfrm>
            <a:off x="10513144" y="1243272"/>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3A537F-3F33-6B60-B3B4-278A63FBC325}"/>
              </a:ext>
            </a:extLst>
          </p:cNvPr>
          <p:cNvSpPr txBox="1"/>
          <p:nvPr/>
        </p:nvSpPr>
        <p:spPr>
          <a:xfrm>
            <a:off x="8912258" y="3424417"/>
            <a:ext cx="3266768" cy="338554"/>
          </a:xfrm>
          <a:prstGeom prst="rect">
            <a:avLst/>
          </a:prstGeom>
          <a:noFill/>
        </p:spPr>
        <p:txBody>
          <a:bodyPr wrap="square" rtlCol="0">
            <a:spAutoFit/>
          </a:bodyPr>
          <a:lstStyle/>
          <a:p>
            <a:r>
              <a:rPr lang="en-US" sz="1600" dirty="0"/>
              <a:t>55º below horizon</a:t>
            </a:r>
          </a:p>
        </p:txBody>
      </p:sp>
      <p:sp>
        <p:nvSpPr>
          <p:cNvPr id="24" name="TextBox 23">
            <a:extLst>
              <a:ext uri="{FF2B5EF4-FFF2-40B4-BE49-F238E27FC236}">
                <a16:creationId xmlns:a16="http://schemas.microsoft.com/office/drawing/2014/main" id="{CC487233-682F-9F23-3CC1-B6F7B5447E62}"/>
              </a:ext>
            </a:extLst>
          </p:cNvPr>
          <p:cNvSpPr txBox="1"/>
          <p:nvPr/>
        </p:nvSpPr>
        <p:spPr>
          <a:xfrm>
            <a:off x="10749040" y="4003621"/>
            <a:ext cx="1466699" cy="646331"/>
          </a:xfrm>
          <a:prstGeom prst="rect">
            <a:avLst/>
          </a:prstGeom>
          <a:noFill/>
        </p:spPr>
        <p:txBody>
          <a:bodyPr wrap="square" rtlCol="0">
            <a:spAutoFit/>
          </a:bodyPr>
          <a:lstStyle/>
          <a:p>
            <a:r>
              <a:rPr lang="en-US" dirty="0"/>
              <a:t>Auto-GCAS</a:t>
            </a:r>
          </a:p>
          <a:p>
            <a:r>
              <a:rPr lang="en-US" dirty="0"/>
              <a:t>Activates</a:t>
            </a:r>
          </a:p>
        </p:txBody>
      </p:sp>
      <p:cxnSp>
        <p:nvCxnSpPr>
          <p:cNvPr id="25" name="Straight Connector 24">
            <a:extLst>
              <a:ext uri="{FF2B5EF4-FFF2-40B4-BE49-F238E27FC236}">
                <a16:creationId xmlns:a16="http://schemas.microsoft.com/office/drawing/2014/main" id="{281FFFFB-6A08-C4FD-9603-8F2F56B73CC6}"/>
              </a:ext>
            </a:extLst>
          </p:cNvPr>
          <p:cNvCxnSpPr>
            <a:cxnSpLocks/>
          </p:cNvCxnSpPr>
          <p:nvPr/>
        </p:nvCxnSpPr>
        <p:spPr>
          <a:xfrm>
            <a:off x="11262853" y="3609344"/>
            <a:ext cx="0" cy="4448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BABEBA-2C21-22E3-362F-B5F700FEC870}"/>
              </a:ext>
            </a:extLst>
          </p:cNvPr>
          <p:cNvCxnSpPr>
            <a:cxnSpLocks/>
          </p:cNvCxnSpPr>
          <p:nvPr/>
        </p:nvCxnSpPr>
        <p:spPr>
          <a:xfrm>
            <a:off x="11157156" y="3609344"/>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D1EABA-F235-99A0-8D0F-8CB5013AC7B6}"/>
              </a:ext>
            </a:extLst>
          </p:cNvPr>
          <p:cNvCxnSpPr>
            <a:cxnSpLocks/>
          </p:cNvCxnSpPr>
          <p:nvPr/>
        </p:nvCxnSpPr>
        <p:spPr>
          <a:xfrm>
            <a:off x="11257937" y="4649952"/>
            <a:ext cx="0" cy="4448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628D27E-B4BA-C8E4-B75D-AB2C2E5BEDD4}"/>
              </a:ext>
            </a:extLst>
          </p:cNvPr>
          <p:cNvCxnSpPr>
            <a:cxnSpLocks/>
          </p:cNvCxnSpPr>
          <p:nvPr/>
        </p:nvCxnSpPr>
        <p:spPr>
          <a:xfrm>
            <a:off x="11157156" y="5103443"/>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A92D085-F22E-424D-EA56-20207A6FECD6}"/>
              </a:ext>
            </a:extLst>
          </p:cNvPr>
          <p:cNvSpPr txBox="1"/>
          <p:nvPr/>
        </p:nvSpPr>
        <p:spPr>
          <a:xfrm>
            <a:off x="8925232" y="4273494"/>
            <a:ext cx="3266768" cy="338554"/>
          </a:xfrm>
          <a:prstGeom prst="rect">
            <a:avLst/>
          </a:prstGeom>
          <a:noFill/>
        </p:spPr>
        <p:txBody>
          <a:bodyPr wrap="square" rtlCol="0">
            <a:spAutoFit/>
          </a:bodyPr>
          <a:lstStyle/>
          <a:p>
            <a:r>
              <a:rPr lang="en-US" sz="1600" dirty="0"/>
              <a:t>9 G maneuver</a:t>
            </a:r>
          </a:p>
        </p:txBody>
      </p:sp>
      <p:cxnSp>
        <p:nvCxnSpPr>
          <p:cNvPr id="30" name="Straight Connector 29">
            <a:extLst>
              <a:ext uri="{FF2B5EF4-FFF2-40B4-BE49-F238E27FC236}">
                <a16:creationId xmlns:a16="http://schemas.microsoft.com/office/drawing/2014/main" id="{8E0C1EB0-D7E3-DD2B-E5EE-744F9F9C4583}"/>
              </a:ext>
            </a:extLst>
          </p:cNvPr>
          <p:cNvCxnSpPr/>
          <p:nvPr/>
        </p:nvCxnSpPr>
        <p:spPr>
          <a:xfrm>
            <a:off x="8908026" y="5550103"/>
            <a:ext cx="0" cy="196215"/>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0FEF857-6724-749A-85D1-2099905D8908}"/>
              </a:ext>
            </a:extLst>
          </p:cNvPr>
          <p:cNvCxnSpPr/>
          <p:nvPr/>
        </p:nvCxnSpPr>
        <p:spPr>
          <a:xfrm>
            <a:off x="8908026" y="5847764"/>
            <a:ext cx="0" cy="196215"/>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FA6FE4C-9CF1-AB98-BBF5-586C2CF5B276}"/>
              </a:ext>
            </a:extLst>
          </p:cNvPr>
          <p:cNvSpPr txBox="1"/>
          <p:nvPr/>
        </p:nvSpPr>
        <p:spPr>
          <a:xfrm>
            <a:off x="8925232" y="981685"/>
            <a:ext cx="3266768" cy="338554"/>
          </a:xfrm>
          <a:prstGeom prst="rect">
            <a:avLst/>
          </a:prstGeom>
          <a:noFill/>
        </p:spPr>
        <p:txBody>
          <a:bodyPr wrap="square" rtlCol="0">
            <a:spAutoFit/>
          </a:bodyPr>
          <a:lstStyle/>
          <a:p>
            <a:r>
              <a:rPr lang="en-US" sz="1600" dirty="0"/>
              <a:t>8.2 G Maneuver</a:t>
            </a:r>
          </a:p>
        </p:txBody>
      </p:sp>
      <p:cxnSp>
        <p:nvCxnSpPr>
          <p:cNvPr id="34" name="Straight Connector 33">
            <a:extLst>
              <a:ext uri="{FF2B5EF4-FFF2-40B4-BE49-F238E27FC236}">
                <a16:creationId xmlns:a16="http://schemas.microsoft.com/office/drawing/2014/main" id="{BA0FBF27-1698-37DE-9F1F-D215845C04AF}"/>
              </a:ext>
            </a:extLst>
          </p:cNvPr>
          <p:cNvCxnSpPr>
            <a:cxnSpLocks/>
          </p:cNvCxnSpPr>
          <p:nvPr/>
        </p:nvCxnSpPr>
        <p:spPr>
          <a:xfrm>
            <a:off x="10513144" y="5094789"/>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4417C06D-D303-25F3-A585-DA106A95D3E3}"/>
              </a:ext>
            </a:extLst>
          </p:cNvPr>
          <p:cNvSpPr/>
          <p:nvPr/>
        </p:nvSpPr>
        <p:spPr>
          <a:xfrm>
            <a:off x="1789983" y="2046097"/>
            <a:ext cx="982096" cy="1020959"/>
          </a:xfrm>
          <a:prstGeom prst="ellipse">
            <a:avLst/>
          </a:prstGeom>
          <a:noFill/>
          <a:ln w="508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843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A878C440-7588-D03A-5C2A-FB98E346BD71}"/>
              </a:ext>
            </a:extLst>
          </p:cNvPr>
          <p:cNvPicPr>
            <a:picLocks noChangeAspect="1"/>
          </p:cNvPicPr>
          <p:nvPr/>
        </p:nvPicPr>
        <p:blipFill rotWithShape="1">
          <a:blip r:embed="rId2"/>
          <a:srcRect l="1055" b="1005"/>
          <a:stretch/>
        </p:blipFill>
        <p:spPr>
          <a:xfrm>
            <a:off x="585015" y="898742"/>
            <a:ext cx="7310164" cy="5490903"/>
          </a:xfrm>
          <a:prstGeom prst="rect">
            <a:avLst/>
          </a:prstGeom>
        </p:spPr>
      </p:pic>
      <p:sp>
        <p:nvSpPr>
          <p:cNvPr id="5" name="Title 1">
            <a:extLst>
              <a:ext uri="{FF2B5EF4-FFF2-40B4-BE49-F238E27FC236}">
                <a16:creationId xmlns:a16="http://schemas.microsoft.com/office/drawing/2014/main" id="{0A1A244C-33D7-279E-F730-CC2C45B2765F}"/>
              </a:ext>
            </a:extLst>
          </p:cNvPr>
          <p:cNvSpPr txBox="1">
            <a:spLocks/>
          </p:cNvSpPr>
          <p:nvPr/>
        </p:nvSpPr>
        <p:spPr>
          <a:xfrm>
            <a:off x="337930" y="-844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F-16 Close Call 5/5/16</a:t>
            </a:r>
          </a:p>
        </p:txBody>
      </p:sp>
      <p:cxnSp>
        <p:nvCxnSpPr>
          <p:cNvPr id="6" name="Straight Connector 5">
            <a:extLst>
              <a:ext uri="{FF2B5EF4-FFF2-40B4-BE49-F238E27FC236}">
                <a16:creationId xmlns:a16="http://schemas.microsoft.com/office/drawing/2014/main" id="{D962E6E4-78FD-0F5B-0B6D-D08AC99C1414}"/>
              </a:ext>
            </a:extLst>
          </p:cNvPr>
          <p:cNvCxnSpPr>
            <a:cxnSpLocks/>
          </p:cNvCxnSpPr>
          <p:nvPr/>
        </p:nvCxnSpPr>
        <p:spPr>
          <a:xfrm>
            <a:off x="337930" y="836448"/>
            <a:ext cx="1124447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9F2481C-68E6-C374-99A5-11E5DB022BEB}"/>
              </a:ext>
            </a:extLst>
          </p:cNvPr>
          <p:cNvSpPr txBox="1"/>
          <p:nvPr/>
        </p:nvSpPr>
        <p:spPr>
          <a:xfrm>
            <a:off x="8291055" y="1010236"/>
            <a:ext cx="3077497" cy="461665"/>
          </a:xfrm>
          <a:prstGeom prst="rect">
            <a:avLst/>
          </a:prstGeom>
          <a:noFill/>
        </p:spPr>
        <p:txBody>
          <a:bodyPr wrap="square" rtlCol="0">
            <a:spAutoFit/>
          </a:bodyPr>
          <a:lstStyle/>
          <a:p>
            <a:r>
              <a:rPr lang="en-US" sz="2400" dirty="0">
                <a:solidFill>
                  <a:schemeClr val="accent5">
                    <a:lumMod val="75000"/>
                  </a:schemeClr>
                </a:solidFill>
              </a:rPr>
              <a:t>18</a:t>
            </a:r>
            <a:endParaRPr lang="en-US" sz="2400" dirty="0"/>
          </a:p>
        </p:txBody>
      </p:sp>
      <p:sp>
        <p:nvSpPr>
          <p:cNvPr id="11" name="TextBox 10">
            <a:extLst>
              <a:ext uri="{FF2B5EF4-FFF2-40B4-BE49-F238E27FC236}">
                <a16:creationId xmlns:a16="http://schemas.microsoft.com/office/drawing/2014/main" id="{683E30BB-8BD0-8648-0F31-DDBB6323C801}"/>
              </a:ext>
            </a:extLst>
          </p:cNvPr>
          <p:cNvSpPr txBox="1"/>
          <p:nvPr/>
        </p:nvSpPr>
        <p:spPr>
          <a:xfrm>
            <a:off x="8101784" y="294969"/>
            <a:ext cx="1931554" cy="523220"/>
          </a:xfrm>
          <a:prstGeom prst="rect">
            <a:avLst/>
          </a:prstGeom>
          <a:noFill/>
        </p:spPr>
        <p:txBody>
          <a:bodyPr wrap="none" rtlCol="0">
            <a:spAutoFit/>
          </a:bodyPr>
          <a:lstStyle/>
          <a:p>
            <a:r>
              <a:rPr lang="en-US" sz="2800" dirty="0">
                <a:solidFill>
                  <a:schemeClr val="accent5">
                    <a:lumMod val="75000"/>
                  </a:schemeClr>
                </a:solidFill>
              </a:rPr>
              <a:t>Play-by-play</a:t>
            </a:r>
          </a:p>
        </p:txBody>
      </p:sp>
      <p:sp>
        <p:nvSpPr>
          <p:cNvPr id="12" name="TextBox 11">
            <a:extLst>
              <a:ext uri="{FF2B5EF4-FFF2-40B4-BE49-F238E27FC236}">
                <a16:creationId xmlns:a16="http://schemas.microsoft.com/office/drawing/2014/main" id="{902C4E19-C136-9001-99BD-EBC1CBF54EF2}"/>
              </a:ext>
            </a:extLst>
          </p:cNvPr>
          <p:cNvSpPr txBox="1"/>
          <p:nvPr/>
        </p:nvSpPr>
        <p:spPr>
          <a:xfrm>
            <a:off x="8283681" y="2716386"/>
            <a:ext cx="3077497" cy="461665"/>
          </a:xfrm>
          <a:prstGeom prst="rect">
            <a:avLst/>
          </a:prstGeom>
          <a:noFill/>
        </p:spPr>
        <p:txBody>
          <a:bodyPr wrap="square" rtlCol="0">
            <a:spAutoFit/>
          </a:bodyPr>
          <a:lstStyle/>
          <a:p>
            <a:r>
              <a:rPr lang="en-US" sz="2400" dirty="0">
                <a:solidFill>
                  <a:schemeClr val="accent5">
                    <a:lumMod val="75000"/>
                  </a:schemeClr>
                </a:solidFill>
              </a:rPr>
              <a:t>29</a:t>
            </a:r>
            <a:endParaRPr lang="en-US" sz="2400" dirty="0"/>
          </a:p>
        </p:txBody>
      </p:sp>
      <p:sp>
        <p:nvSpPr>
          <p:cNvPr id="13" name="TextBox 12">
            <a:extLst>
              <a:ext uri="{FF2B5EF4-FFF2-40B4-BE49-F238E27FC236}">
                <a16:creationId xmlns:a16="http://schemas.microsoft.com/office/drawing/2014/main" id="{C21E957A-0E95-3480-4403-FF637E5898FB}"/>
              </a:ext>
            </a:extLst>
          </p:cNvPr>
          <p:cNvSpPr txBox="1"/>
          <p:nvPr/>
        </p:nvSpPr>
        <p:spPr>
          <a:xfrm>
            <a:off x="8283681" y="3370098"/>
            <a:ext cx="3266768" cy="461665"/>
          </a:xfrm>
          <a:prstGeom prst="rect">
            <a:avLst/>
          </a:prstGeom>
          <a:noFill/>
        </p:spPr>
        <p:txBody>
          <a:bodyPr wrap="square" rtlCol="0">
            <a:spAutoFit/>
          </a:bodyPr>
          <a:lstStyle/>
          <a:p>
            <a:r>
              <a:rPr lang="en-US" sz="2400" dirty="0">
                <a:solidFill>
                  <a:schemeClr val="accent5">
                    <a:lumMod val="75000"/>
                  </a:schemeClr>
                </a:solidFill>
              </a:rPr>
              <a:t>33</a:t>
            </a:r>
            <a:endParaRPr lang="en-US" sz="2400" dirty="0"/>
          </a:p>
        </p:txBody>
      </p:sp>
      <p:sp>
        <p:nvSpPr>
          <p:cNvPr id="14" name="TextBox 13">
            <a:extLst>
              <a:ext uri="{FF2B5EF4-FFF2-40B4-BE49-F238E27FC236}">
                <a16:creationId xmlns:a16="http://schemas.microsoft.com/office/drawing/2014/main" id="{DD01BF98-56AE-6A80-B43C-C36CB0E2C986}"/>
              </a:ext>
            </a:extLst>
          </p:cNvPr>
          <p:cNvSpPr txBox="1"/>
          <p:nvPr/>
        </p:nvSpPr>
        <p:spPr>
          <a:xfrm>
            <a:off x="8291055" y="4188287"/>
            <a:ext cx="3266768" cy="461665"/>
          </a:xfrm>
          <a:prstGeom prst="rect">
            <a:avLst/>
          </a:prstGeom>
          <a:noFill/>
        </p:spPr>
        <p:txBody>
          <a:bodyPr wrap="square" rtlCol="0">
            <a:spAutoFit/>
          </a:bodyPr>
          <a:lstStyle/>
          <a:p>
            <a:r>
              <a:rPr lang="en-US" sz="2400" dirty="0">
                <a:solidFill>
                  <a:schemeClr val="accent5">
                    <a:lumMod val="75000"/>
                  </a:schemeClr>
                </a:solidFill>
              </a:rPr>
              <a:t>38</a:t>
            </a:r>
            <a:endParaRPr lang="en-US" sz="2400" dirty="0"/>
          </a:p>
        </p:txBody>
      </p:sp>
      <p:cxnSp>
        <p:nvCxnSpPr>
          <p:cNvPr id="15" name="Straight Connector 14">
            <a:extLst>
              <a:ext uri="{FF2B5EF4-FFF2-40B4-BE49-F238E27FC236}">
                <a16:creationId xmlns:a16="http://schemas.microsoft.com/office/drawing/2014/main" id="{F488F2FC-8271-BD11-A937-55C9306A3625}"/>
              </a:ext>
            </a:extLst>
          </p:cNvPr>
          <p:cNvCxnSpPr>
            <a:cxnSpLocks/>
          </p:cNvCxnSpPr>
          <p:nvPr/>
        </p:nvCxnSpPr>
        <p:spPr>
          <a:xfrm>
            <a:off x="8908026" y="1241068"/>
            <a:ext cx="0" cy="4137177"/>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9C2E831-9FC8-3BE6-97A3-85416CA31727}"/>
              </a:ext>
            </a:extLst>
          </p:cNvPr>
          <p:cNvSpPr txBox="1"/>
          <p:nvPr/>
        </p:nvSpPr>
        <p:spPr>
          <a:xfrm>
            <a:off x="8300889" y="4848014"/>
            <a:ext cx="3266768" cy="461665"/>
          </a:xfrm>
          <a:prstGeom prst="rect">
            <a:avLst/>
          </a:prstGeom>
          <a:noFill/>
        </p:spPr>
        <p:txBody>
          <a:bodyPr wrap="square" rtlCol="0">
            <a:spAutoFit/>
          </a:bodyPr>
          <a:lstStyle/>
          <a:p>
            <a:r>
              <a:rPr lang="en-US" sz="2400" dirty="0">
                <a:solidFill>
                  <a:schemeClr val="accent5">
                    <a:lumMod val="75000"/>
                  </a:schemeClr>
                </a:solidFill>
              </a:rPr>
              <a:t>41</a:t>
            </a:r>
            <a:endParaRPr lang="en-US" sz="2400" dirty="0"/>
          </a:p>
        </p:txBody>
      </p:sp>
      <p:sp>
        <p:nvSpPr>
          <p:cNvPr id="17" name="TextBox 16">
            <a:extLst>
              <a:ext uri="{FF2B5EF4-FFF2-40B4-BE49-F238E27FC236}">
                <a16:creationId xmlns:a16="http://schemas.microsoft.com/office/drawing/2014/main" id="{1290EE2A-1327-23B3-D877-4BEFB8E9EDCC}"/>
              </a:ext>
            </a:extLst>
          </p:cNvPr>
          <p:cNvSpPr txBox="1"/>
          <p:nvPr/>
        </p:nvSpPr>
        <p:spPr>
          <a:xfrm>
            <a:off x="8291055" y="5847764"/>
            <a:ext cx="3266768" cy="461665"/>
          </a:xfrm>
          <a:prstGeom prst="rect">
            <a:avLst/>
          </a:prstGeom>
          <a:noFill/>
        </p:spPr>
        <p:txBody>
          <a:bodyPr wrap="square" rtlCol="0">
            <a:spAutoFit/>
          </a:bodyPr>
          <a:lstStyle/>
          <a:p>
            <a:r>
              <a:rPr lang="en-US" sz="2400" dirty="0">
                <a:solidFill>
                  <a:schemeClr val="accent5">
                    <a:lumMod val="75000"/>
                  </a:schemeClr>
                </a:solidFill>
              </a:rPr>
              <a:t>65</a:t>
            </a:r>
            <a:endParaRPr lang="en-US" sz="2400" dirty="0"/>
          </a:p>
        </p:txBody>
      </p:sp>
      <p:sp>
        <p:nvSpPr>
          <p:cNvPr id="18" name="TextBox 17">
            <a:extLst>
              <a:ext uri="{FF2B5EF4-FFF2-40B4-BE49-F238E27FC236}">
                <a16:creationId xmlns:a16="http://schemas.microsoft.com/office/drawing/2014/main" id="{B39B438C-2DDE-4319-7009-B4DCD7C804E5}"/>
              </a:ext>
            </a:extLst>
          </p:cNvPr>
          <p:cNvSpPr txBox="1"/>
          <p:nvPr/>
        </p:nvSpPr>
        <p:spPr>
          <a:xfrm>
            <a:off x="10041961" y="1910246"/>
            <a:ext cx="1565024" cy="646331"/>
          </a:xfrm>
          <a:prstGeom prst="rect">
            <a:avLst/>
          </a:prstGeom>
          <a:noFill/>
        </p:spPr>
        <p:txBody>
          <a:bodyPr wrap="square" rtlCol="0">
            <a:spAutoFit/>
          </a:bodyPr>
          <a:lstStyle/>
          <a:p>
            <a:r>
              <a:rPr lang="en-US" dirty="0"/>
              <a:t>Pilot loses</a:t>
            </a:r>
          </a:p>
          <a:p>
            <a:r>
              <a:rPr lang="en-US" dirty="0"/>
              <a:t>consciousness</a:t>
            </a:r>
          </a:p>
        </p:txBody>
      </p:sp>
      <p:sp>
        <p:nvSpPr>
          <p:cNvPr id="19" name="TextBox 18">
            <a:extLst>
              <a:ext uri="{FF2B5EF4-FFF2-40B4-BE49-F238E27FC236}">
                <a16:creationId xmlns:a16="http://schemas.microsoft.com/office/drawing/2014/main" id="{4D5CD1E1-8144-6294-0424-7192277BD726}"/>
              </a:ext>
            </a:extLst>
          </p:cNvPr>
          <p:cNvSpPr txBox="1"/>
          <p:nvPr/>
        </p:nvSpPr>
        <p:spPr>
          <a:xfrm>
            <a:off x="8912258" y="2800810"/>
            <a:ext cx="3266768" cy="338554"/>
          </a:xfrm>
          <a:prstGeom prst="rect">
            <a:avLst/>
          </a:prstGeom>
          <a:noFill/>
        </p:spPr>
        <p:txBody>
          <a:bodyPr wrap="square" rtlCol="0">
            <a:spAutoFit/>
          </a:bodyPr>
          <a:lstStyle/>
          <a:p>
            <a:r>
              <a:rPr lang="en-US" sz="1600" dirty="0"/>
              <a:t>Drops below ‘floor’</a:t>
            </a:r>
          </a:p>
        </p:txBody>
      </p:sp>
      <p:cxnSp>
        <p:nvCxnSpPr>
          <p:cNvPr id="20" name="Straight Connector 19">
            <a:extLst>
              <a:ext uri="{FF2B5EF4-FFF2-40B4-BE49-F238E27FC236}">
                <a16:creationId xmlns:a16="http://schemas.microsoft.com/office/drawing/2014/main" id="{6D13FAE5-B1DB-D86E-DE13-1CF48D5EBAF3}"/>
              </a:ext>
            </a:extLst>
          </p:cNvPr>
          <p:cNvCxnSpPr/>
          <p:nvPr/>
        </p:nvCxnSpPr>
        <p:spPr>
          <a:xfrm>
            <a:off x="10618841" y="1233440"/>
            <a:ext cx="0" cy="63331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BEA0592-60FD-9567-70B0-83572FEC96E2}"/>
              </a:ext>
            </a:extLst>
          </p:cNvPr>
          <p:cNvCxnSpPr>
            <a:cxnSpLocks/>
          </p:cNvCxnSpPr>
          <p:nvPr/>
        </p:nvCxnSpPr>
        <p:spPr>
          <a:xfrm>
            <a:off x="10604093" y="2632078"/>
            <a:ext cx="0" cy="24627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6A4549C-8A17-440F-0213-25BDEBE64049}"/>
              </a:ext>
            </a:extLst>
          </p:cNvPr>
          <p:cNvCxnSpPr>
            <a:cxnSpLocks/>
          </p:cNvCxnSpPr>
          <p:nvPr/>
        </p:nvCxnSpPr>
        <p:spPr>
          <a:xfrm>
            <a:off x="10513144" y="1243272"/>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0445A1F-9C5A-7C8E-DB94-28BF2F45523C}"/>
              </a:ext>
            </a:extLst>
          </p:cNvPr>
          <p:cNvSpPr txBox="1"/>
          <p:nvPr/>
        </p:nvSpPr>
        <p:spPr>
          <a:xfrm>
            <a:off x="8912258" y="3424417"/>
            <a:ext cx="3266768" cy="338554"/>
          </a:xfrm>
          <a:prstGeom prst="rect">
            <a:avLst/>
          </a:prstGeom>
          <a:noFill/>
        </p:spPr>
        <p:txBody>
          <a:bodyPr wrap="square" rtlCol="0">
            <a:spAutoFit/>
          </a:bodyPr>
          <a:lstStyle/>
          <a:p>
            <a:r>
              <a:rPr lang="en-US" sz="1600" dirty="0"/>
              <a:t>55º below horizon</a:t>
            </a:r>
          </a:p>
        </p:txBody>
      </p:sp>
      <p:sp>
        <p:nvSpPr>
          <p:cNvPr id="24" name="TextBox 23">
            <a:extLst>
              <a:ext uri="{FF2B5EF4-FFF2-40B4-BE49-F238E27FC236}">
                <a16:creationId xmlns:a16="http://schemas.microsoft.com/office/drawing/2014/main" id="{F4107B86-1C24-AEBD-63F1-00BECABC1DEF}"/>
              </a:ext>
            </a:extLst>
          </p:cNvPr>
          <p:cNvSpPr txBox="1"/>
          <p:nvPr/>
        </p:nvSpPr>
        <p:spPr>
          <a:xfrm>
            <a:off x="10749040" y="4003621"/>
            <a:ext cx="1466699" cy="646331"/>
          </a:xfrm>
          <a:prstGeom prst="rect">
            <a:avLst/>
          </a:prstGeom>
          <a:noFill/>
        </p:spPr>
        <p:txBody>
          <a:bodyPr wrap="square" rtlCol="0">
            <a:spAutoFit/>
          </a:bodyPr>
          <a:lstStyle/>
          <a:p>
            <a:r>
              <a:rPr lang="en-US" dirty="0"/>
              <a:t>Auto-GCAS</a:t>
            </a:r>
          </a:p>
          <a:p>
            <a:r>
              <a:rPr lang="en-US" dirty="0"/>
              <a:t>Activates</a:t>
            </a:r>
          </a:p>
        </p:txBody>
      </p:sp>
      <p:cxnSp>
        <p:nvCxnSpPr>
          <p:cNvPr id="25" name="Straight Connector 24">
            <a:extLst>
              <a:ext uri="{FF2B5EF4-FFF2-40B4-BE49-F238E27FC236}">
                <a16:creationId xmlns:a16="http://schemas.microsoft.com/office/drawing/2014/main" id="{07DC305C-A563-8DE6-F75E-C5B5B81EBE08}"/>
              </a:ext>
            </a:extLst>
          </p:cNvPr>
          <p:cNvCxnSpPr>
            <a:cxnSpLocks/>
          </p:cNvCxnSpPr>
          <p:nvPr/>
        </p:nvCxnSpPr>
        <p:spPr>
          <a:xfrm>
            <a:off x="11262853" y="3609344"/>
            <a:ext cx="0" cy="4448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6E13A4D-249E-6416-8F42-5ECD17DF1013}"/>
              </a:ext>
            </a:extLst>
          </p:cNvPr>
          <p:cNvCxnSpPr>
            <a:cxnSpLocks/>
          </p:cNvCxnSpPr>
          <p:nvPr/>
        </p:nvCxnSpPr>
        <p:spPr>
          <a:xfrm>
            <a:off x="11157156" y="3609344"/>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0C6BA6E-A963-C1B1-7ED5-7136A6B86566}"/>
              </a:ext>
            </a:extLst>
          </p:cNvPr>
          <p:cNvCxnSpPr>
            <a:cxnSpLocks/>
          </p:cNvCxnSpPr>
          <p:nvPr/>
        </p:nvCxnSpPr>
        <p:spPr>
          <a:xfrm>
            <a:off x="11257937" y="4649952"/>
            <a:ext cx="0" cy="44483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2CCD788-16F9-BB16-37D9-6135BC88869E}"/>
              </a:ext>
            </a:extLst>
          </p:cNvPr>
          <p:cNvCxnSpPr>
            <a:cxnSpLocks/>
          </p:cNvCxnSpPr>
          <p:nvPr/>
        </p:nvCxnSpPr>
        <p:spPr>
          <a:xfrm>
            <a:off x="11157156" y="5103443"/>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D374BB6-2B6A-36FC-CC32-133E5BE27C2D}"/>
              </a:ext>
            </a:extLst>
          </p:cNvPr>
          <p:cNvSpPr txBox="1"/>
          <p:nvPr/>
        </p:nvSpPr>
        <p:spPr>
          <a:xfrm>
            <a:off x="8925232" y="4273494"/>
            <a:ext cx="3266768" cy="338554"/>
          </a:xfrm>
          <a:prstGeom prst="rect">
            <a:avLst/>
          </a:prstGeom>
          <a:noFill/>
        </p:spPr>
        <p:txBody>
          <a:bodyPr wrap="square" rtlCol="0">
            <a:spAutoFit/>
          </a:bodyPr>
          <a:lstStyle/>
          <a:p>
            <a:r>
              <a:rPr lang="en-US" sz="1600" dirty="0"/>
              <a:t>9 G maneuver</a:t>
            </a:r>
          </a:p>
        </p:txBody>
      </p:sp>
      <p:cxnSp>
        <p:nvCxnSpPr>
          <p:cNvPr id="30" name="Straight Connector 29">
            <a:extLst>
              <a:ext uri="{FF2B5EF4-FFF2-40B4-BE49-F238E27FC236}">
                <a16:creationId xmlns:a16="http://schemas.microsoft.com/office/drawing/2014/main" id="{CB6C09AE-6727-DD76-2B04-F70FA1CD25C9}"/>
              </a:ext>
            </a:extLst>
          </p:cNvPr>
          <p:cNvCxnSpPr/>
          <p:nvPr/>
        </p:nvCxnSpPr>
        <p:spPr>
          <a:xfrm>
            <a:off x="8908026" y="5550103"/>
            <a:ext cx="0" cy="196215"/>
          </a:xfrm>
          <a:prstGeom prst="line">
            <a:avLst/>
          </a:prstGeom>
          <a:ln w="508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117ED10-C3FB-6819-4105-0FB395A69BB3}"/>
              </a:ext>
            </a:extLst>
          </p:cNvPr>
          <p:cNvCxnSpPr/>
          <p:nvPr/>
        </p:nvCxnSpPr>
        <p:spPr>
          <a:xfrm>
            <a:off x="8908026" y="5847764"/>
            <a:ext cx="0" cy="196215"/>
          </a:xfrm>
          <a:prstGeom prst="line">
            <a:avLst/>
          </a:prstGeom>
          <a:ln w="5080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A9FBF67-35E5-9350-5CAB-E42DC9BB6B16}"/>
              </a:ext>
            </a:extLst>
          </p:cNvPr>
          <p:cNvSpPr txBox="1"/>
          <p:nvPr/>
        </p:nvSpPr>
        <p:spPr>
          <a:xfrm>
            <a:off x="8979843" y="5809860"/>
            <a:ext cx="3266768" cy="338554"/>
          </a:xfrm>
          <a:prstGeom prst="rect">
            <a:avLst/>
          </a:prstGeom>
          <a:noFill/>
        </p:spPr>
        <p:txBody>
          <a:bodyPr wrap="square" rtlCol="0">
            <a:spAutoFit/>
          </a:bodyPr>
          <a:lstStyle/>
          <a:p>
            <a:r>
              <a:rPr lang="en-US" sz="1600" dirty="0"/>
              <a:t>Back above ‘floor’</a:t>
            </a:r>
          </a:p>
        </p:txBody>
      </p:sp>
      <p:sp>
        <p:nvSpPr>
          <p:cNvPr id="33" name="TextBox 32">
            <a:extLst>
              <a:ext uri="{FF2B5EF4-FFF2-40B4-BE49-F238E27FC236}">
                <a16:creationId xmlns:a16="http://schemas.microsoft.com/office/drawing/2014/main" id="{8E5EBD84-C9CD-A217-D384-C94580A2BEAD}"/>
              </a:ext>
            </a:extLst>
          </p:cNvPr>
          <p:cNvSpPr txBox="1"/>
          <p:nvPr/>
        </p:nvSpPr>
        <p:spPr>
          <a:xfrm>
            <a:off x="8925232" y="981685"/>
            <a:ext cx="3266768" cy="338554"/>
          </a:xfrm>
          <a:prstGeom prst="rect">
            <a:avLst/>
          </a:prstGeom>
          <a:noFill/>
        </p:spPr>
        <p:txBody>
          <a:bodyPr wrap="square" rtlCol="0">
            <a:spAutoFit/>
          </a:bodyPr>
          <a:lstStyle/>
          <a:p>
            <a:r>
              <a:rPr lang="en-US" sz="1600" dirty="0"/>
              <a:t>8.2 G Maneuver</a:t>
            </a:r>
          </a:p>
        </p:txBody>
      </p:sp>
      <p:cxnSp>
        <p:nvCxnSpPr>
          <p:cNvPr id="34" name="Straight Connector 33">
            <a:extLst>
              <a:ext uri="{FF2B5EF4-FFF2-40B4-BE49-F238E27FC236}">
                <a16:creationId xmlns:a16="http://schemas.microsoft.com/office/drawing/2014/main" id="{3579E616-ABF9-8A99-E0C6-EF1CDC74BEE7}"/>
              </a:ext>
            </a:extLst>
          </p:cNvPr>
          <p:cNvCxnSpPr>
            <a:cxnSpLocks/>
          </p:cNvCxnSpPr>
          <p:nvPr/>
        </p:nvCxnSpPr>
        <p:spPr>
          <a:xfrm>
            <a:off x="10513144" y="5094789"/>
            <a:ext cx="201562"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902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712553A-4657-6C95-372E-6A8BF00A0773}"/>
              </a:ext>
            </a:extLst>
          </p:cNvPr>
          <p:cNvSpPr/>
          <p:nvPr/>
        </p:nvSpPr>
        <p:spPr>
          <a:xfrm>
            <a:off x="536716" y="745434"/>
            <a:ext cx="9421261" cy="5049079"/>
          </a:xfrm>
          <a:prstGeom prst="rect">
            <a:avLst/>
          </a:prstGeom>
          <a:solidFill>
            <a:schemeClr val="bg1">
              <a:lumMod val="8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0082269-6802-1695-ECEB-13DC865B2B2F}"/>
              </a:ext>
            </a:extLst>
          </p:cNvPr>
          <p:cNvSpPr/>
          <p:nvPr/>
        </p:nvSpPr>
        <p:spPr>
          <a:xfrm>
            <a:off x="863578" y="2795487"/>
            <a:ext cx="860408" cy="1472796"/>
          </a:xfrm>
          <a:prstGeom prst="rect">
            <a:avLst/>
          </a:prstGeom>
          <a:solidFill>
            <a:schemeClr val="accent6">
              <a:lumMod val="60000"/>
              <a:lumOff val="40000"/>
            </a:schemeClr>
          </a:solidFill>
          <a:ln w="412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FD1B8AC-E9D8-0658-C099-5141983B53CB}"/>
              </a:ext>
            </a:extLst>
          </p:cNvPr>
          <p:cNvSpPr/>
          <p:nvPr/>
        </p:nvSpPr>
        <p:spPr>
          <a:xfrm rot="16200000">
            <a:off x="3388273" y="664008"/>
            <a:ext cx="1325563" cy="3057367"/>
          </a:xfrm>
          <a:prstGeom prst="rect">
            <a:avLst/>
          </a:prstGeom>
          <a:solidFill>
            <a:schemeClr val="accent2">
              <a:lumMod val="60000"/>
              <a:lumOff val="4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F0065D5-5C29-6188-2D7F-F547BA9B7094}"/>
              </a:ext>
            </a:extLst>
          </p:cNvPr>
          <p:cNvSpPr/>
          <p:nvPr/>
        </p:nvSpPr>
        <p:spPr>
          <a:xfrm rot="16200000">
            <a:off x="3397642" y="3290699"/>
            <a:ext cx="1325563" cy="3057367"/>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2C39F3E-9910-CC9A-C2D0-63CD9FAD6B9B}"/>
              </a:ext>
            </a:extLst>
          </p:cNvPr>
          <p:cNvSpPr/>
          <p:nvPr/>
        </p:nvSpPr>
        <p:spPr>
          <a:xfrm rot="16200000">
            <a:off x="6847663" y="1824879"/>
            <a:ext cx="1663897" cy="3344678"/>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87C1364-2BF6-FCF8-ED19-A72A3C125F31}"/>
              </a:ext>
            </a:extLst>
          </p:cNvPr>
          <p:cNvCxnSpPr>
            <a:cxnSpLocks/>
          </p:cNvCxnSpPr>
          <p:nvPr/>
        </p:nvCxnSpPr>
        <p:spPr>
          <a:xfrm>
            <a:off x="9551991" y="3403529"/>
            <a:ext cx="914235"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F33DFA-D254-B1AC-49D2-E5E749E11453}"/>
              </a:ext>
            </a:extLst>
          </p:cNvPr>
          <p:cNvCxnSpPr>
            <a:cxnSpLocks/>
          </p:cNvCxnSpPr>
          <p:nvPr/>
        </p:nvCxnSpPr>
        <p:spPr>
          <a:xfrm>
            <a:off x="1796707" y="3495969"/>
            <a:ext cx="3940539" cy="1249"/>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F2AA96-A1B5-7CE0-3CD5-961118209A32}"/>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A481266-3F98-33FD-A2A8-E48F6A656EF3}"/>
              </a:ext>
            </a:extLst>
          </p:cNvPr>
          <p:cNvSpPr txBox="1"/>
          <p:nvPr/>
        </p:nvSpPr>
        <p:spPr>
          <a:xfrm>
            <a:off x="176796" y="6372187"/>
            <a:ext cx="11802257" cy="461665"/>
          </a:xfrm>
          <a:prstGeom prst="rect">
            <a:avLst/>
          </a:prstGeom>
          <a:noFill/>
        </p:spPr>
        <p:txBody>
          <a:bodyPr wrap="square">
            <a:spAutoFit/>
          </a:bodyPr>
          <a:lstStyle/>
          <a:p>
            <a:r>
              <a:rPr lang="en-US" sz="1200" dirty="0"/>
              <a:t>[2]: Runtime Assurance Framework Development For Highly Adaptive Flight Control Systems, SBIR Phase III Report, J.D. Schierman et. al. </a:t>
            </a:r>
            <a:r>
              <a:rPr lang="en-US" sz="1200" b="1" dirty="0">
                <a:effectLst/>
                <a:latin typeface="TimesNewRomanPS"/>
                <a:hlinkClick r:id="rId2"/>
              </a:rPr>
              <a:t>https://apps.dtic.mil/dtic/tr/fulltext/u2/1010277.pdf</a:t>
            </a:r>
            <a:endParaRPr lang="en-US" sz="1200" dirty="0"/>
          </a:p>
        </p:txBody>
      </p:sp>
      <p:cxnSp>
        <p:nvCxnSpPr>
          <p:cNvPr id="16" name="Elbow Connector 15">
            <a:extLst>
              <a:ext uri="{FF2B5EF4-FFF2-40B4-BE49-F238E27FC236}">
                <a16:creationId xmlns:a16="http://schemas.microsoft.com/office/drawing/2014/main" id="{360A5201-A985-AA1E-F6CF-9F397558BFD9}"/>
              </a:ext>
            </a:extLst>
          </p:cNvPr>
          <p:cNvCxnSpPr>
            <a:cxnSpLocks/>
          </p:cNvCxnSpPr>
          <p:nvPr/>
        </p:nvCxnSpPr>
        <p:spPr>
          <a:xfrm>
            <a:off x="1199175" y="4468696"/>
            <a:ext cx="1077460" cy="554911"/>
          </a:xfrm>
          <a:prstGeom prst="bentConnector3">
            <a:avLst>
              <a:gd name="adj1" fmla="val 2955"/>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A4FCE363-0F78-8062-713A-3D05C32FA186}"/>
              </a:ext>
            </a:extLst>
          </p:cNvPr>
          <p:cNvCxnSpPr>
            <a:cxnSpLocks/>
          </p:cNvCxnSpPr>
          <p:nvPr/>
        </p:nvCxnSpPr>
        <p:spPr>
          <a:xfrm flipV="1">
            <a:off x="1228062" y="2106871"/>
            <a:ext cx="1086619" cy="486679"/>
          </a:xfrm>
          <a:prstGeom prst="bentConnector3">
            <a:avLst>
              <a:gd name="adj1" fmla="val 2436"/>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AD9ADE4-6CC6-FEA8-3FAB-DD6D3569C158}"/>
              </a:ext>
            </a:extLst>
          </p:cNvPr>
          <p:cNvCxnSpPr>
            <a:cxnSpLocks/>
          </p:cNvCxnSpPr>
          <p:nvPr/>
        </p:nvCxnSpPr>
        <p:spPr>
          <a:xfrm flipV="1">
            <a:off x="5844212" y="4449032"/>
            <a:ext cx="1159540" cy="698926"/>
          </a:xfrm>
          <a:prstGeom prst="bentConnector4">
            <a:avLst>
              <a:gd name="adj1" fmla="val 14126"/>
              <a:gd name="adj2" fmla="val 456"/>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39EAA37-30A0-0CA9-8614-C9B1C5434D3F}"/>
              </a:ext>
            </a:extLst>
          </p:cNvPr>
          <p:cNvSpPr/>
          <p:nvPr/>
        </p:nvSpPr>
        <p:spPr>
          <a:xfrm rot="10800000">
            <a:off x="10519697" y="2609171"/>
            <a:ext cx="1371362" cy="1576288"/>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AEC1D69B-69AD-8B4C-3DBF-8605BABD2781}"/>
              </a:ext>
            </a:extLst>
          </p:cNvPr>
          <p:cNvSpPr txBox="1"/>
          <p:nvPr/>
        </p:nvSpPr>
        <p:spPr>
          <a:xfrm>
            <a:off x="3054635" y="1955880"/>
            <a:ext cx="2011576" cy="400110"/>
          </a:xfrm>
          <a:prstGeom prst="rect">
            <a:avLst/>
          </a:prstGeom>
          <a:noFill/>
        </p:spPr>
        <p:txBody>
          <a:bodyPr wrap="none" rtlCol="0">
            <a:spAutoFit/>
          </a:bodyPr>
          <a:lstStyle/>
          <a:p>
            <a:r>
              <a:rPr lang="en-US" sz="2000" dirty="0">
                <a:solidFill>
                  <a:schemeClr val="accent2">
                    <a:lumMod val="50000"/>
                  </a:schemeClr>
                </a:solidFill>
              </a:rPr>
              <a:t>Advanced System</a:t>
            </a:r>
          </a:p>
        </p:txBody>
      </p:sp>
      <p:sp>
        <p:nvSpPr>
          <p:cNvPr id="60" name="TextBox 59">
            <a:extLst>
              <a:ext uri="{FF2B5EF4-FFF2-40B4-BE49-F238E27FC236}">
                <a16:creationId xmlns:a16="http://schemas.microsoft.com/office/drawing/2014/main" id="{ABF42B10-74D3-9F57-7925-75E16490C9C3}"/>
              </a:ext>
            </a:extLst>
          </p:cNvPr>
          <p:cNvSpPr txBox="1"/>
          <p:nvPr/>
        </p:nvSpPr>
        <p:spPr>
          <a:xfrm>
            <a:off x="2913117" y="4630860"/>
            <a:ext cx="2334229" cy="400110"/>
          </a:xfrm>
          <a:prstGeom prst="rect">
            <a:avLst/>
          </a:prstGeom>
          <a:noFill/>
        </p:spPr>
        <p:txBody>
          <a:bodyPr wrap="none" rtlCol="0">
            <a:spAutoFit/>
          </a:bodyPr>
          <a:lstStyle/>
          <a:p>
            <a:r>
              <a:rPr lang="en-US" sz="2000" dirty="0">
                <a:solidFill>
                  <a:schemeClr val="accent6">
                    <a:lumMod val="75000"/>
                  </a:schemeClr>
                </a:solidFill>
              </a:rPr>
              <a:t>Reversionary System</a:t>
            </a:r>
          </a:p>
        </p:txBody>
      </p:sp>
      <p:sp>
        <p:nvSpPr>
          <p:cNvPr id="63" name="Rectangle 62">
            <a:extLst>
              <a:ext uri="{FF2B5EF4-FFF2-40B4-BE49-F238E27FC236}">
                <a16:creationId xmlns:a16="http://schemas.microsoft.com/office/drawing/2014/main" id="{318F7EE8-B6F6-275C-85E3-3047ED8D0EB4}"/>
              </a:ext>
            </a:extLst>
          </p:cNvPr>
          <p:cNvSpPr/>
          <p:nvPr/>
        </p:nvSpPr>
        <p:spPr>
          <a:xfrm>
            <a:off x="569537" y="2997432"/>
            <a:ext cx="245044" cy="1159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D076DBD0-C04D-F5E1-D13A-6B9426F77BA8}"/>
              </a:ext>
            </a:extLst>
          </p:cNvPr>
          <p:cNvSpPr txBox="1"/>
          <p:nvPr/>
        </p:nvSpPr>
        <p:spPr>
          <a:xfrm>
            <a:off x="5824043" y="4786673"/>
            <a:ext cx="1159539" cy="646331"/>
          </a:xfrm>
          <a:prstGeom prst="rect">
            <a:avLst/>
          </a:prstGeom>
          <a:noFill/>
        </p:spPr>
        <p:txBody>
          <a:bodyPr wrap="square" rtlCol="0">
            <a:spAutoFit/>
          </a:bodyPr>
          <a:lstStyle/>
          <a:p>
            <a:r>
              <a:rPr lang="en-US" dirty="0"/>
              <a:t>Trusted</a:t>
            </a:r>
          </a:p>
          <a:p>
            <a:endParaRPr lang="en-US" dirty="0"/>
          </a:p>
        </p:txBody>
      </p:sp>
      <p:sp>
        <p:nvSpPr>
          <p:cNvPr id="66" name="TextBox 65">
            <a:extLst>
              <a:ext uri="{FF2B5EF4-FFF2-40B4-BE49-F238E27FC236}">
                <a16:creationId xmlns:a16="http://schemas.microsoft.com/office/drawing/2014/main" id="{EEF2D358-96DB-F844-AF98-E359F956A56A}"/>
              </a:ext>
            </a:extLst>
          </p:cNvPr>
          <p:cNvSpPr txBox="1"/>
          <p:nvPr/>
        </p:nvSpPr>
        <p:spPr>
          <a:xfrm>
            <a:off x="5812412" y="5121882"/>
            <a:ext cx="1159539" cy="646331"/>
          </a:xfrm>
          <a:prstGeom prst="rect">
            <a:avLst/>
          </a:prstGeom>
          <a:noFill/>
        </p:spPr>
        <p:txBody>
          <a:bodyPr wrap="square" rtlCol="0">
            <a:spAutoFit/>
          </a:bodyPr>
          <a:lstStyle/>
          <a:p>
            <a:r>
              <a:rPr lang="en-US" dirty="0"/>
              <a:t>Output</a:t>
            </a:r>
          </a:p>
          <a:p>
            <a:endParaRPr lang="en-US" dirty="0"/>
          </a:p>
        </p:txBody>
      </p:sp>
      <p:cxnSp>
        <p:nvCxnSpPr>
          <p:cNvPr id="80" name="Straight Arrow Connector 79">
            <a:extLst>
              <a:ext uri="{FF2B5EF4-FFF2-40B4-BE49-F238E27FC236}">
                <a16:creationId xmlns:a16="http://schemas.microsoft.com/office/drawing/2014/main" id="{B64822E2-10EE-46B2-FEB8-FC91B45E3942}"/>
              </a:ext>
            </a:extLst>
          </p:cNvPr>
          <p:cNvCxnSpPr>
            <a:cxnSpLocks/>
          </p:cNvCxnSpPr>
          <p:nvPr/>
        </p:nvCxnSpPr>
        <p:spPr>
          <a:xfrm>
            <a:off x="7063365" y="1974350"/>
            <a:ext cx="0" cy="605947"/>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E29A3E5-F834-C7BD-7F7B-F9B80164D0C5}"/>
              </a:ext>
            </a:extLst>
          </p:cNvPr>
          <p:cNvCxnSpPr/>
          <p:nvPr/>
        </p:nvCxnSpPr>
        <p:spPr>
          <a:xfrm>
            <a:off x="5922614" y="1999402"/>
            <a:ext cx="115954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4F4FD26C-6792-2B67-F26B-1307D0A88E94}"/>
              </a:ext>
            </a:extLst>
          </p:cNvPr>
          <p:cNvSpPr txBox="1"/>
          <p:nvPr/>
        </p:nvSpPr>
        <p:spPr>
          <a:xfrm>
            <a:off x="6579213" y="3074120"/>
            <a:ext cx="2200795" cy="707886"/>
          </a:xfrm>
          <a:prstGeom prst="rect">
            <a:avLst/>
          </a:prstGeom>
          <a:noFill/>
        </p:spPr>
        <p:txBody>
          <a:bodyPr wrap="none" rtlCol="0">
            <a:spAutoFit/>
          </a:bodyPr>
          <a:lstStyle/>
          <a:p>
            <a:r>
              <a:rPr lang="en-US" sz="2000" dirty="0">
                <a:solidFill>
                  <a:schemeClr val="accent6">
                    <a:lumMod val="75000"/>
                  </a:schemeClr>
                </a:solidFill>
              </a:rPr>
              <a:t>RTA Monitor &amp;</a:t>
            </a:r>
          </a:p>
          <a:p>
            <a:r>
              <a:rPr lang="en-US" sz="2000" dirty="0">
                <a:solidFill>
                  <a:schemeClr val="accent6">
                    <a:lumMod val="75000"/>
                  </a:schemeClr>
                </a:solidFill>
              </a:rPr>
              <a:t> Switch Mechanism</a:t>
            </a:r>
          </a:p>
        </p:txBody>
      </p:sp>
      <p:sp>
        <p:nvSpPr>
          <p:cNvPr id="87" name="TextBox 86">
            <a:extLst>
              <a:ext uri="{FF2B5EF4-FFF2-40B4-BE49-F238E27FC236}">
                <a16:creationId xmlns:a16="http://schemas.microsoft.com/office/drawing/2014/main" id="{AB6D416B-E040-E293-0434-254AD79B2405}"/>
              </a:ext>
            </a:extLst>
          </p:cNvPr>
          <p:cNvSpPr txBox="1"/>
          <p:nvPr/>
        </p:nvSpPr>
        <p:spPr>
          <a:xfrm>
            <a:off x="10627619" y="2906774"/>
            <a:ext cx="1167884" cy="923330"/>
          </a:xfrm>
          <a:prstGeom prst="rect">
            <a:avLst/>
          </a:prstGeom>
          <a:noFill/>
        </p:spPr>
        <p:txBody>
          <a:bodyPr wrap="none" rtlCol="0">
            <a:spAutoFit/>
          </a:bodyPr>
          <a:lstStyle/>
          <a:p>
            <a:r>
              <a:rPr lang="en-US" dirty="0">
                <a:solidFill>
                  <a:schemeClr val="accent6">
                    <a:lumMod val="75000"/>
                  </a:schemeClr>
                </a:solidFill>
              </a:rPr>
              <a:t>System </a:t>
            </a:r>
          </a:p>
          <a:p>
            <a:r>
              <a:rPr lang="en-US" dirty="0">
                <a:solidFill>
                  <a:schemeClr val="accent6">
                    <a:lumMod val="75000"/>
                  </a:schemeClr>
                </a:solidFill>
              </a:rPr>
              <a:t>Being</a:t>
            </a:r>
          </a:p>
          <a:p>
            <a:r>
              <a:rPr lang="en-US" dirty="0">
                <a:solidFill>
                  <a:schemeClr val="accent6">
                    <a:lumMod val="75000"/>
                  </a:schemeClr>
                </a:solidFill>
              </a:rPr>
              <a:t>Controlled</a:t>
            </a:r>
          </a:p>
        </p:txBody>
      </p:sp>
      <p:cxnSp>
        <p:nvCxnSpPr>
          <p:cNvPr id="89" name="Straight Connector 88">
            <a:extLst>
              <a:ext uri="{FF2B5EF4-FFF2-40B4-BE49-F238E27FC236}">
                <a16:creationId xmlns:a16="http://schemas.microsoft.com/office/drawing/2014/main" id="{272EF5BE-C1D8-499E-1920-179B4C826959}"/>
              </a:ext>
            </a:extLst>
          </p:cNvPr>
          <p:cNvCxnSpPr>
            <a:cxnSpLocks/>
          </p:cNvCxnSpPr>
          <p:nvPr/>
        </p:nvCxnSpPr>
        <p:spPr>
          <a:xfrm>
            <a:off x="11179760" y="4329167"/>
            <a:ext cx="0" cy="1747168"/>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0DF2E4F-C490-44E7-E524-D7BB100E145A}"/>
              </a:ext>
            </a:extLst>
          </p:cNvPr>
          <p:cNvCxnSpPr>
            <a:cxnSpLocks/>
          </p:cNvCxnSpPr>
          <p:nvPr/>
        </p:nvCxnSpPr>
        <p:spPr>
          <a:xfrm flipH="1">
            <a:off x="265471" y="6076335"/>
            <a:ext cx="1094609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D430D28-C007-6371-2101-A0DCC89E5EA4}"/>
              </a:ext>
            </a:extLst>
          </p:cNvPr>
          <p:cNvCxnSpPr>
            <a:cxnSpLocks/>
          </p:cNvCxnSpPr>
          <p:nvPr/>
        </p:nvCxnSpPr>
        <p:spPr>
          <a:xfrm>
            <a:off x="281611" y="3495968"/>
            <a:ext cx="10025" cy="2574288"/>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8D0F746-88A8-3B22-88BA-C198EF18DF90}"/>
              </a:ext>
            </a:extLst>
          </p:cNvPr>
          <p:cNvCxnSpPr>
            <a:cxnSpLocks/>
          </p:cNvCxnSpPr>
          <p:nvPr/>
        </p:nvCxnSpPr>
        <p:spPr>
          <a:xfrm>
            <a:off x="255639" y="3505800"/>
            <a:ext cx="522582"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21D7400-6EDD-5C84-2EE2-3B580CFD3C78}"/>
              </a:ext>
            </a:extLst>
          </p:cNvPr>
          <p:cNvSpPr txBox="1"/>
          <p:nvPr/>
        </p:nvSpPr>
        <p:spPr>
          <a:xfrm>
            <a:off x="5881303" y="1979610"/>
            <a:ext cx="1159539" cy="646331"/>
          </a:xfrm>
          <a:prstGeom prst="rect">
            <a:avLst/>
          </a:prstGeom>
          <a:noFill/>
        </p:spPr>
        <p:txBody>
          <a:bodyPr wrap="square" rtlCol="0">
            <a:spAutoFit/>
          </a:bodyPr>
          <a:lstStyle/>
          <a:p>
            <a:r>
              <a:rPr lang="en-US" dirty="0"/>
              <a:t>Output</a:t>
            </a:r>
          </a:p>
          <a:p>
            <a:endParaRPr lang="en-US" dirty="0"/>
          </a:p>
        </p:txBody>
      </p:sp>
      <p:sp>
        <p:nvSpPr>
          <p:cNvPr id="103" name="TextBox 102">
            <a:extLst>
              <a:ext uri="{FF2B5EF4-FFF2-40B4-BE49-F238E27FC236}">
                <a16:creationId xmlns:a16="http://schemas.microsoft.com/office/drawing/2014/main" id="{222DDE52-A4CE-5D31-3DFB-1399DB14D71F}"/>
              </a:ext>
            </a:extLst>
          </p:cNvPr>
          <p:cNvSpPr txBox="1"/>
          <p:nvPr/>
        </p:nvSpPr>
        <p:spPr>
          <a:xfrm>
            <a:off x="5858781" y="1629697"/>
            <a:ext cx="1264671" cy="646331"/>
          </a:xfrm>
          <a:prstGeom prst="rect">
            <a:avLst/>
          </a:prstGeom>
          <a:noFill/>
        </p:spPr>
        <p:txBody>
          <a:bodyPr wrap="square" rtlCol="0">
            <a:spAutoFit/>
          </a:bodyPr>
          <a:lstStyle/>
          <a:p>
            <a:r>
              <a:rPr lang="en-US" dirty="0"/>
              <a:t>Untrusted</a:t>
            </a:r>
          </a:p>
          <a:p>
            <a:endParaRPr lang="en-US" dirty="0"/>
          </a:p>
        </p:txBody>
      </p:sp>
      <p:sp>
        <p:nvSpPr>
          <p:cNvPr id="104" name="TextBox 103">
            <a:extLst>
              <a:ext uri="{FF2B5EF4-FFF2-40B4-BE49-F238E27FC236}">
                <a16:creationId xmlns:a16="http://schemas.microsoft.com/office/drawing/2014/main" id="{AB3F44F8-C6F6-9EA7-8E72-6F3DC5E7C5A0}"/>
              </a:ext>
            </a:extLst>
          </p:cNvPr>
          <p:cNvSpPr txBox="1"/>
          <p:nvPr/>
        </p:nvSpPr>
        <p:spPr>
          <a:xfrm>
            <a:off x="9535231" y="3008520"/>
            <a:ext cx="1159539" cy="646331"/>
          </a:xfrm>
          <a:prstGeom prst="rect">
            <a:avLst/>
          </a:prstGeom>
          <a:noFill/>
        </p:spPr>
        <p:txBody>
          <a:bodyPr wrap="square" rtlCol="0">
            <a:spAutoFit/>
          </a:bodyPr>
          <a:lstStyle/>
          <a:p>
            <a:r>
              <a:rPr lang="en-US" dirty="0"/>
              <a:t>Trusted</a:t>
            </a:r>
          </a:p>
          <a:p>
            <a:endParaRPr lang="en-US" dirty="0"/>
          </a:p>
        </p:txBody>
      </p:sp>
      <p:sp>
        <p:nvSpPr>
          <p:cNvPr id="105" name="TextBox 104">
            <a:extLst>
              <a:ext uri="{FF2B5EF4-FFF2-40B4-BE49-F238E27FC236}">
                <a16:creationId xmlns:a16="http://schemas.microsoft.com/office/drawing/2014/main" id="{9589272E-EB06-FD68-47BB-AA6DDA4203FF}"/>
              </a:ext>
            </a:extLst>
          </p:cNvPr>
          <p:cNvSpPr txBox="1"/>
          <p:nvPr/>
        </p:nvSpPr>
        <p:spPr>
          <a:xfrm>
            <a:off x="9523600" y="3387273"/>
            <a:ext cx="1159539" cy="646331"/>
          </a:xfrm>
          <a:prstGeom prst="rect">
            <a:avLst/>
          </a:prstGeom>
          <a:noFill/>
        </p:spPr>
        <p:txBody>
          <a:bodyPr wrap="square" rtlCol="0">
            <a:spAutoFit/>
          </a:bodyPr>
          <a:lstStyle/>
          <a:p>
            <a:r>
              <a:rPr lang="en-US" dirty="0"/>
              <a:t>Output</a:t>
            </a:r>
          </a:p>
          <a:p>
            <a:endParaRPr lang="en-US" dirty="0"/>
          </a:p>
        </p:txBody>
      </p:sp>
      <p:sp>
        <p:nvSpPr>
          <p:cNvPr id="107" name="TextBox 106">
            <a:extLst>
              <a:ext uri="{FF2B5EF4-FFF2-40B4-BE49-F238E27FC236}">
                <a16:creationId xmlns:a16="http://schemas.microsoft.com/office/drawing/2014/main" id="{3C2CD157-3B98-641B-240F-1CB5AAE4B789}"/>
              </a:ext>
            </a:extLst>
          </p:cNvPr>
          <p:cNvSpPr txBox="1"/>
          <p:nvPr/>
        </p:nvSpPr>
        <p:spPr>
          <a:xfrm>
            <a:off x="972718" y="3115417"/>
            <a:ext cx="627095" cy="338554"/>
          </a:xfrm>
          <a:prstGeom prst="rect">
            <a:avLst/>
          </a:prstGeom>
          <a:noFill/>
        </p:spPr>
        <p:txBody>
          <a:bodyPr wrap="none" rtlCol="0">
            <a:spAutoFit/>
          </a:bodyPr>
          <a:lstStyle/>
          <a:p>
            <a:r>
              <a:rPr lang="en-US" sz="1600" dirty="0">
                <a:solidFill>
                  <a:schemeClr val="accent6">
                    <a:lumMod val="75000"/>
                  </a:schemeClr>
                </a:solidFill>
              </a:rPr>
              <a:t>Input</a:t>
            </a:r>
          </a:p>
        </p:txBody>
      </p:sp>
      <p:sp>
        <p:nvSpPr>
          <p:cNvPr id="108" name="TextBox 107">
            <a:extLst>
              <a:ext uri="{FF2B5EF4-FFF2-40B4-BE49-F238E27FC236}">
                <a16:creationId xmlns:a16="http://schemas.microsoft.com/office/drawing/2014/main" id="{21DAD2BD-DB45-C6C9-777B-6041CE687FA1}"/>
              </a:ext>
            </a:extLst>
          </p:cNvPr>
          <p:cNvSpPr txBox="1"/>
          <p:nvPr/>
        </p:nvSpPr>
        <p:spPr>
          <a:xfrm>
            <a:off x="856469" y="3407731"/>
            <a:ext cx="926857" cy="338554"/>
          </a:xfrm>
          <a:prstGeom prst="rect">
            <a:avLst/>
          </a:prstGeom>
          <a:noFill/>
        </p:spPr>
        <p:txBody>
          <a:bodyPr wrap="none" rtlCol="0">
            <a:spAutoFit/>
          </a:bodyPr>
          <a:lstStyle/>
          <a:p>
            <a:r>
              <a:rPr lang="en-US" sz="1600" dirty="0">
                <a:solidFill>
                  <a:schemeClr val="accent6">
                    <a:lumMod val="75000"/>
                  </a:schemeClr>
                </a:solidFill>
              </a:rPr>
              <a:t>Allocator</a:t>
            </a:r>
          </a:p>
        </p:txBody>
      </p:sp>
      <p:sp>
        <p:nvSpPr>
          <p:cNvPr id="109" name="Title 1">
            <a:extLst>
              <a:ext uri="{FF2B5EF4-FFF2-40B4-BE49-F238E27FC236}">
                <a16:creationId xmlns:a16="http://schemas.microsoft.com/office/drawing/2014/main" id="{0F7D068B-2E13-5768-46FD-930DF19A9F83}"/>
              </a:ext>
            </a:extLst>
          </p:cNvPr>
          <p:cNvSpPr txBox="1">
            <a:spLocks/>
          </p:cNvSpPr>
          <p:nvPr/>
        </p:nvSpPr>
        <p:spPr>
          <a:xfrm>
            <a:off x="331307" y="-272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Runtime Assurance (RTA)</a:t>
            </a:r>
          </a:p>
        </p:txBody>
      </p:sp>
      <p:cxnSp>
        <p:nvCxnSpPr>
          <p:cNvPr id="112" name="Straight Connector 111">
            <a:extLst>
              <a:ext uri="{FF2B5EF4-FFF2-40B4-BE49-F238E27FC236}">
                <a16:creationId xmlns:a16="http://schemas.microsoft.com/office/drawing/2014/main" id="{48FD2D84-6AB2-C1AB-5827-E008E530F5A4}"/>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5125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712553A-4657-6C95-372E-6A8BF00A0773}"/>
              </a:ext>
            </a:extLst>
          </p:cNvPr>
          <p:cNvSpPr/>
          <p:nvPr/>
        </p:nvSpPr>
        <p:spPr>
          <a:xfrm>
            <a:off x="536716" y="745434"/>
            <a:ext cx="9421261" cy="5049079"/>
          </a:xfrm>
          <a:prstGeom prst="rect">
            <a:avLst/>
          </a:prstGeom>
          <a:solidFill>
            <a:schemeClr val="bg1">
              <a:lumMod val="85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6FD1B8AC-E9D8-0658-C099-5141983B53CB}"/>
              </a:ext>
            </a:extLst>
          </p:cNvPr>
          <p:cNvSpPr/>
          <p:nvPr/>
        </p:nvSpPr>
        <p:spPr>
          <a:xfrm rot="16200000">
            <a:off x="3388273" y="664008"/>
            <a:ext cx="1325563" cy="3057367"/>
          </a:xfrm>
          <a:prstGeom prst="rect">
            <a:avLst/>
          </a:prstGeom>
          <a:solidFill>
            <a:schemeClr val="accent2">
              <a:lumMod val="60000"/>
              <a:lumOff val="40000"/>
            </a:schemeClr>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F0065D5-5C29-6188-2D7F-F547BA9B7094}"/>
              </a:ext>
            </a:extLst>
          </p:cNvPr>
          <p:cNvSpPr/>
          <p:nvPr/>
        </p:nvSpPr>
        <p:spPr>
          <a:xfrm rot="16200000">
            <a:off x="3397642" y="3290699"/>
            <a:ext cx="1325563" cy="3057367"/>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2C39F3E-9910-CC9A-C2D0-63CD9FAD6B9B}"/>
              </a:ext>
            </a:extLst>
          </p:cNvPr>
          <p:cNvSpPr/>
          <p:nvPr/>
        </p:nvSpPr>
        <p:spPr>
          <a:xfrm rot="16200000">
            <a:off x="6847663" y="1824879"/>
            <a:ext cx="1663897" cy="3344678"/>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787C1364-2BF6-FCF8-ED19-A72A3C125F31}"/>
              </a:ext>
            </a:extLst>
          </p:cNvPr>
          <p:cNvCxnSpPr>
            <a:cxnSpLocks/>
          </p:cNvCxnSpPr>
          <p:nvPr/>
        </p:nvCxnSpPr>
        <p:spPr>
          <a:xfrm>
            <a:off x="9551991" y="3403529"/>
            <a:ext cx="914235"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F33DFA-D254-B1AC-49D2-E5E749E11453}"/>
              </a:ext>
            </a:extLst>
          </p:cNvPr>
          <p:cNvCxnSpPr>
            <a:cxnSpLocks/>
          </p:cNvCxnSpPr>
          <p:nvPr/>
        </p:nvCxnSpPr>
        <p:spPr>
          <a:xfrm>
            <a:off x="1796707" y="3495969"/>
            <a:ext cx="3940539" cy="1249"/>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F2AA96-A1B5-7CE0-3CD5-961118209A32}"/>
              </a:ext>
            </a:extLst>
          </p:cNvPr>
          <p:cNvCxnSpPr/>
          <p:nvPr/>
        </p:nvCxnSpPr>
        <p:spPr>
          <a:xfrm>
            <a:off x="191787" y="6360028"/>
            <a:ext cx="11787266"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A481266-3F98-33FD-A2A8-E48F6A656EF3}"/>
              </a:ext>
            </a:extLst>
          </p:cNvPr>
          <p:cNvSpPr txBox="1"/>
          <p:nvPr/>
        </p:nvSpPr>
        <p:spPr>
          <a:xfrm>
            <a:off x="176796" y="6372187"/>
            <a:ext cx="11802257" cy="276999"/>
          </a:xfrm>
          <a:prstGeom prst="rect">
            <a:avLst/>
          </a:prstGeom>
          <a:noFill/>
        </p:spPr>
        <p:txBody>
          <a:bodyPr wrap="square">
            <a:spAutoFit/>
          </a:bodyPr>
          <a:lstStyle/>
          <a:p>
            <a:r>
              <a:rPr lang="en-US" sz="1200" dirty="0"/>
              <a:t>[3]: </a:t>
            </a:r>
            <a:r>
              <a:rPr lang="en-US" sz="1200" b="1" i="0" u="none" strike="noStrike" dirty="0">
                <a:solidFill>
                  <a:srgbClr val="333333"/>
                </a:solidFill>
                <a:effectLst/>
                <a:latin typeface="+mj-lt"/>
              </a:rPr>
              <a:t>Run-Time Assurance: A Rising Technology</a:t>
            </a:r>
            <a:r>
              <a:rPr lang="en-US" sz="1200" b="1" dirty="0">
                <a:effectLst/>
                <a:latin typeface="+mj-lt"/>
              </a:rPr>
              <a:t>, J. G. Fuller, 2020 DASC </a:t>
            </a:r>
            <a:r>
              <a:rPr lang="en-US" sz="1200" b="1" dirty="0">
                <a:effectLst/>
                <a:latin typeface="+mj-lt"/>
                <a:hlinkClick r:id="rId2"/>
              </a:rPr>
              <a:t>https://ieeexplore.ieee.org/document/9256425</a:t>
            </a:r>
            <a:r>
              <a:rPr lang="en-US" sz="1200" b="1" dirty="0">
                <a:effectLst/>
                <a:latin typeface="+mj-lt"/>
              </a:rPr>
              <a:t> </a:t>
            </a:r>
            <a:endParaRPr lang="en-US" sz="1200" dirty="0">
              <a:latin typeface="+mj-lt"/>
            </a:endParaRPr>
          </a:p>
        </p:txBody>
      </p:sp>
      <p:cxnSp>
        <p:nvCxnSpPr>
          <p:cNvPr id="16" name="Elbow Connector 15">
            <a:extLst>
              <a:ext uri="{FF2B5EF4-FFF2-40B4-BE49-F238E27FC236}">
                <a16:creationId xmlns:a16="http://schemas.microsoft.com/office/drawing/2014/main" id="{360A5201-A985-AA1E-F6CF-9F397558BFD9}"/>
              </a:ext>
            </a:extLst>
          </p:cNvPr>
          <p:cNvCxnSpPr>
            <a:cxnSpLocks/>
          </p:cNvCxnSpPr>
          <p:nvPr/>
        </p:nvCxnSpPr>
        <p:spPr>
          <a:xfrm>
            <a:off x="1199175" y="4468696"/>
            <a:ext cx="1077460" cy="554911"/>
          </a:xfrm>
          <a:prstGeom prst="bentConnector3">
            <a:avLst>
              <a:gd name="adj1" fmla="val 2955"/>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A4FCE363-0F78-8062-713A-3D05C32FA186}"/>
              </a:ext>
            </a:extLst>
          </p:cNvPr>
          <p:cNvCxnSpPr>
            <a:cxnSpLocks/>
          </p:cNvCxnSpPr>
          <p:nvPr/>
        </p:nvCxnSpPr>
        <p:spPr>
          <a:xfrm flipV="1">
            <a:off x="1228062" y="2106871"/>
            <a:ext cx="1086619" cy="486679"/>
          </a:xfrm>
          <a:prstGeom prst="bentConnector3">
            <a:avLst>
              <a:gd name="adj1" fmla="val 2436"/>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DAD9ADE4-6CC6-FEA8-3FAB-DD6D3569C158}"/>
              </a:ext>
            </a:extLst>
          </p:cNvPr>
          <p:cNvCxnSpPr>
            <a:cxnSpLocks/>
          </p:cNvCxnSpPr>
          <p:nvPr/>
        </p:nvCxnSpPr>
        <p:spPr>
          <a:xfrm flipV="1">
            <a:off x="5844212" y="4449032"/>
            <a:ext cx="1159540" cy="698926"/>
          </a:xfrm>
          <a:prstGeom prst="bentConnector4">
            <a:avLst>
              <a:gd name="adj1" fmla="val 14126"/>
              <a:gd name="adj2" fmla="val 456"/>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39EAA37-30A0-0CA9-8614-C9B1C5434D3F}"/>
              </a:ext>
            </a:extLst>
          </p:cNvPr>
          <p:cNvSpPr/>
          <p:nvPr/>
        </p:nvSpPr>
        <p:spPr>
          <a:xfrm rot="10800000">
            <a:off x="10538947" y="2580296"/>
            <a:ext cx="1371362" cy="1576288"/>
          </a:xfrm>
          <a:prstGeom prst="rect">
            <a:avLst/>
          </a:prstGeom>
          <a:solidFill>
            <a:schemeClr val="accent6">
              <a:lumMod val="60000"/>
              <a:lumOff val="4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a:extLst>
              <a:ext uri="{FF2B5EF4-FFF2-40B4-BE49-F238E27FC236}">
                <a16:creationId xmlns:a16="http://schemas.microsoft.com/office/drawing/2014/main" id="{AEC1D69B-69AD-8B4C-3DBF-8605BABD2781}"/>
              </a:ext>
            </a:extLst>
          </p:cNvPr>
          <p:cNvSpPr txBox="1"/>
          <p:nvPr/>
        </p:nvSpPr>
        <p:spPr>
          <a:xfrm>
            <a:off x="3054635" y="1955880"/>
            <a:ext cx="1473480" cy="400110"/>
          </a:xfrm>
          <a:prstGeom prst="rect">
            <a:avLst/>
          </a:prstGeom>
          <a:noFill/>
        </p:spPr>
        <p:txBody>
          <a:bodyPr wrap="none" rtlCol="0">
            <a:spAutoFit/>
          </a:bodyPr>
          <a:lstStyle/>
          <a:p>
            <a:r>
              <a:rPr lang="en-US" sz="2000" dirty="0">
                <a:solidFill>
                  <a:schemeClr val="accent2">
                    <a:lumMod val="50000"/>
                  </a:schemeClr>
                </a:solidFill>
              </a:rPr>
              <a:t>Human Pilot</a:t>
            </a:r>
          </a:p>
        </p:txBody>
      </p:sp>
      <p:sp>
        <p:nvSpPr>
          <p:cNvPr id="60" name="TextBox 59">
            <a:extLst>
              <a:ext uri="{FF2B5EF4-FFF2-40B4-BE49-F238E27FC236}">
                <a16:creationId xmlns:a16="http://schemas.microsoft.com/office/drawing/2014/main" id="{ABF42B10-74D3-9F57-7925-75E16490C9C3}"/>
              </a:ext>
            </a:extLst>
          </p:cNvPr>
          <p:cNvSpPr txBox="1"/>
          <p:nvPr/>
        </p:nvSpPr>
        <p:spPr>
          <a:xfrm>
            <a:off x="3137540" y="4637800"/>
            <a:ext cx="1331518" cy="400110"/>
          </a:xfrm>
          <a:prstGeom prst="rect">
            <a:avLst/>
          </a:prstGeom>
          <a:noFill/>
        </p:spPr>
        <p:txBody>
          <a:bodyPr wrap="none" rtlCol="0">
            <a:spAutoFit/>
          </a:bodyPr>
          <a:lstStyle/>
          <a:p>
            <a:r>
              <a:rPr lang="en-US" sz="2000" dirty="0">
                <a:solidFill>
                  <a:schemeClr val="accent6">
                    <a:lumMod val="75000"/>
                  </a:schemeClr>
                </a:solidFill>
              </a:rPr>
              <a:t>Auto-GCAS</a:t>
            </a:r>
          </a:p>
        </p:txBody>
      </p:sp>
      <p:sp>
        <p:nvSpPr>
          <p:cNvPr id="63" name="Rectangle 62">
            <a:extLst>
              <a:ext uri="{FF2B5EF4-FFF2-40B4-BE49-F238E27FC236}">
                <a16:creationId xmlns:a16="http://schemas.microsoft.com/office/drawing/2014/main" id="{318F7EE8-B6F6-275C-85E3-3047ED8D0EB4}"/>
              </a:ext>
            </a:extLst>
          </p:cNvPr>
          <p:cNvSpPr/>
          <p:nvPr/>
        </p:nvSpPr>
        <p:spPr>
          <a:xfrm>
            <a:off x="561975" y="2997448"/>
            <a:ext cx="377825" cy="115915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D076DBD0-C04D-F5E1-D13A-6B9426F77BA8}"/>
              </a:ext>
            </a:extLst>
          </p:cNvPr>
          <p:cNvSpPr txBox="1"/>
          <p:nvPr/>
        </p:nvSpPr>
        <p:spPr>
          <a:xfrm>
            <a:off x="5824043" y="4786673"/>
            <a:ext cx="1159539" cy="646331"/>
          </a:xfrm>
          <a:prstGeom prst="rect">
            <a:avLst/>
          </a:prstGeom>
          <a:noFill/>
        </p:spPr>
        <p:txBody>
          <a:bodyPr wrap="square" rtlCol="0">
            <a:spAutoFit/>
          </a:bodyPr>
          <a:lstStyle/>
          <a:p>
            <a:r>
              <a:rPr lang="en-US" dirty="0"/>
              <a:t>Trusted</a:t>
            </a:r>
          </a:p>
          <a:p>
            <a:endParaRPr lang="en-US" dirty="0"/>
          </a:p>
        </p:txBody>
      </p:sp>
      <p:cxnSp>
        <p:nvCxnSpPr>
          <p:cNvPr id="80" name="Straight Arrow Connector 79">
            <a:extLst>
              <a:ext uri="{FF2B5EF4-FFF2-40B4-BE49-F238E27FC236}">
                <a16:creationId xmlns:a16="http://schemas.microsoft.com/office/drawing/2014/main" id="{B64822E2-10EE-46B2-FEB8-FC91B45E3942}"/>
              </a:ext>
            </a:extLst>
          </p:cNvPr>
          <p:cNvCxnSpPr>
            <a:cxnSpLocks/>
          </p:cNvCxnSpPr>
          <p:nvPr/>
        </p:nvCxnSpPr>
        <p:spPr>
          <a:xfrm>
            <a:off x="7063365" y="1974350"/>
            <a:ext cx="0" cy="605947"/>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E29A3E5-F834-C7BD-7F7B-F9B80164D0C5}"/>
              </a:ext>
            </a:extLst>
          </p:cNvPr>
          <p:cNvCxnSpPr/>
          <p:nvPr/>
        </p:nvCxnSpPr>
        <p:spPr>
          <a:xfrm>
            <a:off x="5922614" y="1999402"/>
            <a:ext cx="115954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4F4FD26C-6792-2B67-F26B-1307D0A88E94}"/>
              </a:ext>
            </a:extLst>
          </p:cNvPr>
          <p:cNvSpPr txBox="1"/>
          <p:nvPr/>
        </p:nvSpPr>
        <p:spPr>
          <a:xfrm>
            <a:off x="6579213" y="3074120"/>
            <a:ext cx="2200795" cy="707886"/>
          </a:xfrm>
          <a:prstGeom prst="rect">
            <a:avLst/>
          </a:prstGeom>
          <a:noFill/>
        </p:spPr>
        <p:txBody>
          <a:bodyPr wrap="none" rtlCol="0">
            <a:spAutoFit/>
          </a:bodyPr>
          <a:lstStyle/>
          <a:p>
            <a:r>
              <a:rPr lang="en-US" sz="2000" dirty="0">
                <a:solidFill>
                  <a:schemeClr val="accent6">
                    <a:lumMod val="75000"/>
                  </a:schemeClr>
                </a:solidFill>
              </a:rPr>
              <a:t>RTA Monitor &amp;</a:t>
            </a:r>
          </a:p>
          <a:p>
            <a:r>
              <a:rPr lang="en-US" sz="2000" dirty="0">
                <a:solidFill>
                  <a:schemeClr val="accent6">
                    <a:lumMod val="75000"/>
                  </a:schemeClr>
                </a:solidFill>
              </a:rPr>
              <a:t> Switch Mechanism</a:t>
            </a:r>
          </a:p>
        </p:txBody>
      </p:sp>
      <p:sp>
        <p:nvSpPr>
          <p:cNvPr id="87" name="TextBox 86">
            <a:extLst>
              <a:ext uri="{FF2B5EF4-FFF2-40B4-BE49-F238E27FC236}">
                <a16:creationId xmlns:a16="http://schemas.microsoft.com/office/drawing/2014/main" id="{AB6D416B-E040-E293-0434-254AD79B2405}"/>
              </a:ext>
            </a:extLst>
          </p:cNvPr>
          <p:cNvSpPr txBox="1"/>
          <p:nvPr/>
        </p:nvSpPr>
        <p:spPr>
          <a:xfrm>
            <a:off x="10760487" y="3104897"/>
            <a:ext cx="1016625" cy="646331"/>
          </a:xfrm>
          <a:prstGeom prst="rect">
            <a:avLst/>
          </a:prstGeom>
          <a:noFill/>
        </p:spPr>
        <p:txBody>
          <a:bodyPr wrap="none" rtlCol="0">
            <a:spAutoFit/>
          </a:bodyPr>
          <a:lstStyle/>
          <a:p>
            <a:r>
              <a:rPr lang="en-US" dirty="0">
                <a:solidFill>
                  <a:schemeClr val="accent6">
                    <a:lumMod val="75000"/>
                  </a:schemeClr>
                </a:solidFill>
              </a:rPr>
              <a:t>Flying an</a:t>
            </a:r>
          </a:p>
          <a:p>
            <a:r>
              <a:rPr lang="en-US" dirty="0">
                <a:solidFill>
                  <a:schemeClr val="accent6">
                    <a:lumMod val="75000"/>
                  </a:schemeClr>
                </a:solidFill>
              </a:rPr>
              <a:t>F-16</a:t>
            </a:r>
          </a:p>
        </p:txBody>
      </p:sp>
      <p:cxnSp>
        <p:nvCxnSpPr>
          <p:cNvPr id="89" name="Straight Connector 88">
            <a:extLst>
              <a:ext uri="{FF2B5EF4-FFF2-40B4-BE49-F238E27FC236}">
                <a16:creationId xmlns:a16="http://schemas.microsoft.com/office/drawing/2014/main" id="{272EF5BE-C1D8-499E-1920-179B4C826959}"/>
              </a:ext>
            </a:extLst>
          </p:cNvPr>
          <p:cNvCxnSpPr>
            <a:cxnSpLocks/>
          </p:cNvCxnSpPr>
          <p:nvPr/>
        </p:nvCxnSpPr>
        <p:spPr>
          <a:xfrm>
            <a:off x="11179760" y="4329167"/>
            <a:ext cx="0" cy="1747168"/>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0DF2E4F-C490-44E7-E524-D7BB100E145A}"/>
              </a:ext>
            </a:extLst>
          </p:cNvPr>
          <p:cNvCxnSpPr>
            <a:cxnSpLocks/>
          </p:cNvCxnSpPr>
          <p:nvPr/>
        </p:nvCxnSpPr>
        <p:spPr>
          <a:xfrm flipH="1">
            <a:off x="265471" y="6076335"/>
            <a:ext cx="10946090" cy="0"/>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D430D28-C007-6371-2101-A0DCC89E5EA4}"/>
              </a:ext>
            </a:extLst>
          </p:cNvPr>
          <p:cNvCxnSpPr>
            <a:cxnSpLocks/>
          </p:cNvCxnSpPr>
          <p:nvPr/>
        </p:nvCxnSpPr>
        <p:spPr>
          <a:xfrm>
            <a:off x="281611" y="3495968"/>
            <a:ext cx="10025" cy="2574288"/>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8D0F746-88A8-3B22-88BA-C198EF18DF90}"/>
              </a:ext>
            </a:extLst>
          </p:cNvPr>
          <p:cNvCxnSpPr>
            <a:cxnSpLocks/>
          </p:cNvCxnSpPr>
          <p:nvPr/>
        </p:nvCxnSpPr>
        <p:spPr>
          <a:xfrm>
            <a:off x="255639" y="3505800"/>
            <a:ext cx="522582" cy="0"/>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C0AB9C71-9EA3-1D8A-A26B-2BDA1BDD8A81}"/>
              </a:ext>
            </a:extLst>
          </p:cNvPr>
          <p:cNvSpPr/>
          <p:nvPr/>
        </p:nvSpPr>
        <p:spPr>
          <a:xfrm>
            <a:off x="863578" y="2795487"/>
            <a:ext cx="860408" cy="1472796"/>
          </a:xfrm>
          <a:prstGeom prst="rect">
            <a:avLst/>
          </a:prstGeom>
          <a:solidFill>
            <a:schemeClr val="accent6">
              <a:lumMod val="60000"/>
              <a:lumOff val="40000"/>
            </a:schemeClr>
          </a:solidFill>
          <a:ln w="412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11F11102-E2FC-46E2-3409-AFDE2C67EEAD}"/>
              </a:ext>
            </a:extLst>
          </p:cNvPr>
          <p:cNvSpPr txBox="1"/>
          <p:nvPr/>
        </p:nvSpPr>
        <p:spPr>
          <a:xfrm>
            <a:off x="972718" y="3115417"/>
            <a:ext cx="627095" cy="338554"/>
          </a:xfrm>
          <a:prstGeom prst="rect">
            <a:avLst/>
          </a:prstGeom>
          <a:noFill/>
        </p:spPr>
        <p:txBody>
          <a:bodyPr wrap="none" rtlCol="0">
            <a:spAutoFit/>
          </a:bodyPr>
          <a:lstStyle/>
          <a:p>
            <a:r>
              <a:rPr lang="en-US" sz="1600" dirty="0">
                <a:solidFill>
                  <a:schemeClr val="accent6">
                    <a:lumMod val="75000"/>
                  </a:schemeClr>
                </a:solidFill>
              </a:rPr>
              <a:t>Input</a:t>
            </a:r>
          </a:p>
        </p:txBody>
      </p:sp>
      <p:sp>
        <p:nvSpPr>
          <p:cNvPr id="12" name="TextBox 11">
            <a:extLst>
              <a:ext uri="{FF2B5EF4-FFF2-40B4-BE49-F238E27FC236}">
                <a16:creationId xmlns:a16="http://schemas.microsoft.com/office/drawing/2014/main" id="{9A166B5F-3EDB-790A-8A12-65F5D24213B4}"/>
              </a:ext>
            </a:extLst>
          </p:cNvPr>
          <p:cNvSpPr txBox="1"/>
          <p:nvPr/>
        </p:nvSpPr>
        <p:spPr>
          <a:xfrm>
            <a:off x="856469" y="3407731"/>
            <a:ext cx="926857" cy="338554"/>
          </a:xfrm>
          <a:prstGeom prst="rect">
            <a:avLst/>
          </a:prstGeom>
          <a:noFill/>
        </p:spPr>
        <p:txBody>
          <a:bodyPr wrap="none" rtlCol="0">
            <a:spAutoFit/>
          </a:bodyPr>
          <a:lstStyle/>
          <a:p>
            <a:r>
              <a:rPr lang="en-US" sz="1600" dirty="0">
                <a:solidFill>
                  <a:schemeClr val="accent6">
                    <a:lumMod val="75000"/>
                  </a:schemeClr>
                </a:solidFill>
              </a:rPr>
              <a:t>Allocator</a:t>
            </a:r>
          </a:p>
        </p:txBody>
      </p:sp>
      <p:sp>
        <p:nvSpPr>
          <p:cNvPr id="22" name="TextBox 21">
            <a:extLst>
              <a:ext uri="{FF2B5EF4-FFF2-40B4-BE49-F238E27FC236}">
                <a16:creationId xmlns:a16="http://schemas.microsoft.com/office/drawing/2014/main" id="{4081A68E-E2CD-BF33-A4AC-482B3FD6CA9A}"/>
              </a:ext>
            </a:extLst>
          </p:cNvPr>
          <p:cNvSpPr txBox="1"/>
          <p:nvPr/>
        </p:nvSpPr>
        <p:spPr>
          <a:xfrm>
            <a:off x="5881303" y="1979610"/>
            <a:ext cx="1159539" cy="646331"/>
          </a:xfrm>
          <a:prstGeom prst="rect">
            <a:avLst/>
          </a:prstGeom>
          <a:noFill/>
        </p:spPr>
        <p:txBody>
          <a:bodyPr wrap="square" rtlCol="0">
            <a:spAutoFit/>
          </a:bodyPr>
          <a:lstStyle/>
          <a:p>
            <a:r>
              <a:rPr lang="en-US" dirty="0"/>
              <a:t>Output</a:t>
            </a:r>
          </a:p>
          <a:p>
            <a:endParaRPr lang="en-US" dirty="0"/>
          </a:p>
        </p:txBody>
      </p:sp>
      <p:sp>
        <p:nvSpPr>
          <p:cNvPr id="23" name="TextBox 22">
            <a:extLst>
              <a:ext uri="{FF2B5EF4-FFF2-40B4-BE49-F238E27FC236}">
                <a16:creationId xmlns:a16="http://schemas.microsoft.com/office/drawing/2014/main" id="{8E546B5A-10F3-9568-B84A-5759B38AF5E5}"/>
              </a:ext>
            </a:extLst>
          </p:cNvPr>
          <p:cNvSpPr txBox="1"/>
          <p:nvPr/>
        </p:nvSpPr>
        <p:spPr>
          <a:xfrm>
            <a:off x="5858781" y="1629697"/>
            <a:ext cx="1264671" cy="646331"/>
          </a:xfrm>
          <a:prstGeom prst="rect">
            <a:avLst/>
          </a:prstGeom>
          <a:noFill/>
        </p:spPr>
        <p:txBody>
          <a:bodyPr wrap="square" rtlCol="0">
            <a:spAutoFit/>
          </a:bodyPr>
          <a:lstStyle/>
          <a:p>
            <a:r>
              <a:rPr lang="en-US" dirty="0"/>
              <a:t>Untrusted</a:t>
            </a:r>
          </a:p>
          <a:p>
            <a:endParaRPr lang="en-US" dirty="0"/>
          </a:p>
        </p:txBody>
      </p:sp>
      <p:sp>
        <p:nvSpPr>
          <p:cNvPr id="24" name="TextBox 23">
            <a:extLst>
              <a:ext uri="{FF2B5EF4-FFF2-40B4-BE49-F238E27FC236}">
                <a16:creationId xmlns:a16="http://schemas.microsoft.com/office/drawing/2014/main" id="{8B9EAF99-2046-89FE-1BBE-023FD864B877}"/>
              </a:ext>
            </a:extLst>
          </p:cNvPr>
          <p:cNvSpPr txBox="1"/>
          <p:nvPr/>
        </p:nvSpPr>
        <p:spPr>
          <a:xfrm>
            <a:off x="9535231" y="3008520"/>
            <a:ext cx="1159539" cy="646331"/>
          </a:xfrm>
          <a:prstGeom prst="rect">
            <a:avLst/>
          </a:prstGeom>
          <a:noFill/>
        </p:spPr>
        <p:txBody>
          <a:bodyPr wrap="square" rtlCol="0">
            <a:spAutoFit/>
          </a:bodyPr>
          <a:lstStyle/>
          <a:p>
            <a:r>
              <a:rPr lang="en-US" dirty="0"/>
              <a:t>Trusted</a:t>
            </a:r>
          </a:p>
          <a:p>
            <a:endParaRPr lang="en-US" dirty="0"/>
          </a:p>
        </p:txBody>
      </p:sp>
      <p:sp>
        <p:nvSpPr>
          <p:cNvPr id="26" name="TextBox 25">
            <a:extLst>
              <a:ext uri="{FF2B5EF4-FFF2-40B4-BE49-F238E27FC236}">
                <a16:creationId xmlns:a16="http://schemas.microsoft.com/office/drawing/2014/main" id="{784A2CB8-B2EF-F462-C4E4-25D359EA8CCB}"/>
              </a:ext>
            </a:extLst>
          </p:cNvPr>
          <p:cNvSpPr txBox="1"/>
          <p:nvPr/>
        </p:nvSpPr>
        <p:spPr>
          <a:xfrm>
            <a:off x="9523600" y="3387273"/>
            <a:ext cx="1159539" cy="646331"/>
          </a:xfrm>
          <a:prstGeom prst="rect">
            <a:avLst/>
          </a:prstGeom>
          <a:noFill/>
        </p:spPr>
        <p:txBody>
          <a:bodyPr wrap="square" rtlCol="0">
            <a:spAutoFit/>
          </a:bodyPr>
          <a:lstStyle/>
          <a:p>
            <a:r>
              <a:rPr lang="en-US" dirty="0"/>
              <a:t>Output</a:t>
            </a:r>
          </a:p>
          <a:p>
            <a:endParaRPr lang="en-US" dirty="0"/>
          </a:p>
        </p:txBody>
      </p:sp>
      <p:sp>
        <p:nvSpPr>
          <p:cNvPr id="27" name="TextBox 26">
            <a:extLst>
              <a:ext uri="{FF2B5EF4-FFF2-40B4-BE49-F238E27FC236}">
                <a16:creationId xmlns:a16="http://schemas.microsoft.com/office/drawing/2014/main" id="{5E0945BD-FC5A-CFC1-91BC-F6EE9A8177B7}"/>
              </a:ext>
            </a:extLst>
          </p:cNvPr>
          <p:cNvSpPr txBox="1"/>
          <p:nvPr/>
        </p:nvSpPr>
        <p:spPr>
          <a:xfrm>
            <a:off x="5812412" y="5121882"/>
            <a:ext cx="1159539" cy="646331"/>
          </a:xfrm>
          <a:prstGeom prst="rect">
            <a:avLst/>
          </a:prstGeom>
          <a:noFill/>
        </p:spPr>
        <p:txBody>
          <a:bodyPr wrap="square" rtlCol="0">
            <a:spAutoFit/>
          </a:bodyPr>
          <a:lstStyle/>
          <a:p>
            <a:r>
              <a:rPr lang="en-US" dirty="0"/>
              <a:t>Output</a:t>
            </a:r>
          </a:p>
          <a:p>
            <a:endParaRPr lang="en-US" dirty="0"/>
          </a:p>
        </p:txBody>
      </p:sp>
      <p:sp>
        <p:nvSpPr>
          <p:cNvPr id="30" name="Title 1">
            <a:extLst>
              <a:ext uri="{FF2B5EF4-FFF2-40B4-BE49-F238E27FC236}">
                <a16:creationId xmlns:a16="http://schemas.microsoft.com/office/drawing/2014/main" id="{3CB4C0EE-1813-BD07-9A1C-9CED38A35BAB}"/>
              </a:ext>
            </a:extLst>
          </p:cNvPr>
          <p:cNvSpPr txBox="1">
            <a:spLocks/>
          </p:cNvSpPr>
          <p:nvPr/>
        </p:nvSpPr>
        <p:spPr>
          <a:xfrm>
            <a:off x="331307" y="-27210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solidFill>
                  <a:schemeClr val="accent1">
                    <a:lumMod val="75000"/>
                  </a:schemeClr>
                </a:solidFill>
              </a:rPr>
              <a:t>Auto-GCAS</a:t>
            </a:r>
          </a:p>
        </p:txBody>
      </p:sp>
      <p:cxnSp>
        <p:nvCxnSpPr>
          <p:cNvPr id="32" name="Straight Connector 31">
            <a:extLst>
              <a:ext uri="{FF2B5EF4-FFF2-40B4-BE49-F238E27FC236}">
                <a16:creationId xmlns:a16="http://schemas.microsoft.com/office/drawing/2014/main" id="{8B7740DF-C16F-37AF-CD6E-5F14E90261C9}"/>
              </a:ext>
            </a:extLst>
          </p:cNvPr>
          <p:cNvCxnSpPr>
            <a:cxnSpLocks/>
          </p:cNvCxnSpPr>
          <p:nvPr/>
        </p:nvCxnSpPr>
        <p:spPr>
          <a:xfrm>
            <a:off x="331307" y="640507"/>
            <a:ext cx="1124447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2936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5557</TotalTime>
  <Words>3401</Words>
  <Application>Microsoft Macintosh PowerPoint</Application>
  <PresentationFormat>Widescreen</PresentationFormat>
  <Paragraphs>584</Paragraphs>
  <Slides>52</Slides>
  <Notes>12</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52</vt:i4>
      </vt:variant>
    </vt:vector>
  </HeadingPairs>
  <TitlesOfParts>
    <vt:vector size="65" baseType="lpstr">
      <vt:lpstr>-webkit-standard</vt:lpstr>
      <vt:lpstr>Arial</vt:lpstr>
      <vt:lpstr>Calibri</vt:lpstr>
      <vt:lpstr>Calibri Light</vt:lpstr>
      <vt:lpstr>Cambria Math</vt:lpstr>
      <vt:lpstr>Libre Franklin</vt:lpstr>
      <vt:lpstr>OpenSans</vt:lpstr>
      <vt:lpstr>Optima</vt:lpstr>
      <vt:lpstr>Source Sans Pro Web</vt:lpstr>
      <vt:lpstr>t1xtt</vt:lpstr>
      <vt:lpstr>TeXGyreTermesX</vt:lpstr>
      <vt:lpstr>TimesNewRomanPS</vt:lpstr>
      <vt:lpstr>Office Theme</vt:lpstr>
      <vt:lpstr>Proving Safety in   Aircraft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 we model and analyze these systems at design time?</vt:lpstr>
      <vt:lpstr>Hybrid Programs and Differential Dynamic Logic</vt:lpstr>
      <vt:lpstr>Hybrid Programs</vt:lpstr>
      <vt:lpstr>Hybrid Programs</vt:lpstr>
      <vt:lpstr>Hybrid Programs (continued)</vt:lpstr>
      <vt:lpstr>Hybrid Programs (continued)</vt:lpstr>
      <vt:lpstr>Hybrid Programs (continued)</vt:lpstr>
      <vt:lpstr>Hybrid Programs (continued)</vt:lpstr>
      <vt:lpstr>dL: Differential Dynamic Logic </vt:lpstr>
      <vt:lpstr>dL: Differential Dynamic Logic </vt:lpstr>
      <vt:lpstr>dL: Differential Dynamic Logic – Rule Schema ^     </vt:lpstr>
      <vt:lpstr>dL: Proof</vt:lpstr>
      <vt:lpstr>dL: Proof</vt:lpstr>
      <vt:lpstr>dL: Proof</vt:lpstr>
      <vt:lpstr>dL: Proof</vt:lpstr>
      <vt:lpstr>dL: Proof</vt:lpstr>
      <vt:lpstr>dL</vt:lpstr>
      <vt:lpstr>RTA in Plaidypvs</vt:lpstr>
      <vt:lpstr>PowerPoint Presentation</vt:lpstr>
      <vt:lpstr>PowerPoint Presentation</vt:lpstr>
      <vt:lpstr>Geofence RTA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Slagel, Tanner (LARC-D320)</dc:creator>
  <cp:lastModifiedBy>Slagel, Tanner (LARC-D320)</cp:lastModifiedBy>
  <cp:revision>6</cp:revision>
  <dcterms:created xsi:type="dcterms:W3CDTF">2023-10-02T12:06:30Z</dcterms:created>
  <dcterms:modified xsi:type="dcterms:W3CDTF">2023-10-06T13:52:34Z</dcterms:modified>
</cp:coreProperties>
</file>